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42"/>
  </p:notesMasterIdLst>
  <p:sldIdLst>
    <p:sldId id="289" r:id="rId4"/>
    <p:sldId id="276" r:id="rId5"/>
    <p:sldId id="287" r:id="rId6"/>
    <p:sldId id="288" r:id="rId7"/>
    <p:sldId id="257" r:id="rId8"/>
    <p:sldId id="290" r:id="rId9"/>
    <p:sldId id="291" r:id="rId10"/>
    <p:sldId id="292" r:id="rId11"/>
    <p:sldId id="293" r:id="rId12"/>
    <p:sldId id="294" r:id="rId13"/>
    <p:sldId id="295" r:id="rId14"/>
    <p:sldId id="259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262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</p:sldIdLst>
  <p:sldSz cx="9144000" cy="5145088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lvl="1" indent="1143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lvl="2" indent="2286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lvl="3" indent="3429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lvl="4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45720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100"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456" y="120"/>
      </p:cViewPr>
      <p:guideLst>
        <p:guide orient="horz" pos="15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816" y="1143000"/>
            <a:ext cx="548436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9108"/>
            <a:ext cx="7772400" cy="11020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14509"/>
            <a:ext cx="2057400" cy="42304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14509"/>
            <a:ext cx="6019800" cy="423040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213"/>
            <a:ext cx="7772400" cy="1103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354"/>
            <a:ext cx="6400800" cy="1314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C53353-4708-458C-ABEF-1BBE56E603A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7A0535C-14D9-430A-BD04-3A45F59DD77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94"/>
            <a:ext cx="7772400" cy="10219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41"/>
            <a:ext cx="7772400" cy="112545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CDEAAF-24A3-4128-945E-6470CB19FD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717"/>
            <a:ext cx="4038600" cy="33951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86D5ED4-380B-4BEC-A69B-1FBDB837FE36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24"/>
            <a:ext cx="4040188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41"/>
            <a:ext cx="4040188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24"/>
            <a:ext cx="4041775" cy="4798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41"/>
            <a:ext cx="4041775" cy="29647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899D82-3CD7-40CB-A30C-F90E2E6FDD1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E2A10B-05B2-4A8B-8C32-84F5C1FD752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CBC2CA-58F3-4E02-9EDF-074EE573365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2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312"/>
            <a:ext cx="7772400" cy="112588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627"/>
            <a:ext cx="3008313" cy="8726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629"/>
            <a:ext cx="5111750" cy="43912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7234"/>
            <a:ext cx="3008313" cy="35186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B4B61A-0D88-436B-BCD3-160D2E213619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2150"/>
            <a:ext cx="5486400" cy="4245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825"/>
            <a:ext cx="5486400" cy="3087052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693"/>
            <a:ext cx="5486400" cy="604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4F88E36-83FE-4A9A-9D49-B43A4FF092D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14207-0838-42EB-B095-4B3A2A3EA6E0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805"/>
            <a:ext cx="2057400" cy="43900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805"/>
            <a:ext cx="6019800" cy="43900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1CA092-E78E-455F-BCF8-1A7323A5E9B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2023"/>
            <a:ext cx="4038600" cy="33728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39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294"/>
            <a:ext cx="4040188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2454"/>
            <a:ext cx="4040188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294"/>
            <a:ext cx="4041775" cy="4811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2454"/>
            <a:ext cx="4041775" cy="2963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3"/>
            <a:ext cx="3008313" cy="8718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07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89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517"/>
            <a:ext cx="5486400" cy="3087053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144"/>
            <a:ext cx="5486400" cy="603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7"/>
          <p:cNvSpPr/>
          <p:nvPr/>
        </p:nvSpPr>
        <p:spPr bwMode="auto">
          <a:xfrm>
            <a:off x="-6350" y="1085850"/>
            <a:ext cx="9161463" cy="2876550"/>
          </a:xfrm>
          <a:custGeom>
            <a:avLst/>
            <a:gdLst/>
            <a:ahLst/>
            <a:cxnLst>
              <a:cxn ang="0">
                <a:pos x="12" y="124"/>
              </a:cxn>
              <a:cxn ang="0">
                <a:pos x="1381" y="12"/>
              </a:cxn>
              <a:cxn ang="0">
                <a:pos x="4064" y="581"/>
              </a:cxn>
              <a:cxn ang="0">
                <a:pos x="5773" y="118"/>
              </a:cxn>
              <a:cxn ang="0">
                <a:pos x="5766" y="2151"/>
              </a:cxn>
              <a:cxn ang="0">
                <a:pos x="3966" y="2263"/>
              </a:cxn>
              <a:cxn ang="0">
                <a:pos x="1963" y="1897"/>
              </a:cxn>
              <a:cxn ang="0">
                <a:pos x="6" y="2407"/>
              </a:cxn>
              <a:cxn ang="0">
                <a:pos x="12" y="124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Freeform 18"/>
          <p:cNvSpPr/>
          <p:nvPr/>
        </p:nvSpPr>
        <p:spPr bwMode="auto">
          <a:xfrm>
            <a:off x="-6350" y="1296988"/>
            <a:ext cx="9147175" cy="2451100"/>
          </a:xfrm>
          <a:custGeom>
            <a:avLst/>
            <a:gdLst/>
            <a:ahLst/>
            <a:cxnLst>
              <a:cxn ang="0">
                <a:pos x="6" y="272"/>
              </a:cxn>
              <a:cxn ang="0">
                <a:pos x="1453" y="10"/>
              </a:cxn>
              <a:cxn ang="0">
                <a:pos x="4182" y="482"/>
              </a:cxn>
              <a:cxn ang="0">
                <a:pos x="5764" y="154"/>
              </a:cxn>
              <a:cxn ang="0">
                <a:pos x="5764" y="1806"/>
              </a:cxn>
              <a:cxn ang="0">
                <a:pos x="4005" y="1994"/>
              </a:cxn>
              <a:cxn ang="0">
                <a:pos x="1891" y="1522"/>
              </a:cxn>
              <a:cxn ang="0">
                <a:pos x="6" y="1967"/>
              </a:cxn>
              <a:cxn ang="0">
                <a:pos x="6" y="272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8" name="Group 4"/>
          <p:cNvGrpSpPr/>
          <p:nvPr/>
        </p:nvGrpSpPr>
        <p:grpSpPr>
          <a:xfrm>
            <a:off x="7086600" y="1462088"/>
            <a:ext cx="533400" cy="400050"/>
            <a:chOff x="0" y="0"/>
            <a:chExt cx="288" cy="288"/>
          </a:xfrm>
        </p:grpSpPr>
        <p:sp>
          <p:nvSpPr>
            <p:cNvPr id="1043" name="Oval 20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Oval 21"/>
            <p:cNvSpPr>
              <a:spLocks noChangeArrowheads="1"/>
            </p:cNvSpPr>
            <p:nvPr/>
          </p:nvSpPr>
          <p:spPr bwMode="auto">
            <a:xfrm>
              <a:off x="0" y="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9" name="Group 7"/>
          <p:cNvGrpSpPr/>
          <p:nvPr/>
        </p:nvGrpSpPr>
        <p:grpSpPr>
          <a:xfrm>
            <a:off x="7620000" y="1028700"/>
            <a:ext cx="914400" cy="685800"/>
            <a:chOff x="0" y="0"/>
            <a:chExt cx="576" cy="576"/>
          </a:xfrm>
        </p:grpSpPr>
        <p:sp>
          <p:nvSpPr>
            <p:cNvPr id="1041" name="Oval 23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Oval 24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0" name="Group 10"/>
          <p:cNvGrpSpPr/>
          <p:nvPr/>
        </p:nvGrpSpPr>
        <p:grpSpPr>
          <a:xfrm>
            <a:off x="304800" y="2573338"/>
            <a:ext cx="1295400" cy="1028700"/>
            <a:chOff x="0" y="0"/>
            <a:chExt cx="576" cy="576"/>
          </a:xfrm>
        </p:grpSpPr>
        <p:sp>
          <p:nvSpPr>
            <p:cNvPr id="1039" name="Oval 26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Oval 27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1" name="Group 13"/>
          <p:cNvGrpSpPr/>
          <p:nvPr/>
        </p:nvGrpSpPr>
        <p:grpSpPr>
          <a:xfrm>
            <a:off x="228600" y="228600"/>
            <a:ext cx="1079500" cy="593725"/>
            <a:chOff x="0" y="0"/>
            <a:chExt cx="680" cy="499"/>
          </a:xfrm>
        </p:grpSpPr>
        <p:sp>
          <p:nvSpPr>
            <p:cNvPr id="1037" name="Text Box 14"/>
            <p:cNvSpPr txBox="1">
              <a:spLocks noChangeArrowheads="1"/>
            </p:cNvSpPr>
            <p:nvPr/>
          </p:nvSpPr>
          <p:spPr bwMode="auto">
            <a:xfrm>
              <a:off x="0" y="111"/>
              <a:ext cx="6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LOGO</a:t>
              </a:r>
            </a:p>
          </p:txBody>
        </p:sp>
        <p:sp>
          <p:nvSpPr>
            <p:cNvPr id="1038" name="AutoShape 15"/>
            <p:cNvSpPr>
              <a:spLocks noChangeArrowheads="1"/>
            </p:cNvSpPr>
            <p:nvPr/>
          </p:nvSpPr>
          <p:spPr bwMode="auto">
            <a:xfrm rot="5400000">
              <a:off x="248" y="-185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2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3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9338"/>
            <a:ext cx="2895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9338"/>
            <a:ext cx="2133600" cy="18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8951C1-F4D7-4F6C-AB83-9241BFEE9AE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7"/>
          <p:cNvGraphicFramePr>
            <a:graphicFrameLocks noChangeAspect="1"/>
          </p:cNvGraphicFramePr>
          <p:nvPr/>
        </p:nvGraphicFramePr>
        <p:xfrm>
          <a:off x="0" y="0"/>
          <a:ext cx="9144000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r:id="rId14" imgW="9563100" imgH="1600200" progId="Photoshop.Image.6">
                  <p:embed/>
                </p:oleObj>
              </mc:Choice>
              <mc:Fallback>
                <p:oleObj r:id="rId14" imgW="9563100" imgH="1600200" progId="Photoshop.Image.6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reeform 16"/>
          <p:cNvSpPr/>
          <p:nvPr/>
        </p:nvSpPr>
        <p:spPr bwMode="auto">
          <a:xfrm>
            <a:off x="-7937" y="211138"/>
            <a:ext cx="9151938" cy="1217613"/>
          </a:xfrm>
          <a:custGeom>
            <a:avLst/>
            <a:gdLst/>
            <a:ahLst/>
            <a:cxnLst>
              <a:cxn ang="0">
                <a:pos x="6" y="109"/>
              </a:cxn>
              <a:cxn ang="0">
                <a:pos x="1427" y="46"/>
              </a:cxn>
              <a:cxn ang="0">
                <a:pos x="4032" y="255"/>
              </a:cxn>
              <a:cxn ang="0">
                <a:pos x="5767" y="0"/>
              </a:cxn>
              <a:cxn ang="0">
                <a:pos x="5767" y="776"/>
              </a:cxn>
              <a:cxn ang="0">
                <a:pos x="4065" y="831"/>
              </a:cxn>
              <a:cxn ang="0">
                <a:pos x="1984" y="674"/>
              </a:cxn>
              <a:cxn ang="0">
                <a:pos x="14" y="995"/>
              </a:cxn>
              <a:cxn ang="0">
                <a:pos x="6" y="109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0999"/>
            </a:schemeClr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Freeform 17"/>
          <p:cNvSpPr/>
          <p:nvPr/>
        </p:nvSpPr>
        <p:spPr bwMode="auto">
          <a:xfrm>
            <a:off x="-17462" y="400050"/>
            <a:ext cx="9158288" cy="754063"/>
          </a:xfrm>
          <a:custGeom>
            <a:avLst/>
            <a:gdLst/>
            <a:ahLst/>
            <a:cxnLst>
              <a:cxn ang="0">
                <a:pos x="20" y="109"/>
              </a:cxn>
              <a:cxn ang="0">
                <a:pos x="1442" y="3"/>
              </a:cxn>
              <a:cxn ang="0">
                <a:pos x="4150" y="148"/>
              </a:cxn>
              <a:cxn ang="0">
                <a:pos x="5771" y="37"/>
              </a:cxn>
              <a:cxn ang="0">
                <a:pos x="5771" y="557"/>
              </a:cxn>
              <a:cxn ang="0">
                <a:pos x="3942" y="592"/>
              </a:cxn>
              <a:cxn ang="0">
                <a:pos x="1839" y="456"/>
              </a:cxn>
              <a:cxn ang="0">
                <a:pos x="6" y="620"/>
              </a:cxn>
              <a:cxn ang="0">
                <a:pos x="20" y="109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3" name="Group 5"/>
          <p:cNvGrpSpPr/>
          <p:nvPr/>
        </p:nvGrpSpPr>
        <p:grpSpPr>
          <a:xfrm>
            <a:off x="7740650" y="260350"/>
            <a:ext cx="387350" cy="274638"/>
            <a:chOff x="0" y="0"/>
            <a:chExt cx="288" cy="288"/>
          </a:xfrm>
        </p:grpSpPr>
        <p:sp>
          <p:nvSpPr>
            <p:cNvPr id="2065" name="Oval 19"/>
            <p:cNvSpPr>
              <a:spLocks noChangeArrowheads="1"/>
            </p:cNvSpPr>
            <p:nvPr/>
          </p:nvSpPr>
          <p:spPr bwMode="auto">
            <a:xfrm>
              <a:off x="0" y="0"/>
              <a:ext cx="288" cy="288"/>
            </a:xfrm>
            <a:prstGeom prst="ellipse">
              <a:avLst/>
            </a:prstGeom>
            <a:gradFill rotWithShape="1">
              <a:gsLst>
                <a:gs pos="0">
                  <a:srgbClr val="C7CEE9"/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6" name="Oval 20"/>
            <p:cNvSpPr>
              <a:spLocks noChangeArrowheads="1"/>
            </p:cNvSpPr>
            <p:nvPr/>
          </p:nvSpPr>
          <p:spPr bwMode="auto">
            <a:xfrm>
              <a:off x="0" y="0"/>
              <a:ext cx="192" cy="19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4" name="Group 8"/>
          <p:cNvGrpSpPr/>
          <p:nvPr/>
        </p:nvGrpSpPr>
        <p:grpSpPr>
          <a:xfrm>
            <a:off x="8153400" y="39688"/>
            <a:ext cx="609600" cy="444500"/>
            <a:chOff x="0" y="0"/>
            <a:chExt cx="576" cy="576"/>
          </a:xfrm>
        </p:grpSpPr>
        <p:sp>
          <p:nvSpPr>
            <p:cNvPr id="2063" name="Oval 22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4" name="Oval 23"/>
            <p:cNvSpPr>
              <a:spLocks noChangeArrowheads="1"/>
            </p:cNvSpPr>
            <p:nvPr/>
          </p:nvSpPr>
          <p:spPr bwMode="auto">
            <a:xfrm>
              <a:off x="0" y="97"/>
              <a:ext cx="480" cy="38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55" name="Group 11"/>
          <p:cNvGrpSpPr/>
          <p:nvPr/>
        </p:nvGrpSpPr>
        <p:grpSpPr>
          <a:xfrm>
            <a:off x="171450" y="614363"/>
            <a:ext cx="720725" cy="571500"/>
            <a:chOff x="0" y="0"/>
            <a:chExt cx="576" cy="576"/>
          </a:xfrm>
        </p:grpSpPr>
        <p:sp>
          <p:nvSpPr>
            <p:cNvPr id="2061" name="Oval 25"/>
            <p:cNvSpPr>
              <a:spLocks noChangeArrowheads="1"/>
            </p:cNvSpPr>
            <p:nvPr/>
          </p:nvSpPr>
          <p:spPr bwMode="auto">
            <a:xfrm>
              <a:off x="0" y="0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2" name="Oval 26"/>
            <p:cNvSpPr>
              <a:spLocks noChangeArrowheads="1"/>
            </p:cNvSpPr>
            <p:nvPr/>
          </p:nvSpPr>
          <p:spPr bwMode="auto">
            <a:xfrm>
              <a:off x="0" y="96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6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33734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3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02188"/>
            <a:ext cx="2895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02188"/>
            <a:ext cx="2133600" cy="241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318220-17B9-4790-B55B-01587B056DB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0" name="Rectangle 2"/>
          <p:cNvSpPr>
            <a:spLocks noGrp="1"/>
          </p:cNvSpPr>
          <p:nvPr>
            <p:ph type="title"/>
          </p:nvPr>
        </p:nvSpPr>
        <p:spPr>
          <a:xfrm>
            <a:off x="914400" y="514350"/>
            <a:ext cx="7391400" cy="422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sz="21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9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9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56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56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371D1D-0150-43D4-87A0-5194FA364A2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‹#›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课程与教学论</a:t>
            </a:r>
            <a:endParaRPr kumimoji="0" lang="en-US" altLang="zh-CN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东北师范大学教育学部  赵岚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现代教学论的开端与新发展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98424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79B24B-272E-499B-90DD-23CB20F6B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案例：一种教学方法的“创新”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D35483-23B3-48D8-A1F5-883F30958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        近年来，“以人为本的”思想已被各个管理领域所认同与践行。某位小学教师为体现“以生为本”的现代教学理念，提高教学效果，对教学方法进行了一项大胆改革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每堂课</a:t>
            </a:r>
            <a:r>
              <a:rPr lang="en-US" altLang="zh-CN" sz="2800" b="1" dirty="0"/>
              <a:t>40</a:t>
            </a:r>
            <a:r>
              <a:rPr lang="zh-CN" altLang="en-US" sz="2800" b="1" dirty="0"/>
              <a:t>分钟，教师只讲</a:t>
            </a:r>
            <a:r>
              <a:rPr lang="en-US" altLang="zh-CN" sz="2800" b="1" dirty="0"/>
              <a:t>10</a:t>
            </a:r>
            <a:r>
              <a:rPr lang="zh-CN" altLang="en-US" sz="2800" b="1" dirty="0"/>
              <a:t>分种，其余时间学生自主学习，教师只是在旁边进行答疑。</a:t>
            </a:r>
          </a:p>
          <a:p>
            <a:r>
              <a:rPr lang="zh-CN" altLang="en-US" sz="2800" b="1" dirty="0"/>
              <a:t>你怎样看待这一教学方法的改革？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201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406400"/>
            <a:ext cx="8229600" cy="85566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：现代教学论的开端与新发展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641350" y="1398588"/>
            <a:ext cx="7880350" cy="3003550"/>
          </a:xfrm>
        </p:spPr>
        <p:txBody>
          <a:bodyPr vert="horz" wrap="square" lIns="91440" tIns="45720" rIns="91440" bIns="45720" anchor="t"/>
          <a:lstStyle/>
          <a:p>
            <a:pPr marL="0" indent="0"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b="1" dirty="0"/>
              <a:t>一、现代教学论的开端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b="1" dirty="0"/>
              <a:t>（一）杜威的教学思想</a:t>
            </a:r>
            <a:endParaRPr lang="zh-CN" altLang="zh-CN" dirty="0"/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⒈ 对传统教学论的批判，过分关注教，割裂教学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⒉ 经验的含义与知行统一，经验即人与环境之间的相互作用。教育基础是儿童活生生的现实经验。知行统一，“从做中学”“从经验中学”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箭头: 下 1">
            <a:extLst>
              <a:ext uri="{FF2B5EF4-FFF2-40B4-BE49-F238E27FC236}">
                <a16:creationId xmlns:a16="http://schemas.microsoft.com/office/drawing/2014/main" id="{E000ED98-5257-4787-92F8-A549D3520E41}"/>
              </a:ext>
            </a:extLst>
          </p:cNvPr>
          <p:cNvSpPr/>
          <p:nvPr/>
        </p:nvSpPr>
        <p:spPr>
          <a:xfrm>
            <a:off x="7512050" y="4210050"/>
            <a:ext cx="520700" cy="3286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789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86C75C-5E7A-4FE9-8E03-4EAA092F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3F0DB4-94CF-4FE1-945C-5274BA25C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44500"/>
            <a:ext cx="8229600" cy="4006850"/>
          </a:xfrm>
        </p:spPr>
        <p:txBody>
          <a:bodyPr/>
          <a:lstStyle/>
          <a:p>
            <a:r>
              <a:rPr lang="zh-CN" altLang="en-US" b="1" dirty="0"/>
              <a:t>⒊反思思维与问题教学</a:t>
            </a:r>
          </a:p>
          <a:p>
            <a:r>
              <a:rPr lang="zh-CN" altLang="en-US" sz="2000" b="1" dirty="0"/>
              <a:t>      </a:t>
            </a:r>
            <a:r>
              <a:rPr lang="zh-CN" altLang="en-US" sz="2400" b="1" dirty="0"/>
              <a:t>思维过程分为五个阶段，⑴暗示，在情境中感觉到要解决的某种疑难；⑵明确要解决的问题和要排除的疑难；⑶提出解决疑难的假设，搜集事实或论据；⑷推演观念或假设的涵义；⑸在实际行动或构想的行动中检验假设，从而解决疑难获得经验。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（行动研究）</a:t>
            </a:r>
          </a:p>
          <a:p>
            <a:r>
              <a:rPr lang="zh-CN" altLang="en-US" sz="2400" b="1" dirty="0"/>
              <a:t>       教学的五个过程。第一，要有一个真实的经验的情境；第二，在情境内部产生一个问题；第三，要占有知识资料，从事必要的观察；第四，思考解决问题的方法；第五，通过应用来检验解决问题的方法。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（课堂学困生）</a:t>
            </a:r>
          </a:p>
        </p:txBody>
      </p:sp>
    </p:spTree>
    <p:extLst>
      <p:ext uri="{BB962C8B-B14F-4D97-AF65-F5344CB8AC3E}">
        <p14:creationId xmlns:p14="http://schemas.microsoft.com/office/powerpoint/2010/main" val="1606943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9AB5EB-7265-45BD-8A2F-A8BC02E6C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06CB40-7DC5-42D6-9EB2-21B208A8B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2600"/>
            <a:ext cx="8229600" cy="3765550"/>
          </a:xfrm>
        </p:spPr>
        <p:txBody>
          <a:bodyPr/>
          <a:lstStyle/>
          <a:p>
            <a:r>
              <a:rPr lang="zh-CN" altLang="en-US" b="1" dirty="0"/>
              <a:t>⒋经验课程和主动作业</a:t>
            </a:r>
          </a:p>
          <a:p>
            <a:r>
              <a:rPr lang="zh-CN" altLang="en-US" sz="2400" b="1" dirty="0"/>
              <a:t>    统一了儿童的心理经验和学科的逻辑经验，这种课程就是“经验课程”。</a:t>
            </a:r>
            <a:r>
              <a:rPr lang="zh-CN" altLang="en-US" sz="2400" b="1" dirty="0">
                <a:solidFill>
                  <a:srgbClr val="7030A0"/>
                </a:solidFill>
              </a:rPr>
              <a:t>         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（课程不能脱离生活）</a:t>
            </a:r>
          </a:p>
          <a:p>
            <a:r>
              <a:rPr lang="zh-CN" altLang="en-US" sz="2400" b="1" dirty="0"/>
              <a:t>    “主动作业”，即指复演社会生活中进行的某种工作或与之相平行的活动方式，如商业、烹饪等。主动作业为儿童经验的持续生长提供了情境。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5346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D1D66A-BA82-4F90-B483-ACEFB7147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A146AAB-AD65-4965-A639-3623BBE61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83406"/>
            <a:ext cx="8229600" cy="3836194"/>
          </a:xfrm>
        </p:spPr>
        <p:txBody>
          <a:bodyPr/>
          <a:lstStyle/>
          <a:p>
            <a:r>
              <a:rPr lang="zh-CN" altLang="en-US" b="1" dirty="0"/>
              <a:t>二、教学论的新发展</a:t>
            </a:r>
          </a:p>
          <a:p>
            <a:r>
              <a:rPr lang="zh-CN" altLang="en-US" sz="2800" b="1" dirty="0"/>
              <a:t>（一）赞科夫的教学与发展理论</a:t>
            </a:r>
          </a:p>
          <a:p>
            <a:r>
              <a:rPr lang="zh-CN" altLang="en-US" sz="2800" b="1" dirty="0"/>
              <a:t>赞科夫是前苏联著名的教育家和心理学家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r>
              <a:rPr lang="zh-CN" altLang="en-US" sz="2800" b="1" dirty="0"/>
              <a:t>“教学要走在发展前头，尽可能促进学生的一般发展。” 即指教学不仅发展学生的智力，而且发展情感、意志品质、性格等。在教学中，应着重发展观察力、思维能力和操作能力。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                       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（全面发展，素质教育）</a:t>
            </a:r>
          </a:p>
        </p:txBody>
      </p:sp>
    </p:spTree>
    <p:extLst>
      <p:ext uri="{BB962C8B-B14F-4D97-AF65-F5344CB8AC3E}">
        <p14:creationId xmlns:p14="http://schemas.microsoft.com/office/powerpoint/2010/main" val="1143901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0A9B01-1533-444E-A249-69C830644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F1B589-A8A0-4C72-8E39-7F795700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36600"/>
            <a:ext cx="8229600" cy="3395663"/>
          </a:xfrm>
        </p:spPr>
        <p:txBody>
          <a:bodyPr/>
          <a:lstStyle/>
          <a:p>
            <a:r>
              <a:rPr lang="zh-CN" altLang="en-US" sz="2400" b="1" dirty="0"/>
              <a:t>教学原则：第一，</a:t>
            </a:r>
            <a:r>
              <a:rPr lang="zh-CN" altLang="en-US" sz="2400" b="1" dirty="0">
                <a:solidFill>
                  <a:srgbClr val="C00000"/>
                </a:solidFill>
              </a:rPr>
              <a:t>高难度进行教学。</a:t>
            </a:r>
            <a:r>
              <a:rPr lang="zh-CN" altLang="en-US" sz="2400" b="1" dirty="0"/>
              <a:t>高难度进行教学是指使学生的思维区克服障碍，发动精神力量。难度要限于“最近发展区”。第二，</a:t>
            </a:r>
            <a:r>
              <a:rPr lang="zh-CN" altLang="en-US" sz="2400" b="1" dirty="0">
                <a:solidFill>
                  <a:srgbClr val="C00000"/>
                </a:solidFill>
              </a:rPr>
              <a:t>高速度进行教学。</a:t>
            </a:r>
            <a:r>
              <a:rPr lang="zh-CN" altLang="en-US" sz="2400" b="1" dirty="0"/>
              <a:t>学生掌握了已经学过的知识，就要向前进，不断地教给他们新知识，以广度求深度，在新旧知识的联系中去理解知识。第三，</a:t>
            </a:r>
            <a:r>
              <a:rPr lang="zh-CN" altLang="en-US" sz="2400" b="1" dirty="0">
                <a:solidFill>
                  <a:srgbClr val="C00000"/>
                </a:solidFill>
              </a:rPr>
              <a:t>理论知识起主导作用。</a:t>
            </a:r>
            <a:r>
              <a:rPr lang="zh-CN" altLang="en-US" sz="2400" b="1" dirty="0"/>
              <a:t>但这不反对儿童的直接观察。第四，要教会学生怎样去学。第五，使全班学生包括差生都得到发展。                 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（赏识教育、全体学生、辩证思考）</a:t>
            </a:r>
            <a:endParaRPr lang="en-US" altLang="zh-CN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缺陷：</a:t>
            </a:r>
            <a:r>
              <a:rPr lang="zh-CN" altLang="en-US" sz="2400" b="1" dirty="0">
                <a:latin typeface="+mn-ea"/>
              </a:rPr>
              <a:t>忽视社会因素</a:t>
            </a:r>
          </a:p>
        </p:txBody>
      </p:sp>
    </p:spTree>
    <p:extLst>
      <p:ext uri="{BB962C8B-B14F-4D97-AF65-F5344CB8AC3E}">
        <p14:creationId xmlns:p14="http://schemas.microsoft.com/office/powerpoint/2010/main" val="576849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B538FB-2131-4711-9CE1-AC25F78F4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2DCC77A-7872-46FF-9AFD-1F569A06E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4024313"/>
          </a:xfrm>
        </p:spPr>
        <p:txBody>
          <a:bodyPr/>
          <a:lstStyle/>
          <a:p>
            <a:r>
              <a:rPr lang="zh-CN" altLang="en-US" dirty="0"/>
              <a:t>（二）布鲁纳的课程结构理论</a:t>
            </a:r>
            <a:endParaRPr lang="en-US" altLang="zh-CN" dirty="0"/>
          </a:p>
          <a:p>
            <a:r>
              <a:rPr lang="zh-CN" altLang="en-US" sz="2800" b="1" dirty="0"/>
              <a:t>布鲁纳是美国教育家。</a:t>
            </a:r>
            <a:endParaRPr lang="en-US" altLang="zh-CN" sz="2800" b="1" dirty="0"/>
          </a:p>
          <a:p>
            <a:r>
              <a:rPr lang="zh-CN" altLang="en-US" sz="2800" b="1" dirty="0">
                <a:solidFill>
                  <a:srgbClr val="C00000"/>
                </a:solidFill>
              </a:rPr>
              <a:t>教学的具体任务。</a:t>
            </a:r>
            <a:r>
              <a:rPr lang="zh-CN" altLang="en-US" sz="2800" dirty="0"/>
              <a:t>第一，调动学生良好的</a:t>
            </a:r>
            <a:r>
              <a:rPr lang="zh-CN" altLang="en-US" sz="2800" dirty="0">
                <a:solidFill>
                  <a:srgbClr val="C00000"/>
                </a:solidFill>
              </a:rPr>
              <a:t>学习动机</a:t>
            </a:r>
            <a:r>
              <a:rPr lang="zh-CN" altLang="en-US" sz="2800" dirty="0"/>
              <a:t>，发展学生运用思维解答问题的信心。第二，帮助学生观察与想象客观事物和掌握操作的各种技能。第三，使学生养成“自我”推进的能力。第四，促进学生热切希望运用某门学科的仪器和材料，去检查和纠正他们解决问题的办法、思想和见解。</a:t>
            </a:r>
          </a:p>
        </p:txBody>
      </p:sp>
      <p:sp>
        <p:nvSpPr>
          <p:cNvPr id="4" name="箭头: 下 3">
            <a:extLst>
              <a:ext uri="{FF2B5EF4-FFF2-40B4-BE49-F238E27FC236}">
                <a16:creationId xmlns:a16="http://schemas.microsoft.com/office/drawing/2014/main" id="{34B19028-5F3B-4883-A88A-EE185F06AAEA}"/>
              </a:ext>
            </a:extLst>
          </p:cNvPr>
          <p:cNvSpPr/>
          <p:nvPr/>
        </p:nvSpPr>
        <p:spPr>
          <a:xfrm>
            <a:off x="7861300" y="4265613"/>
            <a:ext cx="571500" cy="33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263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ED6FB4-4D2B-4B92-89E8-BE73773E2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F3D505-3514-4206-87BB-4406B81A8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学科的基本结构。</a:t>
            </a:r>
            <a:r>
              <a:rPr lang="zh-CN" altLang="en-US" b="1" dirty="0"/>
              <a:t>学科的基本结构即指每门学科中那些广泛起作用的概念、定义、原理和法则的体系。学生所学的基本知识越基本，就越能不断地扩大和加深知识，对新问题的适用性也就越宽广。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9D59B00-8E25-4931-B384-4EB4F2082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813" y="3765090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548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5C1568-6B8D-4E68-B19B-61340392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25D5B4-FE52-4B8C-931B-649ECD11A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52450"/>
            <a:ext cx="8229600" cy="3975100"/>
          </a:xfrm>
        </p:spPr>
        <p:txBody>
          <a:bodyPr/>
          <a:lstStyle/>
          <a:p>
            <a:r>
              <a:rPr lang="zh-CN" altLang="en-US" b="1" dirty="0"/>
              <a:t>在教学方法上倡导</a:t>
            </a:r>
            <a:r>
              <a:rPr lang="zh-CN" altLang="en-US" b="1" dirty="0">
                <a:solidFill>
                  <a:srgbClr val="C00000"/>
                </a:solidFill>
              </a:rPr>
              <a:t>“发现法”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r>
              <a:rPr lang="zh-CN" altLang="en-US" b="1" dirty="0"/>
              <a:t>在教师的启发引导下，学生借助教材亲自探索，主动地发现概括出应有的基本原理等规律性知识，去获得人类有史以来的认识成果和社会经验。使用发现法可以提高智慧的潜力；能使外来动机向内在动机转化；能学会发现的探索方法；有助于记忆的保持。                           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（自主学习）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65171B6-D2E8-495D-8D2B-A72AE9A79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419" y="4201890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75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457200" y="638175"/>
            <a:ext cx="8229600" cy="814388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第一章 课程与教学理论发展的轨迹及趋势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9775" y="1754188"/>
            <a:ext cx="5124450" cy="2913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3EF62F-9428-4564-A91D-023E24D53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7A77F6E-F4B9-4102-BABB-A22DFDF01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缺陷：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en-US" altLang="zh-CN" b="1" dirty="0"/>
              <a:t>1</a:t>
            </a:r>
            <a:r>
              <a:rPr lang="zh-CN" altLang="en-US" b="1" dirty="0"/>
              <a:t>、过分强调学科结构，忽视学科之间的联系，给教学带来困难。</a:t>
            </a:r>
            <a:endParaRPr lang="en-US" altLang="zh-CN" b="1" dirty="0"/>
          </a:p>
          <a:p>
            <a:r>
              <a:rPr lang="en-US" altLang="zh-CN" b="1" dirty="0"/>
              <a:t>2</a:t>
            </a:r>
            <a:r>
              <a:rPr lang="zh-CN" altLang="en-US" b="1" dirty="0"/>
              <a:t>、忽视学生个性间的差异，容易使差生产生自卑的心理，学习效果不高。（探究）</a:t>
            </a:r>
          </a:p>
        </p:txBody>
      </p:sp>
    </p:spTree>
    <p:extLst>
      <p:ext uri="{BB962C8B-B14F-4D97-AF65-F5344CB8AC3E}">
        <p14:creationId xmlns:p14="http://schemas.microsoft.com/office/powerpoint/2010/main" val="2098670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4E9F3B-547B-4863-963E-B9923B6F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20FBF2-7E34-4861-B99F-103D94EC1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1350"/>
            <a:ext cx="8229600" cy="3954463"/>
          </a:xfrm>
        </p:spPr>
        <p:txBody>
          <a:bodyPr/>
          <a:lstStyle/>
          <a:p>
            <a:r>
              <a:rPr lang="zh-CN" altLang="en-US" b="1" dirty="0"/>
              <a:t>（三）根舍因的教学思想</a:t>
            </a:r>
            <a:endParaRPr lang="en-US" altLang="zh-CN" b="1" dirty="0"/>
          </a:p>
          <a:p>
            <a:r>
              <a:rPr lang="zh-CN" altLang="en-US" b="1" dirty="0"/>
              <a:t>根舍因德国教育家，首创范例教学理论。</a:t>
            </a:r>
            <a:endParaRPr lang="en-US" altLang="zh-CN" b="1" dirty="0"/>
          </a:p>
          <a:p>
            <a:r>
              <a:rPr lang="zh-CN" altLang="en-US" b="1" dirty="0"/>
              <a:t>范例教学就是通过主体与客体、问题解决与系统学习、传授知识与培养能力相统一的教学，使学生获得基本性、基础性和范例性的知识的方法。      </a:t>
            </a:r>
            <a:r>
              <a:rPr lang="zh-CN" altLang="en-US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（系统思考教学）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B74F297-6647-408C-9D55-5C925660D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639" y="3872246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29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EED3A6-9261-413E-A750-9BF5BFAF8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705C5D-82C7-47F0-9781-F2F09B937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84200"/>
            <a:ext cx="8229600" cy="3867150"/>
          </a:xfrm>
        </p:spPr>
        <p:txBody>
          <a:bodyPr/>
          <a:lstStyle/>
          <a:p>
            <a:r>
              <a:rPr lang="zh-CN" altLang="en-US" sz="2800" b="1" dirty="0">
                <a:solidFill>
                  <a:srgbClr val="C00000"/>
                </a:solidFill>
              </a:rPr>
              <a:t>在教学内容上坚持三个特性：</a:t>
            </a:r>
            <a:r>
              <a:rPr lang="zh-CN" altLang="en-US" sz="2800" b="1" dirty="0"/>
              <a:t>基本性、基础性、范例性。基本性指学科内容要选择本门学科中的</a:t>
            </a:r>
            <a:r>
              <a:rPr lang="zh-CN" altLang="en-US" sz="2800" b="1" dirty="0">
                <a:solidFill>
                  <a:srgbClr val="C00000"/>
                </a:solidFill>
              </a:rPr>
              <a:t>基本知识和基本理论</a:t>
            </a:r>
            <a:r>
              <a:rPr lang="zh-CN" altLang="en-US" sz="2800" b="1" dirty="0"/>
              <a:t>，包括基本概念、基本原理、基本规律、定理、公式等。基础性是指教学要从学生身心发展的实际出发，选择一些</a:t>
            </a:r>
            <a:r>
              <a:rPr lang="zh-CN" altLang="en-US" sz="2800" b="1" dirty="0">
                <a:solidFill>
                  <a:srgbClr val="C00000"/>
                </a:solidFill>
              </a:rPr>
              <a:t>能为他们接受，与现实生活和未来发展密切相关的内容。</a:t>
            </a:r>
            <a:r>
              <a:rPr lang="zh-CN" altLang="en-US" sz="2800" b="1" dirty="0"/>
              <a:t>范例性指教师要从已选定的基础性、基本性的学科内容中，再精选</a:t>
            </a:r>
            <a:r>
              <a:rPr lang="zh-CN" altLang="en-US" sz="2800" b="1" dirty="0">
                <a:solidFill>
                  <a:srgbClr val="C00000"/>
                </a:solidFill>
              </a:rPr>
              <a:t>范例性的或典型性</a:t>
            </a:r>
            <a:r>
              <a:rPr lang="zh-CN" altLang="en-US" sz="2800" b="1" dirty="0"/>
              <a:t>的材料作为教学内容，达到举一反三。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（案例库）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89C8F9-8FEF-4529-927C-A5F9F5A7D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279" y="4201193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410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26881B-62CC-4D6C-9D52-9E8161CB1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D2C1D4-5136-4112-AD4B-AB5B2AEE9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3063" y="1200150"/>
            <a:ext cx="7022034" cy="3395663"/>
          </a:xfrm>
        </p:spPr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在教学要求上达到四个统一：</a:t>
            </a:r>
            <a:endParaRPr lang="en-US" altLang="zh-CN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、教学与训育的统一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、问题解决的学习与系统学习统一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3</a:t>
            </a:r>
            <a:r>
              <a:rPr lang="zh-CN" altLang="en-US" b="1" dirty="0"/>
              <a:t>、掌握知识与培养能力统一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4</a:t>
            </a:r>
            <a:r>
              <a:rPr lang="zh-CN" altLang="en-US" b="1" dirty="0"/>
              <a:t>、主体与客体的统一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5E2EB53-7CCC-4974-9770-C174C3BFC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676" y="4053972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3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F7A6ED-FE12-4162-B0A9-B2071496E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FD8CED-B36E-49EF-A10D-06BABA6C2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650" y="634206"/>
            <a:ext cx="8229600" cy="3575844"/>
          </a:xfrm>
        </p:spPr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在教学程序上遵循四个阶段：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b="1" dirty="0"/>
              <a:t>一是范例地阐明“个”的阶段，以典型事例来说明事物的本质特征。二是范例地说明“类”的阶段，通过归类、推断，认识一类事物的普遍特征。三是范例地掌握规律的阶段，掌握事物发展的客观规律。四是范例地获得关于世界经验的阶段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B29BFCC-A66D-4EE4-BEF5-776DEEA62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459" y="4030202"/>
            <a:ext cx="66452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32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A0F791-AC40-49D1-BF30-D7E89A78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C993E8-5586-437F-8E71-B5D7CD760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C00000"/>
                </a:solidFill>
              </a:rPr>
              <a:t>缺陷：</a:t>
            </a:r>
            <a:endParaRPr lang="en-US" altLang="zh-CN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b="1" dirty="0"/>
              <a:t>    1</a:t>
            </a:r>
            <a:r>
              <a:rPr lang="zh-CN" altLang="en-US" b="1" dirty="0"/>
              <a:t>、各学科的基本性、基础性、范例性的确定十分困难。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    2</a:t>
            </a:r>
            <a:r>
              <a:rPr lang="zh-CN" altLang="en-US" b="1" dirty="0"/>
              <a:t>、关于教学内容上的分析过于烦琐，束缚了教师的创造性。</a:t>
            </a:r>
          </a:p>
        </p:txBody>
      </p:sp>
    </p:spTree>
    <p:extLst>
      <p:ext uri="{BB962C8B-B14F-4D97-AF65-F5344CB8AC3E}">
        <p14:creationId xmlns:p14="http://schemas.microsoft.com/office/powerpoint/2010/main" val="28190489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课程理论的初创与发展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70934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CF1DF5-495E-409E-AF1C-481184F1E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案例：校本课程为何受到冷落？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7C0BAD-016E-4750-A903-11975A133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      </a:t>
            </a:r>
            <a:r>
              <a:rPr lang="zh-CN" altLang="en-US" sz="2800" b="1" dirty="0"/>
              <a:t>某校为加强传统文化教育，找了几位资深教师结合学校的实际情况，编写了一本校本课程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中国传统文化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读本，并对这一校本课程如何实施也进行了一系列工作安排，如主讲教师、授课地点、课时安排等。可在实施过程中，不论是教师还是学生对这一校本课程的反映都比较冷淡，学生在传统文化学习方面好像也没什么长进。学校管理者正在犯愁，这个校本课程究竟应如何改革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7097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531813"/>
            <a:ext cx="8229600" cy="855662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：课程理论的初创与发展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947452" y="1573213"/>
            <a:ext cx="7403334" cy="3307259"/>
          </a:xfrm>
        </p:spPr>
        <p:txBody>
          <a:bodyPr vert="horz" wrap="square" lIns="91440" tIns="45720" rIns="91440" bIns="45720" anchor="t"/>
          <a:lstStyle/>
          <a:p>
            <a:r>
              <a:rPr lang="zh-CN" altLang="en-US" sz="2800" b="1" dirty="0"/>
              <a:t>一、科学化课程开发理论的初创</a:t>
            </a:r>
            <a:endParaRPr lang="en-US" altLang="zh-CN" sz="2800" b="1" dirty="0"/>
          </a:p>
          <a:p>
            <a:r>
              <a:rPr lang="zh-CN" altLang="en-US" sz="2800" b="1" dirty="0"/>
              <a:t>（一）博比特的课程理论</a:t>
            </a:r>
            <a:endParaRPr lang="en-US" altLang="zh-CN" sz="2800" b="1" dirty="0"/>
          </a:p>
          <a:p>
            <a:r>
              <a:rPr lang="zh-CN" altLang="en-US" sz="2800" b="1" dirty="0"/>
              <a:t>人类经验的分析、具体活动或具体工作的分析、课程目标获得、课程目标的选择、教育计划的制定。</a:t>
            </a:r>
            <a:endParaRPr lang="en-US" altLang="zh-CN" sz="2800" b="1" dirty="0"/>
          </a:p>
          <a:p>
            <a:r>
              <a:rPr lang="zh-CN" altLang="en-US" sz="2800" b="1" dirty="0">
                <a:solidFill>
                  <a:srgbClr val="C00000"/>
                </a:solidFill>
              </a:rPr>
              <a:t>缺陷：</a:t>
            </a:r>
            <a:r>
              <a:rPr lang="zh-CN" altLang="en-US" sz="2800" b="1" dirty="0"/>
              <a:t>目标的确定和选择完全从对成人活动分析入手。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zh-CN" altLang="en-US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7B4846-7FA3-4A0A-AB3F-A25530585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5760"/>
            <a:ext cx="8229600" cy="4442954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（二）查斯特的课程理论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sz="2400" b="1" dirty="0"/>
              <a:t>(1)</a:t>
            </a:r>
            <a:r>
              <a:rPr lang="zh-CN" altLang="en-US" sz="2400" b="1" dirty="0"/>
              <a:t>研究社会背景中的人类生活，确定教育主要目标；</a:t>
            </a:r>
          </a:p>
          <a:p>
            <a:pPr marL="0" indent="0">
              <a:buNone/>
            </a:pPr>
            <a:r>
              <a:rPr lang="en-US" altLang="zh-CN" sz="2400" b="1" dirty="0"/>
              <a:t>(2)</a:t>
            </a:r>
            <a:r>
              <a:rPr lang="zh-CN" altLang="en-US" sz="2400" b="1" dirty="0"/>
              <a:t>将目标分析成各种理想和活动，再继续分析成教学工作单元层次；</a:t>
            </a:r>
          </a:p>
          <a:p>
            <a:pPr marL="0" indent="0">
              <a:buNone/>
            </a:pPr>
            <a:r>
              <a:rPr lang="en-US" altLang="zh-CN" sz="2400" b="1" dirty="0"/>
              <a:t>(3)</a:t>
            </a:r>
            <a:r>
              <a:rPr lang="zh-CN" altLang="en-US" sz="2400" b="1" dirty="0"/>
              <a:t>将这些理想与活动按其重要性的程度排列顺序；</a:t>
            </a:r>
          </a:p>
          <a:p>
            <a:pPr marL="0" indent="0">
              <a:buNone/>
            </a:pPr>
            <a:r>
              <a:rPr lang="en-US" altLang="zh-CN" sz="2400" b="1" dirty="0"/>
              <a:t>(4)</a:t>
            </a:r>
            <a:r>
              <a:rPr lang="zh-CN" altLang="en-US" sz="2400" b="1" dirty="0"/>
              <a:t>把对儿童价值大的理想和活动提到较高位置；</a:t>
            </a:r>
          </a:p>
          <a:p>
            <a:pPr marL="0" indent="0">
              <a:buNone/>
            </a:pPr>
            <a:r>
              <a:rPr lang="en-US" altLang="zh-CN" sz="2400" b="1" dirty="0"/>
              <a:t>(5)</a:t>
            </a:r>
            <a:r>
              <a:rPr lang="zh-CN" altLang="en-US" sz="2400" b="1" dirty="0"/>
              <a:t> 确定儿童在校期间能够完成的最重要的理想与活动</a:t>
            </a:r>
            <a:r>
              <a:rPr lang="en-US" altLang="zh-CN" sz="2400" b="1" dirty="0"/>
              <a:t>;</a:t>
            </a:r>
          </a:p>
          <a:p>
            <a:pPr marL="0" indent="0">
              <a:buNone/>
            </a:pPr>
            <a:r>
              <a:rPr lang="en-US" altLang="zh-CN" sz="2400" b="1" dirty="0"/>
              <a:t>(6)</a:t>
            </a:r>
            <a:r>
              <a:rPr lang="zh-CN" altLang="en-US" sz="2400" b="1" dirty="0"/>
              <a:t>收集处理这些理想与活动的最佳实践措施；</a:t>
            </a:r>
          </a:p>
          <a:p>
            <a:pPr marL="0" indent="0">
              <a:buNone/>
            </a:pPr>
            <a:r>
              <a:rPr lang="en-US" altLang="zh-CN" sz="2400" b="1" dirty="0"/>
              <a:t>(7)</a:t>
            </a:r>
            <a:r>
              <a:rPr lang="zh-CN" altLang="en-US" sz="2400" b="1" dirty="0"/>
              <a:t>根据儿童心理特征安排这些理想与活动，以便用一种适当的教学顺序获得他们。</a:t>
            </a:r>
          </a:p>
          <a:p>
            <a:pPr marL="0" indent="0">
              <a:buNone/>
            </a:pP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203270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传统教学论中的三个界碑</a:t>
            </a:r>
            <a:endParaRPr lang="zh-CN" altLang="en-US" sz="4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C2973D-FFE4-4585-B54A-78D834E59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2" y="341524"/>
            <a:ext cx="8471971" cy="4254290"/>
          </a:xfrm>
        </p:spPr>
        <p:txBody>
          <a:bodyPr/>
          <a:lstStyle/>
          <a:p>
            <a:r>
              <a:rPr lang="zh-CN" altLang="zh-CN" b="1" dirty="0"/>
              <a:t>（三）博比特与查特斯课程开发理论的区别</a:t>
            </a:r>
          </a:p>
          <a:p>
            <a:r>
              <a:rPr lang="en-US" altLang="zh-CN" b="1" dirty="0"/>
              <a:t>(1)</a:t>
            </a:r>
            <a:r>
              <a:rPr lang="zh-CN" altLang="zh-CN" b="1" dirty="0"/>
              <a:t>查斯特把理想视为课程的有机构成，而博比特则把活动和经验作为课程的有机构成。</a:t>
            </a:r>
          </a:p>
          <a:p>
            <a:r>
              <a:rPr lang="en-US" altLang="zh-CN" b="1" dirty="0"/>
              <a:t>(2)</a:t>
            </a:r>
            <a:r>
              <a:rPr lang="zh-CN" altLang="zh-CN" b="1" dirty="0"/>
              <a:t>查斯特强调系统知识，博比特更强调人类所从事活动所需的经验与能力。</a:t>
            </a:r>
            <a:r>
              <a:rPr lang="en-US" altLang="zh-CN" b="1" dirty="0"/>
              <a:t> </a:t>
            </a:r>
            <a:endParaRPr lang="zh-CN" altLang="zh-CN" b="1" dirty="0"/>
          </a:p>
          <a:p>
            <a:r>
              <a:rPr lang="en-US" altLang="zh-CN" b="1" dirty="0"/>
              <a:t>(3)</a:t>
            </a:r>
            <a:r>
              <a:rPr lang="zh-CN" altLang="zh-CN" b="1" dirty="0"/>
              <a:t>查斯特把课程开发的方法称为“功用分析”，而博比特课程开发的方法为“活动分析”。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133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DE79EA-4122-4C6C-B388-AE207B143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/>
              <a:t>（四）博比特与查特斯的贡献与局限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115081-ED2D-4FD1-87D4-BD0F4C1E2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405" y="1200150"/>
            <a:ext cx="8659258" cy="3738563"/>
          </a:xfrm>
        </p:spPr>
        <p:txBody>
          <a:bodyPr/>
          <a:lstStyle/>
          <a:p>
            <a:r>
              <a:rPr lang="zh-CN" altLang="en-US" sz="2400" b="1" dirty="0">
                <a:solidFill>
                  <a:srgbClr val="C00000"/>
                </a:solidFill>
              </a:rPr>
              <a:t>贡献：</a:t>
            </a:r>
          </a:p>
          <a:p>
            <a:r>
              <a:rPr lang="en-US" altLang="zh-CN" sz="2400" b="1" dirty="0"/>
              <a:t>(1)</a:t>
            </a:r>
            <a:r>
              <a:rPr lang="zh-CN" altLang="en-US" sz="2400" b="1" dirty="0"/>
              <a:t>第一次把课程开发过程本身确认为一个独立研究领域，并将该领域研究的科学水平提升到时代所允许的程度。</a:t>
            </a:r>
          </a:p>
          <a:p>
            <a:r>
              <a:rPr lang="en-US" altLang="zh-CN" sz="2400" b="1" dirty="0"/>
              <a:t>(2)</a:t>
            </a:r>
            <a:r>
              <a:rPr lang="zh-CN" altLang="en-US" sz="2400" b="1" dirty="0"/>
              <a:t>提出了课程开发的一系列基本问题。</a:t>
            </a:r>
          </a:p>
          <a:p>
            <a:r>
              <a:rPr lang="zh-CN" altLang="en-US" sz="2400" b="1" dirty="0">
                <a:solidFill>
                  <a:srgbClr val="C00000"/>
                </a:solidFill>
              </a:rPr>
              <a:t>局限：</a:t>
            </a:r>
          </a:p>
          <a:p>
            <a:r>
              <a:rPr lang="en-US" altLang="zh-CN" sz="2400" b="1" dirty="0"/>
              <a:t>(1)</a:t>
            </a:r>
            <a:r>
              <a:rPr lang="zh-CN" altLang="en-US" sz="2400" b="1" dirty="0"/>
              <a:t>把教育与课程视为准备成人生活的过程，忽视儿童价值。</a:t>
            </a:r>
          </a:p>
          <a:p>
            <a:r>
              <a:rPr lang="en-US" altLang="zh-CN" sz="2400" b="1" dirty="0"/>
              <a:t>(2)</a:t>
            </a:r>
            <a:r>
              <a:rPr lang="zh-CN" altLang="en-US" sz="2400" b="1" dirty="0"/>
              <a:t>把教育过程等同于企业生产过程，把教育的科学化视为“效率取向，控制中心”的管理模式运用于教育的过程，背离了教育的本质。</a:t>
            </a:r>
          </a:p>
        </p:txBody>
      </p:sp>
    </p:spTree>
    <p:extLst>
      <p:ext uri="{BB962C8B-B14F-4D97-AF65-F5344CB8AC3E}">
        <p14:creationId xmlns:p14="http://schemas.microsoft.com/office/powerpoint/2010/main" val="24413064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238B86-615E-4CF1-AA6B-D2D1332D9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b="1" dirty="0"/>
              <a:t>二、科学化课程开发理论发展的里程碑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9A11A2-4A6D-414B-A120-4FF5B48CE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405" y="1189822"/>
            <a:ext cx="8670275" cy="3624549"/>
          </a:xfrm>
        </p:spPr>
        <p:txBody>
          <a:bodyPr/>
          <a:lstStyle/>
          <a:p>
            <a:r>
              <a:rPr lang="en-US" altLang="zh-CN" sz="2400" b="1" dirty="0"/>
              <a:t>1</a:t>
            </a:r>
            <a:r>
              <a:rPr lang="zh-CN" altLang="en-US" sz="2400" b="1" dirty="0"/>
              <a:t>、泰勒原理的产生</a:t>
            </a:r>
            <a:endParaRPr lang="en-US" altLang="zh-CN" sz="2400" b="1" dirty="0"/>
          </a:p>
          <a:p>
            <a:r>
              <a:rPr lang="en-US" altLang="zh-CN" sz="2400" b="1" dirty="0"/>
              <a:t>2</a:t>
            </a:r>
            <a:r>
              <a:rPr lang="zh-CN" altLang="en-US" sz="2400" b="1" dirty="0"/>
              <a:t>、泰勒原理的主要内容：</a:t>
            </a:r>
            <a:endParaRPr lang="en-US" altLang="zh-CN" sz="2400" b="1" dirty="0"/>
          </a:p>
          <a:p>
            <a:r>
              <a:rPr lang="zh-CN" altLang="en-US" sz="2400" b="1" dirty="0"/>
              <a:t>学校应该达到哪些目标、提供哪些经验才能实现这些目标、怎样才能有效地组织这些教育经验、怎样确定这些目标正在得到实现</a:t>
            </a:r>
            <a:endParaRPr lang="en-US" altLang="zh-CN" sz="2400" b="1" dirty="0"/>
          </a:p>
          <a:p>
            <a:r>
              <a:rPr lang="zh-CN" altLang="en-US" sz="2400" b="1" dirty="0">
                <a:solidFill>
                  <a:srgbClr val="C00000"/>
                </a:solidFill>
              </a:rPr>
              <a:t>局限：</a:t>
            </a:r>
            <a:r>
              <a:rPr lang="zh-CN" altLang="en-US" sz="2400" b="1" dirty="0"/>
              <a:t>遏制了课程开发中的创造性；忽视不同学校实践的特殊性；教师主体性、创造性得不到应有的尊重；学习者的主体性受到压抑；课程扮演着社会适应及社会控制的手段之角色，缺乏责任意识及使命感</a:t>
            </a:r>
            <a:r>
              <a:rPr lang="zh-CN" altLang="en-US" sz="2800" b="1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4375243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04CD95-FA5C-42B9-9582-DCAC7B1C0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三、当代课程论的发展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244D5C-B4EA-44C6-BDF1-E2C26E0E9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⒈ 要素主义的课程论        </a:t>
            </a:r>
            <a:r>
              <a:rPr lang="zh-CN" altLang="en-US" b="1" dirty="0">
                <a:solidFill>
                  <a:srgbClr val="7030A0"/>
                </a:solidFill>
              </a:rPr>
              <a:t>（系统知识）</a:t>
            </a:r>
            <a:endParaRPr lang="en-US" altLang="zh-CN" b="1" dirty="0">
              <a:solidFill>
                <a:srgbClr val="7030A0"/>
              </a:solidFill>
            </a:endParaRPr>
          </a:p>
          <a:p>
            <a:r>
              <a:rPr lang="zh-CN" altLang="en-US" b="1" dirty="0"/>
              <a:t>⒉ 结构主义的课程论        </a:t>
            </a:r>
            <a:r>
              <a:rPr lang="zh-CN" altLang="en-US" b="1" dirty="0">
                <a:solidFill>
                  <a:srgbClr val="7030A0"/>
                </a:solidFill>
              </a:rPr>
              <a:t>（学科、认知）</a:t>
            </a:r>
            <a:endParaRPr lang="en-US" altLang="zh-CN" b="1" dirty="0">
              <a:solidFill>
                <a:srgbClr val="7030A0"/>
              </a:solidFill>
            </a:endParaRPr>
          </a:p>
          <a:p>
            <a:r>
              <a:rPr lang="zh-CN" altLang="en-US" b="1" dirty="0"/>
              <a:t>⒊ 人本主义的课程论         </a:t>
            </a:r>
            <a:r>
              <a:rPr lang="zh-CN" altLang="en-US" b="1" dirty="0">
                <a:solidFill>
                  <a:srgbClr val="7030A0"/>
                </a:solidFill>
              </a:rPr>
              <a:t>（发展、实现）</a:t>
            </a:r>
            <a:endParaRPr lang="en-US" altLang="zh-CN" b="1" dirty="0">
              <a:solidFill>
                <a:srgbClr val="7030A0"/>
              </a:solidFill>
            </a:endParaRPr>
          </a:p>
          <a:p>
            <a:r>
              <a:rPr lang="zh-CN" altLang="en-US" b="1" dirty="0"/>
              <a:t>⒋ 施瓦布的实践性课程论  </a:t>
            </a:r>
            <a:r>
              <a:rPr lang="zh-CN" altLang="en-US" b="1" dirty="0">
                <a:solidFill>
                  <a:srgbClr val="7030A0"/>
                </a:solidFill>
              </a:rPr>
              <a:t>（动态）</a:t>
            </a:r>
            <a:endParaRPr lang="en-US" altLang="zh-CN" b="1" dirty="0">
              <a:solidFill>
                <a:srgbClr val="7030A0"/>
              </a:solidFill>
            </a:endParaRPr>
          </a:p>
          <a:p>
            <a:r>
              <a:rPr lang="zh-CN" altLang="en-US" b="1" dirty="0"/>
              <a:t>⒌ 斯腾豪斯的课程论         </a:t>
            </a:r>
            <a:r>
              <a:rPr lang="zh-CN" altLang="en-US" b="1" dirty="0">
                <a:solidFill>
                  <a:srgbClr val="7030A0"/>
                </a:solidFill>
              </a:rPr>
              <a:t>（持续研究）</a:t>
            </a:r>
          </a:p>
        </p:txBody>
      </p:sp>
    </p:spTree>
    <p:extLst>
      <p:ext uri="{BB962C8B-B14F-4D97-AF65-F5344CB8AC3E}">
        <p14:creationId xmlns:p14="http://schemas.microsoft.com/office/powerpoint/2010/main" val="3771339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247650" y="1428750"/>
            <a:ext cx="8648700" cy="1408113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br>
              <a:rPr lang="en-US" altLang="zh-CN" sz="4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课程与教学论的发展趋势及启示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6038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836863"/>
            <a:ext cx="2455863" cy="196215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0395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A46EEB-3C3E-441D-ACAF-998B1A9A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案例：一位教师教学方法的改革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815B3F-FB28-4C5B-AA65-AECB6933D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57" y="1200150"/>
            <a:ext cx="8427903" cy="33956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     一位语文教师通过学习，发现“五步”“三查”法有利于教学效果的提升，因此，他也将这种教学方法应用到自己班级的教学中。虽然这位教师严格按照相关程序进行教学，可试用一学期，教学效果并没有显著提高。</a:t>
            </a:r>
          </a:p>
          <a:p>
            <a:r>
              <a:rPr lang="zh-CN" altLang="en-US" b="1" dirty="0"/>
              <a:t>   你认为其中的原因可能是什么呢？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24922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815F9F-6CE8-4099-BB46-BE9E214D9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知识点</a:t>
            </a:r>
            <a:r>
              <a:rPr lang="en-US" altLang="zh-CN" sz="3200" b="1" dirty="0"/>
              <a:t>4</a:t>
            </a:r>
            <a:r>
              <a:rPr lang="zh-CN" altLang="en-US" sz="3200" b="1" dirty="0"/>
              <a:t>：课程与教学论的发展趋势及启示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ABD57F-F1C2-4F51-AEB6-C99E1DA53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439" y="1200151"/>
            <a:ext cx="8604173" cy="3504052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一、课程论的发展趋势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dirty="0"/>
              <a:t> </a:t>
            </a:r>
            <a:r>
              <a:rPr lang="zh-CN" altLang="en-US" sz="2400" b="1" dirty="0"/>
              <a:t>（一）从研究内容看，正在走向“课程开发研究”与“课程理解”研究的整合。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（二）从研究方法看，正在走向“量的研究”与“质的研究”的整合。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（三）从参与主体看，教师、学生更多参与课程决策、审议。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（四）从课程内容的来源看，随社会的发展而拓宽。</a:t>
            </a:r>
          </a:p>
        </p:txBody>
      </p:sp>
    </p:spTree>
    <p:extLst>
      <p:ext uri="{BB962C8B-B14F-4D97-AF65-F5344CB8AC3E}">
        <p14:creationId xmlns:p14="http://schemas.microsoft.com/office/powerpoint/2010/main" val="1423489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3DB09BB-C043-44C6-B670-20C74D87E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40675"/>
            <a:ext cx="8229600" cy="4362679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二、教学论的发展趋势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sz="2400" b="1" dirty="0"/>
              <a:t>（一）从理念层面看，建构主义认识论正取代客观主义认识论，而成为教学领域的基本概念。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（二）在基础层面，教学论不仅是教育心理学的应用学科，其研究置于多学科基础之上。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（三）教学论由孤立静止的线性研究转向整体的动态的立体研究。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（四）教学论的研究方从以理论思辨为主走向理论研究与实证研究的统一。</a:t>
            </a:r>
            <a:endParaRPr lang="en-US" altLang="zh-CN" sz="2400" b="1" dirty="0"/>
          </a:p>
          <a:p>
            <a:pPr marL="0" indent="0">
              <a:buNone/>
            </a:pPr>
            <a:r>
              <a:rPr lang="zh-CN" altLang="en-US" sz="2400" b="1" dirty="0"/>
              <a:t>（五）信息技术的迅猛发展正在引起教学领域的深刻变革。</a:t>
            </a:r>
          </a:p>
        </p:txBody>
      </p:sp>
    </p:spTree>
    <p:extLst>
      <p:ext uri="{BB962C8B-B14F-4D97-AF65-F5344CB8AC3E}">
        <p14:creationId xmlns:p14="http://schemas.microsoft.com/office/powerpoint/2010/main" val="10861433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FFC5D1-4ADB-4D13-A27A-D07A3852D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550844"/>
            <a:ext cx="8521700" cy="4044970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/>
              <a:t>三、课程与教学论发展对我国研究的启示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sz="2800" b="1" dirty="0"/>
              <a:t>⒈ 运用多元化思想指导研究，使课程与教学理论流派异彩纷呈。</a:t>
            </a:r>
            <a:endParaRPr lang="en-US" altLang="zh-CN" sz="2800" b="1" dirty="0"/>
          </a:p>
          <a:p>
            <a:pPr marL="0" indent="0">
              <a:buNone/>
            </a:pPr>
            <a:r>
              <a:rPr lang="zh-CN" altLang="en-US" sz="2800" b="1" dirty="0"/>
              <a:t>⒉ 关注现实的、人的生活世界，凸显人的价值</a:t>
            </a:r>
            <a:endParaRPr lang="en-US" altLang="zh-CN" sz="2800" b="1" dirty="0"/>
          </a:p>
          <a:p>
            <a:pPr marL="0" indent="0">
              <a:buNone/>
            </a:pPr>
            <a:r>
              <a:rPr lang="zh-CN" altLang="en-US" sz="2800" b="1" dirty="0"/>
              <a:t>⒊ 以社会发展为背景，深入课程与教学改革的实际。</a:t>
            </a:r>
            <a:endParaRPr lang="en-US" altLang="zh-CN" sz="2800" b="1" dirty="0"/>
          </a:p>
          <a:p>
            <a:pPr marL="0" indent="0">
              <a:buNone/>
            </a:pPr>
            <a:r>
              <a:rPr lang="zh-CN" altLang="en-US" sz="2800" b="1" dirty="0"/>
              <a:t>⒋ 吸收国外的较为前沿的课程理论和教学思想，建立有中国特色的理论体系。</a:t>
            </a:r>
          </a:p>
        </p:txBody>
      </p:sp>
    </p:spTree>
    <p:extLst>
      <p:ext uri="{BB962C8B-B14F-4D97-AF65-F5344CB8AC3E}">
        <p14:creationId xmlns:p14="http://schemas.microsoft.com/office/powerpoint/2010/main" val="262198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AA5C68-2C97-4DE5-954C-44DDEF3B4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600" b="1" dirty="0"/>
              <a:t>案例：教育家的教学思想怎么不灵？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7A96711-C1E8-424E-B46E-6B7E21796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400" b="1" dirty="0"/>
              <a:t>       </a:t>
            </a:r>
            <a:r>
              <a:rPr lang="zh-CN" altLang="zh-CN" sz="2400" b="1" dirty="0"/>
              <a:t>一名教师通过学习，认为赫尔巴特的教学过程阶段论有利于提高教学效果，因此，每一次上课都精心备课，</a:t>
            </a:r>
            <a:r>
              <a:rPr lang="zh-CN" altLang="zh-CN" sz="2400" b="1"/>
              <a:t>利用多</a:t>
            </a:r>
            <a:r>
              <a:rPr lang="zh-CN" altLang="en-US" sz="2400" b="1"/>
              <a:t>种</a:t>
            </a:r>
            <a:r>
              <a:rPr lang="zh-CN" altLang="zh-CN" sz="2400" b="1"/>
              <a:t>教学</a:t>
            </a:r>
            <a:r>
              <a:rPr lang="zh-CN" altLang="zh-CN" sz="2400" b="1" dirty="0"/>
              <a:t>手段，如多媒体、动画等，既深入浅出地讲解知识难点，也调动学生学习积极性与主动性，并不断培养学生的分析问题与解决问题的能力。严格按照明了、联想、系统、方法等步骤来安排教学。精力没少用，可学生一遇到复杂问题时还是无从下手，之前的培养好像没什么效果？难道教育家的教学思想水土不服？</a:t>
            </a:r>
          </a:p>
          <a:p>
            <a:r>
              <a:rPr lang="zh-CN" altLang="zh-CN" sz="2400" b="1" dirty="0"/>
              <a:t>您怎样看待这名教师遇到的问题？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2069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52425"/>
            <a:ext cx="8229600" cy="733425"/>
          </a:xfrm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知识点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1: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传统教学论中的三个界碑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0550" y="1176654"/>
            <a:ext cx="7848600" cy="3344546"/>
          </a:xfrm>
        </p:spPr>
        <p:txBody>
          <a:bodyPr vert="horz" wrap="square" lIns="91440" tIns="45720" rIns="91440" bIns="45720" anchor="t"/>
          <a:lstStyle/>
          <a:p>
            <a:r>
              <a:rPr lang="zh-CN" altLang="zh-CN" b="1" dirty="0"/>
              <a:t>一、夸美纽斯的教学思想</a:t>
            </a:r>
            <a:endParaRPr lang="zh-CN" altLang="zh-CN" dirty="0"/>
          </a:p>
          <a:p>
            <a:r>
              <a:rPr lang="zh-CN" altLang="zh-CN" sz="2000" b="1" dirty="0"/>
              <a:t>夸美纽斯捷克教育家。《大教学论》，对学校课程、教学原则、教学方法和教学组织形式都做了十分精辟的论述。</a:t>
            </a:r>
          </a:p>
          <a:p>
            <a:r>
              <a:rPr lang="zh-CN" altLang="zh-CN" sz="2000" b="1" dirty="0"/>
              <a:t>第一、教学要遵循教学规律。</a:t>
            </a:r>
            <a:r>
              <a:rPr lang="en-US" altLang="zh-CN" sz="2000" b="1" dirty="0"/>
              <a:t>            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（循序渐进）</a:t>
            </a:r>
            <a:endParaRPr lang="zh-CN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000" b="1" dirty="0"/>
              <a:t>第二、教学要尊重儿童的学习兴趣，鼓励儿童自发学习。</a:t>
            </a:r>
          </a:p>
          <a:p>
            <a:r>
              <a:rPr lang="zh-CN" altLang="zh-CN" sz="2000" b="1" dirty="0"/>
              <a:t>第三、 “凡是应当做的都必须从实践中去学习。”</a:t>
            </a:r>
          </a:p>
          <a:p>
            <a:r>
              <a:rPr lang="zh-CN" altLang="zh-CN" sz="2000" b="1" dirty="0"/>
              <a:t>第四、直观性教学原则</a:t>
            </a:r>
            <a:r>
              <a:rPr lang="zh-CN" altLang="en-US" sz="2000" b="1" dirty="0"/>
              <a:t>。</a:t>
            </a:r>
            <a:r>
              <a:rPr lang="zh-CN" altLang="zh-CN" sz="2000" b="1" dirty="0"/>
              <a:t>“十次耳闻不如一次目见”。</a:t>
            </a:r>
          </a:p>
          <a:p>
            <a:r>
              <a:rPr lang="zh-CN" altLang="zh-CN" sz="2000" b="1" dirty="0"/>
              <a:t>第五、</a:t>
            </a:r>
            <a:r>
              <a:rPr lang="zh-CN" altLang="en-US" sz="2000" b="1" dirty="0"/>
              <a:t>提出</a:t>
            </a:r>
            <a:r>
              <a:rPr lang="zh-CN" altLang="zh-CN" sz="2000" b="1" dirty="0"/>
              <a:t>“泛智”教育，</a:t>
            </a:r>
            <a:r>
              <a:rPr lang="zh-CN" altLang="en-US" sz="2000" b="1" dirty="0"/>
              <a:t>编写</a:t>
            </a:r>
            <a:r>
              <a:rPr lang="zh-CN" altLang="zh-CN" sz="2000" b="1" dirty="0"/>
              <a:t>“百科全书”式的</a:t>
            </a:r>
            <a:r>
              <a:rPr lang="zh-CN" altLang="en-US" sz="2000" b="1" dirty="0"/>
              <a:t>教材</a:t>
            </a:r>
            <a:r>
              <a:rPr lang="zh-CN" altLang="zh-CN" sz="2000" b="1" dirty="0"/>
              <a:t>。</a:t>
            </a:r>
          </a:p>
          <a:p>
            <a:r>
              <a:rPr lang="zh-CN" altLang="zh-CN" sz="2000" b="1" dirty="0"/>
              <a:t>第六、提出了学年制和班级授课制。</a:t>
            </a:r>
          </a:p>
          <a:p>
            <a:pPr marL="704850" indent="-704850" algn="just" eaLnBrk="1" hangingPunct="1">
              <a:buNone/>
            </a:pP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04850" indent="-704850" algn="just" eaLnBrk="1" hangingPunct="1">
              <a:buNone/>
            </a:pP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704850" indent="-704850" algn="just" eaLnBrk="1" hangingPunct="1"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D82923-ECC4-4BEB-BBD4-716BFD86F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29D97DA-E0DB-4747-808B-D26943A88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8500"/>
            <a:ext cx="8229600" cy="3395663"/>
          </a:xfrm>
        </p:spPr>
        <p:txBody>
          <a:bodyPr/>
          <a:lstStyle/>
          <a:p>
            <a:r>
              <a:rPr lang="zh-CN" altLang="zh-CN" b="1" dirty="0"/>
              <a:t>二、赫尔巴特的教学思想</a:t>
            </a:r>
            <a:endParaRPr lang="zh-CN" altLang="zh-CN" dirty="0"/>
          </a:p>
          <a:p>
            <a:r>
              <a:rPr lang="en-US" altLang="zh-CN" dirty="0"/>
              <a:t>    </a:t>
            </a:r>
            <a:r>
              <a:rPr lang="zh-CN" altLang="zh-CN" sz="2000" b="1" dirty="0"/>
              <a:t>赫尔巴特是德国哲学家、心理学家、教育学家。</a:t>
            </a:r>
            <a:endParaRPr lang="en-US" altLang="zh-CN" sz="2000" b="1" dirty="0"/>
          </a:p>
          <a:p>
            <a:r>
              <a:rPr lang="zh-CN" altLang="en-US" sz="2000" b="1" dirty="0"/>
              <a:t>⒈教育性教学思想</a:t>
            </a:r>
          </a:p>
          <a:p>
            <a:r>
              <a:rPr lang="zh-CN" altLang="en-US" sz="2000" b="1" dirty="0"/>
              <a:t>    从人的培养来看，仅授纯粹的知识是不够的，学校教育不仅要通过情感和意志的训练，进行道德陶冶。从教育教学的关系上看，教育的最高目的在于培养道德，而教育的基本手段是教学。</a:t>
            </a:r>
            <a:endParaRPr lang="en-US" altLang="zh-CN" sz="2000" b="1" dirty="0"/>
          </a:p>
          <a:p>
            <a:pPr marL="0" indent="0">
              <a:buNone/>
            </a:pPr>
            <a:r>
              <a:rPr lang="en-US" altLang="zh-CN" sz="2000" b="1" dirty="0"/>
              <a:t>                                                                                    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（道德教育）</a:t>
            </a:r>
          </a:p>
          <a:p>
            <a:endParaRPr lang="zh-CN" altLang="zh-CN" sz="20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622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8F0EF-5BE5-4BF9-99D8-CF4EB5A3C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F71B7B-169F-4DAC-8153-77D84259E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4206"/>
            <a:ext cx="8229600" cy="3607594"/>
          </a:xfrm>
        </p:spPr>
        <p:txBody>
          <a:bodyPr/>
          <a:lstStyle/>
          <a:p>
            <a:r>
              <a:rPr lang="zh-CN" altLang="zh-CN" sz="2000" b="1" dirty="0"/>
              <a:t>⒉ 教学心理化思想</a:t>
            </a:r>
          </a:p>
          <a:p>
            <a:r>
              <a:rPr lang="zh-CN" altLang="zh-CN" sz="2000" b="1" dirty="0"/>
              <a:t>是指事物呈现于感官、在意识中留下的印象。他把教学中给学生提供的一切知识都称为观念，教科书里包含着无数的观念，它们在教学中转化为学生意象中的表象。在一定经验基础上，将一些分散的感觉刺激纳入意识且吸收、融合、同化新观念并形成观念体系，进</a:t>
            </a:r>
            <a:r>
              <a:rPr lang="zh-CN" altLang="en-US" sz="2000" b="1" dirty="0"/>
              <a:t>而影响</a:t>
            </a:r>
            <a:r>
              <a:rPr lang="zh-CN" altLang="zh-CN" sz="2000" b="1" dirty="0"/>
              <a:t>教学的成败。</a:t>
            </a:r>
            <a:r>
              <a:rPr lang="en-US" altLang="zh-CN" sz="2000" b="1" dirty="0"/>
              <a:t>                              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（基于心理学的思考，彩虹）</a:t>
            </a:r>
            <a:endParaRPr lang="zh-CN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/>
              <a:t>他</a:t>
            </a:r>
            <a:r>
              <a:rPr lang="zh-CN" altLang="zh-CN" sz="2000" b="1" dirty="0"/>
              <a:t>还主张把注意、兴趣与统觉联系起来。他主张在教学过程中把单一兴趣与多方面兴趣结合起来。</a:t>
            </a:r>
            <a:r>
              <a:rPr lang="zh-CN" altLang="en-US" sz="2000" b="1" dirty="0"/>
              <a:t>兴趣有两大类：</a:t>
            </a:r>
            <a:r>
              <a:rPr lang="zh-CN" altLang="zh-CN" sz="2000" b="1" dirty="0"/>
              <a:t>一</a:t>
            </a:r>
            <a:r>
              <a:rPr lang="zh-CN" altLang="en-US" sz="2000" b="1" dirty="0"/>
              <a:t>、</a:t>
            </a:r>
            <a:r>
              <a:rPr lang="zh-CN" altLang="zh-CN" sz="2000" b="1" dirty="0"/>
              <a:t>属于认识自然现实的，是知识的兴趣。它包括经验的兴趣、思辨的兴趣和审美的兴趣。二</a:t>
            </a:r>
            <a:r>
              <a:rPr lang="zh-CN" altLang="en-US" sz="2000" b="1" dirty="0"/>
              <a:t>、</a:t>
            </a:r>
            <a:r>
              <a:rPr lang="zh-CN" altLang="zh-CN" sz="2000" b="1" dirty="0"/>
              <a:t>兴趣属于认识社会生活的，是同情的兴趣。它包括同情的兴趣、社会的兴趣、宗教的兴趣</a:t>
            </a:r>
            <a:r>
              <a:rPr lang="zh-CN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（扶老人）</a:t>
            </a:r>
            <a:endParaRPr lang="zh-CN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874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F3FEAE-41BA-4617-8B83-6256ED6F0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400F26-EDDF-4A21-A521-95D0EA1B1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4206"/>
            <a:ext cx="8229600" cy="3664744"/>
          </a:xfrm>
        </p:spPr>
        <p:txBody>
          <a:bodyPr/>
          <a:lstStyle/>
          <a:p>
            <a:r>
              <a:rPr lang="zh-CN" altLang="zh-CN" sz="2000" b="1" dirty="0"/>
              <a:t>⒊教学过程阶段论的思想</a:t>
            </a:r>
          </a:p>
          <a:p>
            <a:r>
              <a:rPr lang="zh-CN" altLang="zh-CN" sz="2000" b="1" dirty="0"/>
              <a:t>明了——使学生明了知识，必须集中学生的注意力，深入研究学习</a:t>
            </a:r>
            <a:r>
              <a:rPr lang="zh-CN" altLang="en-US" sz="2000" b="1" dirty="0"/>
              <a:t>。</a:t>
            </a:r>
            <a:endParaRPr lang="en-US" altLang="zh-CN" sz="2000" b="1" dirty="0"/>
          </a:p>
          <a:p>
            <a:r>
              <a:rPr lang="zh-CN" altLang="zh-CN" sz="2000" b="1" dirty="0"/>
              <a:t>联想——把新知识、新观念，同原有的旧知识和观念联系起来。</a:t>
            </a:r>
          </a:p>
          <a:p>
            <a:r>
              <a:rPr lang="zh-CN" altLang="zh-CN" sz="2000" b="1" dirty="0"/>
              <a:t>系统——</a:t>
            </a:r>
            <a:r>
              <a:rPr lang="zh-CN" altLang="en-US" sz="2000" b="1" dirty="0"/>
              <a:t>系统思考</a:t>
            </a:r>
            <a:r>
              <a:rPr lang="zh-CN" altLang="zh-CN" sz="2000" b="1" dirty="0"/>
              <a:t>新旧观念</a:t>
            </a:r>
            <a:r>
              <a:rPr lang="zh-CN" altLang="en-US" sz="2000" b="1" dirty="0"/>
              <a:t>，</a:t>
            </a:r>
            <a:r>
              <a:rPr lang="zh-CN" altLang="zh-CN" sz="2000" b="1" dirty="0"/>
              <a:t>得出结论。教师帮助寻找确切结论。</a:t>
            </a:r>
          </a:p>
          <a:p>
            <a:r>
              <a:rPr lang="zh-CN" altLang="zh-CN" sz="2000" b="1" dirty="0"/>
              <a:t>方法——要求学生自己去分析问题和解决问题。教学方法上要求学生独立地完成各种练习，遵照教师的指示修改作业等。</a:t>
            </a:r>
            <a:r>
              <a:rPr lang="zh-CN" altLang="en-US" sz="2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（作业、考试）</a:t>
            </a:r>
            <a:endParaRPr lang="zh-CN" altLang="zh-CN" sz="2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/>
              <a:t>        </a:t>
            </a:r>
            <a:r>
              <a:rPr lang="zh-CN" altLang="en-US" sz="2000" b="1" dirty="0"/>
              <a:t>本意是</a:t>
            </a:r>
            <a:r>
              <a:rPr lang="zh-CN" altLang="zh-CN" sz="2000" b="1" dirty="0"/>
              <a:t>通过一定的教学过程来启发学生的思考，增进系统的知识，培养推理的能力。</a:t>
            </a:r>
            <a:endParaRPr lang="en-US" altLang="zh-CN" sz="2000" b="1" dirty="0"/>
          </a:p>
          <a:p>
            <a:r>
              <a:rPr lang="zh-CN" altLang="en-US" sz="2000" b="1" dirty="0">
                <a:solidFill>
                  <a:srgbClr val="C00000"/>
                </a:solidFill>
              </a:rPr>
              <a:t>缺陷： </a:t>
            </a:r>
            <a:r>
              <a:rPr lang="zh-CN" altLang="zh-CN" sz="2000" b="1" dirty="0"/>
              <a:t>“学生对教师必须保持一种被动的态度”，片面夸大教材的主导作用，难于发挥学生的主动性。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709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573A2-3366-4AF3-B406-C5C59FBD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C674F9-35C6-41A3-A73B-ACB3C1A2A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35000"/>
            <a:ext cx="8229600" cy="3960813"/>
          </a:xfrm>
        </p:spPr>
        <p:txBody>
          <a:bodyPr/>
          <a:lstStyle/>
          <a:p>
            <a:r>
              <a:rPr lang="zh-CN" altLang="zh-CN" b="1" dirty="0"/>
              <a:t>三、凯洛夫的教学思想</a:t>
            </a:r>
            <a:endParaRPr lang="zh-CN" altLang="zh-CN" dirty="0"/>
          </a:p>
          <a:p>
            <a:r>
              <a:rPr lang="en-US" altLang="zh-CN" b="1" dirty="0"/>
              <a:t>    </a:t>
            </a:r>
            <a:r>
              <a:rPr lang="zh-CN" altLang="zh-CN" sz="2800" b="1" dirty="0"/>
              <a:t>凯洛夫是苏联现代著名教育家。</a:t>
            </a:r>
            <a:endParaRPr lang="en-US" altLang="zh-CN" sz="2800" b="1" dirty="0"/>
          </a:p>
          <a:p>
            <a:r>
              <a:rPr lang="zh-CN" altLang="zh-CN" sz="2800" b="1" dirty="0"/>
              <a:t>⒈共产主义教学目的论</a:t>
            </a:r>
            <a:r>
              <a:rPr lang="en-US" altLang="zh-CN" sz="2800" b="1" dirty="0"/>
              <a:t>             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（政治功能）</a:t>
            </a:r>
            <a:endParaRPr lang="zh-CN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/>
              <a:t>⒉教学过程的认识本质论</a:t>
            </a:r>
            <a:r>
              <a:rPr lang="zh-CN" altLang="en-US" sz="2800" b="1" dirty="0"/>
              <a:t>，</a:t>
            </a:r>
            <a:r>
              <a:rPr lang="zh-CN" altLang="zh-CN" sz="2800" b="1" dirty="0"/>
              <a:t>“感知—理解—巩固—应用”四个阶段。</a:t>
            </a:r>
            <a:r>
              <a:rPr lang="zh-CN" altLang="en-US" sz="2800" b="1" dirty="0"/>
              <a:t>忽视了师生互动的辨证关系</a:t>
            </a:r>
            <a:endParaRPr lang="en-US" altLang="zh-CN" sz="2800" b="1" dirty="0"/>
          </a:p>
          <a:p>
            <a:r>
              <a:rPr lang="zh-CN" altLang="en-US" sz="2800" b="1" dirty="0"/>
              <a:t>⒊ 教学活动是师生的双边活动</a:t>
            </a:r>
            <a:endParaRPr lang="en-US" altLang="zh-CN" sz="2800" b="1" dirty="0"/>
          </a:p>
          <a:p>
            <a:r>
              <a:rPr lang="zh-CN" altLang="en-US" sz="2800" b="1" dirty="0"/>
              <a:t>⒋ 强调双基和系统学科知识掌握，基本知识技能 ，促进全面发展     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（三维目标，听说读写算等）</a:t>
            </a:r>
            <a:endParaRPr lang="zh-CN" altLang="zh-CN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5670766"/>
      </p:ext>
    </p:extLst>
  </p:cSld>
  <p:clrMapOvr>
    <a:masterClrMapping/>
  </p:clrMapOvr>
</p:sld>
</file>

<file path=ppt/theme/theme1.xml><?xml version="1.0" encoding="utf-8"?>
<a:theme xmlns:a="http://schemas.openxmlformats.org/drawingml/2006/main" name="1_cdb2004169gl">
  <a:themeElements>
    <a:clrScheme name="1_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db2004169gl">
  <a:themeElements>
    <a:clrScheme name="cdb2004169gl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cdb2004169g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db2004169gl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69gl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纯白16比9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模板001</Template>
  <TotalTime>443</TotalTime>
  <Words>3019</Words>
  <Application>Microsoft Office PowerPoint</Application>
  <PresentationFormat>自定义</PresentationFormat>
  <Paragraphs>145</Paragraphs>
  <Slides>38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8" baseType="lpstr">
      <vt:lpstr>黑体</vt:lpstr>
      <vt:lpstr>楷体</vt:lpstr>
      <vt:lpstr>宋体</vt:lpstr>
      <vt:lpstr>Arial</vt:lpstr>
      <vt:lpstr>Calibri</vt:lpstr>
      <vt:lpstr>Wingdings</vt:lpstr>
      <vt:lpstr>1_cdb2004169gl</vt:lpstr>
      <vt:lpstr>cdb2004169gl</vt:lpstr>
      <vt:lpstr>纯白16比9模板</vt:lpstr>
      <vt:lpstr>Photoshop.Image.6</vt:lpstr>
      <vt:lpstr>PowerPoint 演示文稿</vt:lpstr>
      <vt:lpstr>第一章 课程与教学理论发展的轨迹及趋势</vt:lpstr>
      <vt:lpstr>知识点1： 传统教学论中的三个界碑</vt:lpstr>
      <vt:lpstr>案例：教育家的教学思想怎么不灵？</vt:lpstr>
      <vt:lpstr>知识点1:传统教学论中的三个界碑</vt:lpstr>
      <vt:lpstr>PowerPoint 演示文稿</vt:lpstr>
      <vt:lpstr>PowerPoint 演示文稿</vt:lpstr>
      <vt:lpstr>PowerPoint 演示文稿</vt:lpstr>
      <vt:lpstr>PowerPoint 演示文稿</vt:lpstr>
      <vt:lpstr>知识点2： 现代教学论的开端与新发展</vt:lpstr>
      <vt:lpstr>案例：一种教学方法的“创新”</vt:lpstr>
      <vt:lpstr>知识点2：现代教学论的开端与新发展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知识点3： 课程理论的初创与发展</vt:lpstr>
      <vt:lpstr>案例：校本课程为何受到冷落？</vt:lpstr>
      <vt:lpstr>知识点3：课程理论的初创与发展</vt:lpstr>
      <vt:lpstr>PowerPoint 演示文稿</vt:lpstr>
      <vt:lpstr>PowerPoint 演示文稿</vt:lpstr>
      <vt:lpstr>（四）博比特与查特斯的贡献与局限</vt:lpstr>
      <vt:lpstr>二、科学化课程开发理论发展的里程碑</vt:lpstr>
      <vt:lpstr>三、当代课程论的发展</vt:lpstr>
      <vt:lpstr>知识点4： 课程与教学论的发展趋势及启示</vt:lpstr>
      <vt:lpstr>案例：一位教师教学方法的改革</vt:lpstr>
      <vt:lpstr>知识点4：课程与教学论的发展趋势及启示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什么是基础教育</dc:title>
  <dc:creator>Lenovo VIP</dc:creator>
  <cp:lastModifiedBy>岚</cp:lastModifiedBy>
  <cp:revision>149</cp:revision>
  <dcterms:created xsi:type="dcterms:W3CDTF">2013-10-15T12:17:00Z</dcterms:created>
  <dcterms:modified xsi:type="dcterms:W3CDTF">2019-08-13T08:35:16Z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