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2"/>
    <p:sldMasterId id="2147483672" r:id="rId3"/>
  </p:sldMasterIdLst>
  <p:sldIdLst>
    <p:sldId id="276" r:id="rId4"/>
    <p:sldId id="287" r:id="rId5"/>
    <p:sldId id="335" r:id="rId6"/>
    <p:sldId id="257" r:id="rId7"/>
    <p:sldId id="263" r:id="rId8"/>
    <p:sldId id="264" r:id="rId9"/>
    <p:sldId id="313" r:id="rId10"/>
    <p:sldId id="281" r:id="rId11"/>
    <p:sldId id="336" r:id="rId12"/>
    <p:sldId id="259" r:id="rId13"/>
    <p:sldId id="266" r:id="rId14"/>
    <p:sldId id="328" r:id="rId15"/>
    <p:sldId id="282" r:id="rId16"/>
    <p:sldId id="337" r:id="rId17"/>
    <p:sldId id="262" r:id="rId18"/>
    <p:sldId id="272" r:id="rId19"/>
    <p:sldId id="329" r:id="rId20"/>
    <p:sldId id="284" r:id="rId21"/>
    <p:sldId id="338" r:id="rId22"/>
    <p:sldId id="271" r:id="rId23"/>
    <p:sldId id="277" r:id="rId24"/>
    <p:sldId id="331" r:id="rId25"/>
    <p:sldId id="334" r:id="rId26"/>
    <p:sldId id="330" r:id="rId27"/>
    <p:sldId id="339" r:id="rId28"/>
    <p:sldId id="332" r:id="rId29"/>
    <p:sldId id="333" r:id="rId30"/>
  </p:sldIdLst>
  <p:sldSz cx="9144000" cy="5145088"/>
  <p:notesSz cx="6858000" cy="9144000"/>
  <p:defaultTextStyle>
    <a:defPPr>
      <a:defRPr lang="zh-CN"/>
    </a:defPPr>
    <a:lvl1pPr marL="0" lvl="0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2100" b="0" i="0" u="none" kern="1200" baseline="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342900" lvl="1" indent="11430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2100" b="0" i="0" u="none" kern="1200" baseline="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685800" lvl="2" indent="22860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2100" b="0" i="0" u="none" kern="1200" baseline="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028700" lvl="3" indent="34290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2100" b="0" i="0" u="none" kern="1200" baseline="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371600" lvl="4" indent="45720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2100" b="0" i="0" u="none" kern="1200" baseline="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lvl="5" indent="45720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2100" b="0" i="0" u="none" kern="1200" baseline="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lvl="6" indent="45720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2100" b="0" i="0" u="none" kern="1200" baseline="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lvl="7" indent="45720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2100" b="0" i="0" u="none" kern="1200" baseline="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lvl="8" indent="45720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2100" b="0" i="0" u="none" kern="1200" baseline="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/>
    <p:restoredTop sz="94660"/>
  </p:normalViewPr>
  <p:slideViewPr>
    <p:cSldViewPr snapToGrid="0" showGuides="1">
      <p:cViewPr varScale="1">
        <p:scale>
          <a:sx n="150" d="100"/>
          <a:sy n="150" d="100"/>
        </p:scale>
        <p:origin x="456" y="12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 showFormatting="0"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openxmlformats.org/officeDocument/2006/relationships/tableStyles" Target="tableStyle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viewProps" Target="view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presProps" Target="pres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8" Type="http://schemas.openxmlformats.org/officeDocument/2006/relationships/slide" Target="slides/slide5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9108"/>
            <a:ext cx="7772400" cy="1102065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5550"/>
            <a:ext cx="6400800" cy="1314856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868951C1-F4D7-4F6C-AB83-9241BFEE9AEB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868951C1-F4D7-4F6C-AB83-9241BFEE9AEB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514509"/>
            <a:ext cx="2057400" cy="4230406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514509"/>
            <a:ext cx="6019800" cy="4230406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868951C1-F4D7-4F6C-AB83-9241BFEE9AEB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9108"/>
            <a:ext cx="7772400" cy="1102065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5550"/>
            <a:ext cx="6400800" cy="1314856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59318220-17B9-4790-B55B-01587B056DBD}" type="slidenum"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+mn-cs"/>
              </a:rPr>
              <a:t>‹#›</a:t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59318220-17B9-4790-B55B-01587B056DBD}" type="slidenum"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+mn-cs"/>
              </a:rPr>
              <a:t>‹#›</a:t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6196"/>
            <a:ext cx="7772400" cy="102266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312"/>
            <a:ext cx="7772400" cy="1125884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59318220-17B9-4790-B55B-01587B056DBD}" type="slidenum"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+mn-cs"/>
              </a:rPr>
              <a:t>‹#›</a:t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372023"/>
            <a:ext cx="4038600" cy="337289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372023"/>
            <a:ext cx="4038600" cy="337289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59318220-17B9-4790-B55B-01587B056DBD}" type="slidenum"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+mn-cs"/>
              </a:rPr>
              <a:t>‹#›</a:t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6439"/>
            <a:ext cx="8229600" cy="857515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294"/>
            <a:ext cx="4040188" cy="48116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2454"/>
            <a:ext cx="4040188" cy="296319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294"/>
            <a:ext cx="4041775" cy="48116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2454"/>
            <a:ext cx="4041775" cy="296319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59318220-17B9-4790-B55B-01587B056DBD}" type="slidenum"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+mn-cs"/>
              </a:rPr>
              <a:t>‹#›</a:t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59318220-17B9-4790-B55B-01587B056DBD}" type="slidenum"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+mn-cs"/>
              </a:rPr>
              <a:t>‹#›</a:t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59318220-17B9-4790-B55B-01587B056DBD}" type="slidenum"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+mn-cs"/>
              </a:rPr>
              <a:t>‹#›</a:t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853"/>
            <a:ext cx="3008313" cy="87180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852"/>
            <a:ext cx="5111750" cy="439079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658"/>
            <a:ext cx="3008313" cy="351898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59318220-17B9-4790-B55B-01587B056DBD}" type="slidenum"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+mn-cs"/>
              </a:rPr>
              <a:t>‹#›</a:t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868951C1-F4D7-4F6C-AB83-9241BFEE9AEB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1562"/>
            <a:ext cx="5486400" cy="42558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60517"/>
            <a:ext cx="5486400" cy="3087053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anose="05000000000000000000" pitchFamily="2" charset="2"/>
              <a:buNone/>
              <a:defRPr/>
            </a:pPr>
            <a:r>
              <a:rPr kumimoji="0" lang="zh-CN" altLang="en-US" sz="3200" b="0" i="0" u="none" strike="noStrike" kern="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单击图标添加图片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7144"/>
            <a:ext cx="5486400" cy="603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59318220-17B9-4790-B55B-01587B056DBD}" type="slidenum"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+mn-cs"/>
              </a:rPr>
              <a:t>‹#›</a:t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59318220-17B9-4790-B55B-01587B056DBD}" type="slidenum"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+mn-cs"/>
              </a:rPr>
              <a:t>‹#›</a:t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514509"/>
            <a:ext cx="2057400" cy="4230406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514509"/>
            <a:ext cx="6019800" cy="4230406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59318220-17B9-4790-B55B-01587B056DBD}" type="slidenum"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+mn-cs"/>
              </a:rPr>
              <a:t>‹#›</a:t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8213"/>
            <a:ext cx="7772400" cy="1103106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5354"/>
            <a:ext cx="6400800" cy="1314791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4684713"/>
            <a:ext cx="2133600" cy="358775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4684713"/>
            <a:ext cx="2895600" cy="358775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4684713"/>
            <a:ext cx="2133600" cy="358775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A1C53353-4708-458C-ABEF-1BBE56E603A3}" type="slidenum"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‹#›</a:t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4684713"/>
            <a:ext cx="2133600" cy="358775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4684713"/>
            <a:ext cx="2895600" cy="358775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4684713"/>
            <a:ext cx="2133600" cy="358775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87A0535C-14D9-430A-BD04-3A45F59DD779}" type="slidenum"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‹#›</a:t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794"/>
            <a:ext cx="7772400" cy="1021961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341"/>
            <a:ext cx="7772400" cy="1125451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4684713"/>
            <a:ext cx="2133600" cy="358775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4684713"/>
            <a:ext cx="2895600" cy="358775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4684713"/>
            <a:ext cx="2133600" cy="358775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84CDEAAF-24A3-4128-945E-6470CB19FD4B}" type="slidenum"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‹#›</a:t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717"/>
            <a:ext cx="4038600" cy="339517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717"/>
            <a:ext cx="4038600" cy="339517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 bwMode="auto">
          <a:xfrm>
            <a:off x="457200" y="4684713"/>
            <a:ext cx="2133600" cy="358775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4684713"/>
            <a:ext cx="2895600" cy="358775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4684713"/>
            <a:ext cx="2133600" cy="358775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C86D5ED4-380B-4BEC-A69B-1FBDB837FE36}" type="slidenum"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‹#›</a:t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24"/>
            <a:ext cx="4040188" cy="4798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41"/>
            <a:ext cx="4040188" cy="296474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7" y="1151324"/>
            <a:ext cx="4041775" cy="4798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7" y="1631141"/>
            <a:ext cx="4041775" cy="296474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 bwMode="auto">
          <a:xfrm>
            <a:off x="457200" y="4684713"/>
            <a:ext cx="2133600" cy="358775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3"/>
          </p:nvPr>
        </p:nvSpPr>
        <p:spPr bwMode="auto">
          <a:xfrm>
            <a:off x="3124200" y="4684713"/>
            <a:ext cx="2895600" cy="358775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4"/>
          </p:nvPr>
        </p:nvSpPr>
        <p:spPr bwMode="auto">
          <a:xfrm>
            <a:off x="6553200" y="4684713"/>
            <a:ext cx="2133600" cy="358775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9E899D82-3CD7-40CB-A30C-F90E2E6FDD13}" type="slidenum"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‹#›</a:t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4684713"/>
            <a:ext cx="2133600" cy="358775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4684713"/>
            <a:ext cx="2895600" cy="358775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4684713"/>
            <a:ext cx="2133600" cy="358775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67E2A10B-05B2-4A8B-8C32-84F5C1FD752C}" type="slidenum"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‹#›</a:t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4684713"/>
            <a:ext cx="2133600" cy="358775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4684713"/>
            <a:ext cx="2895600" cy="358775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4684713"/>
            <a:ext cx="2133600" cy="358775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F6CBC2CA-58F3-4E02-9EDF-074EE5733658}" type="slidenum"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‹#›</a:t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6196"/>
            <a:ext cx="7772400" cy="102266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312"/>
            <a:ext cx="7772400" cy="1125884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868951C1-F4D7-4F6C-AB83-9241BFEE9AEB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2" y="204627"/>
            <a:ext cx="3008313" cy="87260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629"/>
            <a:ext cx="5111750" cy="4391258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2" y="1077234"/>
            <a:ext cx="3008313" cy="351865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 bwMode="auto">
          <a:xfrm>
            <a:off x="457200" y="4684713"/>
            <a:ext cx="2133600" cy="358775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4684713"/>
            <a:ext cx="2895600" cy="358775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4684713"/>
            <a:ext cx="2133600" cy="358775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06B4B61A-0D88-436B-BCD3-160D2E213619}" type="slidenum"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‹#›</a:t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2150"/>
            <a:ext cx="5486400" cy="424543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825"/>
            <a:ext cx="5486400" cy="3087052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0" i="0" u="none" strike="noStrike" kern="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单击图标添加图片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6693"/>
            <a:ext cx="5486400" cy="6044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 bwMode="auto">
          <a:xfrm>
            <a:off x="457200" y="4684713"/>
            <a:ext cx="2133600" cy="358775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4684713"/>
            <a:ext cx="2895600" cy="358775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4684713"/>
            <a:ext cx="2133600" cy="358775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84F88E36-83FE-4A9A-9D49-B43A4FF092D1}" type="slidenum"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‹#›</a:t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4684713"/>
            <a:ext cx="2133600" cy="358775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4684713"/>
            <a:ext cx="2895600" cy="358775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4684713"/>
            <a:ext cx="2133600" cy="358775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01A14207-0838-42EB-B095-4B3A2A3EA6E0}" type="slidenum"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‹#›</a:t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805"/>
            <a:ext cx="2057400" cy="4390082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805"/>
            <a:ext cx="6019800" cy="4390082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4684713"/>
            <a:ext cx="2133600" cy="358775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4684713"/>
            <a:ext cx="2895600" cy="358775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4684713"/>
            <a:ext cx="2133600" cy="358775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961CA092-E78E-455F-BCF8-1A7323A5E9B1}" type="slidenum"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‹#›</a:t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372023"/>
            <a:ext cx="4038600" cy="337289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372023"/>
            <a:ext cx="4038600" cy="337289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868951C1-F4D7-4F6C-AB83-9241BFEE9AEB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6439"/>
            <a:ext cx="8229600" cy="857515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294"/>
            <a:ext cx="4040188" cy="48116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2454"/>
            <a:ext cx="4040188" cy="296319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294"/>
            <a:ext cx="4041775" cy="48116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2454"/>
            <a:ext cx="4041775" cy="296319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868951C1-F4D7-4F6C-AB83-9241BFEE9AEB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868951C1-F4D7-4F6C-AB83-9241BFEE9AEB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868951C1-F4D7-4F6C-AB83-9241BFEE9AEB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853"/>
            <a:ext cx="3008313" cy="87180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852"/>
            <a:ext cx="5111750" cy="439079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658"/>
            <a:ext cx="3008313" cy="351898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868951C1-F4D7-4F6C-AB83-9241BFEE9AEB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1562"/>
            <a:ext cx="5486400" cy="42558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60517"/>
            <a:ext cx="5486400" cy="3087053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anose="05000000000000000000" pitchFamily="2" charset="2"/>
              <a:buNone/>
              <a:defRPr/>
            </a:pPr>
            <a:r>
              <a:rPr kumimoji="0" lang="zh-CN" altLang="en-US" sz="3200" b="0" i="0" u="none" strike="noStrike" kern="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单击图标添加图片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7144"/>
            <a:ext cx="5486400" cy="603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868951C1-F4D7-4F6C-AB83-9241BFEE9AEB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vmlDrawing" Target="../drawings/vmlDrawing1.v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oleObject" Target="../embeddings/oleObject1.bin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0">
          <a:blip r:embed="rId1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Freeform 17"/>
          <p:cNvSpPr/>
          <p:nvPr/>
        </p:nvSpPr>
        <p:spPr bwMode="auto">
          <a:xfrm>
            <a:off x="-6350" y="1085850"/>
            <a:ext cx="9161463" cy="2876550"/>
          </a:xfrm>
          <a:custGeom>
            <a:avLst/>
            <a:gdLst/>
            <a:ahLst/>
            <a:cxnLst>
              <a:cxn ang="0">
                <a:pos x="12" y="124"/>
              </a:cxn>
              <a:cxn ang="0">
                <a:pos x="1381" y="12"/>
              </a:cxn>
              <a:cxn ang="0">
                <a:pos x="4064" y="581"/>
              </a:cxn>
              <a:cxn ang="0">
                <a:pos x="5773" y="118"/>
              </a:cxn>
              <a:cxn ang="0">
                <a:pos x="5766" y="2151"/>
              </a:cxn>
              <a:cxn ang="0">
                <a:pos x="3966" y="2263"/>
              </a:cxn>
              <a:cxn ang="0">
                <a:pos x="1963" y="1897"/>
              </a:cxn>
              <a:cxn ang="0">
                <a:pos x="6" y="2407"/>
              </a:cxn>
              <a:cxn ang="0">
                <a:pos x="12" y="124"/>
              </a:cxn>
            </a:cxnLst>
            <a:rect l="0" t="0" r="r" b="b"/>
            <a:pathLst>
              <a:path w="5773" h="2414">
                <a:moveTo>
                  <a:pt x="12" y="124"/>
                </a:moveTo>
                <a:cubicBezTo>
                  <a:pt x="150" y="76"/>
                  <a:pt x="581" y="0"/>
                  <a:pt x="1381" y="12"/>
                </a:cubicBezTo>
                <a:cubicBezTo>
                  <a:pt x="2181" y="23"/>
                  <a:pt x="3370" y="437"/>
                  <a:pt x="4064" y="581"/>
                </a:cubicBezTo>
                <a:cubicBezTo>
                  <a:pt x="4758" y="725"/>
                  <a:pt x="5635" y="219"/>
                  <a:pt x="5773" y="118"/>
                </a:cubicBezTo>
                <a:lnTo>
                  <a:pt x="5766" y="2151"/>
                </a:lnTo>
                <a:cubicBezTo>
                  <a:pt x="4994" y="2407"/>
                  <a:pt x="4326" y="2311"/>
                  <a:pt x="3966" y="2263"/>
                </a:cubicBezTo>
                <a:cubicBezTo>
                  <a:pt x="3606" y="2215"/>
                  <a:pt x="2715" y="1873"/>
                  <a:pt x="1963" y="1897"/>
                </a:cubicBezTo>
                <a:cubicBezTo>
                  <a:pt x="1305" y="1893"/>
                  <a:pt x="0" y="2402"/>
                  <a:pt x="6" y="2407"/>
                </a:cubicBezTo>
                <a:cubicBezTo>
                  <a:pt x="12" y="2414"/>
                  <a:pt x="12" y="568"/>
                  <a:pt x="12" y="124"/>
                </a:cubicBezTo>
                <a:close/>
              </a:path>
            </a:pathLst>
          </a:custGeom>
          <a:solidFill>
            <a:schemeClr val="accent1">
              <a:alpha val="40999"/>
            </a:schemeClr>
          </a:solidFill>
          <a:ln w="9525">
            <a:noFill/>
            <a:round/>
          </a:ln>
          <a:effectLst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051" name="Freeform 18"/>
          <p:cNvSpPr/>
          <p:nvPr/>
        </p:nvSpPr>
        <p:spPr bwMode="auto">
          <a:xfrm>
            <a:off x="-6350" y="1296988"/>
            <a:ext cx="9147175" cy="2451100"/>
          </a:xfrm>
          <a:custGeom>
            <a:avLst/>
            <a:gdLst/>
            <a:ahLst/>
            <a:cxnLst>
              <a:cxn ang="0">
                <a:pos x="6" y="272"/>
              </a:cxn>
              <a:cxn ang="0">
                <a:pos x="1453" y="10"/>
              </a:cxn>
              <a:cxn ang="0">
                <a:pos x="4182" y="482"/>
              </a:cxn>
              <a:cxn ang="0">
                <a:pos x="5764" y="154"/>
              </a:cxn>
              <a:cxn ang="0">
                <a:pos x="5764" y="1806"/>
              </a:cxn>
              <a:cxn ang="0">
                <a:pos x="4005" y="1994"/>
              </a:cxn>
              <a:cxn ang="0">
                <a:pos x="1891" y="1522"/>
              </a:cxn>
              <a:cxn ang="0">
                <a:pos x="6" y="1967"/>
              </a:cxn>
              <a:cxn ang="0">
                <a:pos x="6" y="272"/>
              </a:cxn>
            </a:cxnLst>
            <a:rect l="0" t="0" r="r" b="b"/>
            <a:pathLst>
              <a:path w="5764" h="2057">
                <a:moveTo>
                  <a:pt x="6" y="272"/>
                </a:moveTo>
                <a:cubicBezTo>
                  <a:pt x="144" y="233"/>
                  <a:pt x="656" y="0"/>
                  <a:pt x="1453" y="10"/>
                </a:cubicBezTo>
                <a:cubicBezTo>
                  <a:pt x="2250" y="20"/>
                  <a:pt x="3475" y="403"/>
                  <a:pt x="4182" y="482"/>
                </a:cubicBezTo>
                <a:cubicBezTo>
                  <a:pt x="4890" y="561"/>
                  <a:pt x="5626" y="237"/>
                  <a:pt x="5764" y="154"/>
                </a:cubicBezTo>
                <a:lnTo>
                  <a:pt x="5764" y="1806"/>
                </a:lnTo>
                <a:cubicBezTo>
                  <a:pt x="4919" y="2052"/>
                  <a:pt x="4485" y="2057"/>
                  <a:pt x="4005" y="1994"/>
                </a:cubicBezTo>
                <a:cubicBezTo>
                  <a:pt x="3526" y="1929"/>
                  <a:pt x="2640" y="1502"/>
                  <a:pt x="1891" y="1522"/>
                </a:cubicBezTo>
                <a:cubicBezTo>
                  <a:pt x="1234" y="1519"/>
                  <a:pt x="0" y="1962"/>
                  <a:pt x="6" y="1967"/>
                </a:cubicBezTo>
                <a:cubicBezTo>
                  <a:pt x="12" y="1972"/>
                  <a:pt x="6" y="641"/>
                  <a:pt x="6" y="272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</a:ln>
          <a:effectLst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grpSp>
        <p:nvGrpSpPr>
          <p:cNvPr id="1028" name="Group 4"/>
          <p:cNvGrpSpPr/>
          <p:nvPr/>
        </p:nvGrpSpPr>
        <p:grpSpPr>
          <a:xfrm>
            <a:off x="7086600" y="1462088"/>
            <a:ext cx="533400" cy="400050"/>
            <a:chOff x="0" y="0"/>
            <a:chExt cx="288" cy="288"/>
          </a:xfrm>
        </p:grpSpPr>
        <p:sp>
          <p:nvSpPr>
            <p:cNvPr id="1043" name="Oval 20"/>
            <p:cNvSpPr>
              <a:spLocks noChangeArrowheads="1"/>
            </p:cNvSpPr>
            <p:nvPr/>
          </p:nvSpPr>
          <p:spPr bwMode="auto">
            <a:xfrm>
              <a:off x="0" y="0"/>
              <a:ext cx="288" cy="288"/>
            </a:xfrm>
            <a:prstGeom prst="ellipse">
              <a:avLst/>
            </a:prstGeom>
            <a:gradFill rotWithShape="1">
              <a:gsLst>
                <a:gs pos="0">
                  <a:srgbClr val="C7CEE9"/>
                </a:gs>
                <a:gs pos="100000">
                  <a:schemeClr val="tx2">
                    <a:alpha val="3100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044" name="Oval 21"/>
            <p:cNvSpPr>
              <a:spLocks noChangeArrowheads="1"/>
            </p:cNvSpPr>
            <p:nvPr/>
          </p:nvSpPr>
          <p:spPr bwMode="auto">
            <a:xfrm>
              <a:off x="0" y="0"/>
              <a:ext cx="192" cy="192"/>
            </a:xfrm>
            <a:prstGeom prst="ellipse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1029" name="Group 7"/>
          <p:cNvGrpSpPr/>
          <p:nvPr/>
        </p:nvGrpSpPr>
        <p:grpSpPr>
          <a:xfrm>
            <a:off x="7620000" y="1028700"/>
            <a:ext cx="914400" cy="685800"/>
            <a:chOff x="0" y="0"/>
            <a:chExt cx="576" cy="576"/>
          </a:xfrm>
        </p:grpSpPr>
        <p:sp>
          <p:nvSpPr>
            <p:cNvPr id="1041" name="Oval 23"/>
            <p:cNvSpPr>
              <a:spLocks noChangeArrowheads="1"/>
            </p:cNvSpPr>
            <p:nvPr/>
          </p:nvSpPr>
          <p:spPr bwMode="auto">
            <a:xfrm>
              <a:off x="0" y="0"/>
              <a:ext cx="576" cy="576"/>
            </a:xfrm>
            <a:prstGeom prst="ellipse">
              <a:avLst/>
            </a:prstGeom>
            <a:solidFill>
              <a:schemeClr val="accent1">
                <a:alpha val="5294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042" name="Oval 24"/>
            <p:cNvSpPr>
              <a:spLocks noChangeArrowheads="1"/>
            </p:cNvSpPr>
            <p:nvPr/>
          </p:nvSpPr>
          <p:spPr bwMode="auto">
            <a:xfrm>
              <a:off x="0" y="96"/>
              <a:ext cx="480" cy="384"/>
            </a:xfrm>
            <a:prstGeom prst="ellipse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1030" name="Group 10"/>
          <p:cNvGrpSpPr/>
          <p:nvPr/>
        </p:nvGrpSpPr>
        <p:grpSpPr>
          <a:xfrm>
            <a:off x="304800" y="2573338"/>
            <a:ext cx="1295400" cy="1028700"/>
            <a:chOff x="0" y="0"/>
            <a:chExt cx="576" cy="576"/>
          </a:xfrm>
        </p:grpSpPr>
        <p:sp>
          <p:nvSpPr>
            <p:cNvPr id="1039" name="Oval 26"/>
            <p:cNvSpPr>
              <a:spLocks noChangeArrowheads="1"/>
            </p:cNvSpPr>
            <p:nvPr/>
          </p:nvSpPr>
          <p:spPr bwMode="auto">
            <a:xfrm>
              <a:off x="0" y="0"/>
              <a:ext cx="576" cy="576"/>
            </a:xfrm>
            <a:prstGeom prst="ellipse">
              <a:avLst/>
            </a:prstGeom>
            <a:solidFill>
              <a:schemeClr val="tx2">
                <a:alpha val="5294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040" name="Oval 27"/>
            <p:cNvSpPr>
              <a:spLocks noChangeArrowheads="1"/>
            </p:cNvSpPr>
            <p:nvPr/>
          </p:nvSpPr>
          <p:spPr bwMode="auto">
            <a:xfrm>
              <a:off x="0" y="96"/>
              <a:ext cx="480" cy="384"/>
            </a:xfrm>
            <a:prstGeom prst="ellipse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1031" name="Group 13"/>
          <p:cNvGrpSpPr/>
          <p:nvPr/>
        </p:nvGrpSpPr>
        <p:grpSpPr>
          <a:xfrm>
            <a:off x="228600" y="228600"/>
            <a:ext cx="1079500" cy="593725"/>
            <a:chOff x="0" y="0"/>
            <a:chExt cx="680" cy="499"/>
          </a:xfrm>
        </p:grpSpPr>
        <p:sp>
          <p:nvSpPr>
            <p:cNvPr id="1037" name="Text Box 14"/>
            <p:cNvSpPr txBox="1">
              <a:spLocks noChangeArrowheads="1"/>
            </p:cNvSpPr>
            <p:nvPr/>
          </p:nvSpPr>
          <p:spPr bwMode="auto">
            <a:xfrm>
              <a:off x="0" y="111"/>
              <a:ext cx="680" cy="3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r>
                <a:rPr kumimoji="0" lang="en-US" altLang="zh-CN" sz="2400" b="1" i="0" u="none" strike="noStrike" kern="1200" cap="none" spc="0" normalizeH="0" baseline="0" noProof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rPr>
                <a:t>LOGO</a:t>
              </a:r>
            </a:p>
          </p:txBody>
        </p:sp>
        <p:sp>
          <p:nvSpPr>
            <p:cNvPr id="1038" name="AutoShape 15"/>
            <p:cNvSpPr>
              <a:spLocks noChangeArrowheads="1"/>
            </p:cNvSpPr>
            <p:nvPr/>
          </p:nvSpPr>
          <p:spPr bwMode="auto">
            <a:xfrm rot="5400000">
              <a:off x="248" y="-185"/>
              <a:ext cx="172" cy="542"/>
            </a:xfrm>
            <a:prstGeom prst="moon">
              <a:avLst>
                <a:gd name="adj" fmla="val 21208"/>
              </a:avLst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</p:grpSp>
      <p:sp>
        <p:nvSpPr>
          <p:cNvPr id="1032" name="Rectangle 3"/>
          <p:cNvSpPr>
            <a:spLocks noGrp="1"/>
          </p:cNvSpPr>
          <p:nvPr>
            <p:ph type="body" idx="1"/>
          </p:nvPr>
        </p:nvSpPr>
        <p:spPr>
          <a:xfrm>
            <a:off x="457200" y="1371600"/>
            <a:ext cx="8229600" cy="3373438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1033" name="Rectangle 2"/>
          <p:cNvSpPr>
            <a:spLocks noGrp="1"/>
          </p:cNvSpPr>
          <p:nvPr>
            <p:ph type="title"/>
          </p:nvPr>
        </p:nvSpPr>
        <p:spPr>
          <a:xfrm>
            <a:off x="914400" y="514350"/>
            <a:ext cx="7391400" cy="422275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zh-CN" altLang="en-US" dirty="0"/>
              <a:t>单击此处编辑母版标题样式</a:t>
            </a:r>
          </a:p>
        </p:txBody>
      </p:sp>
      <p:sp>
        <p:nvSpPr>
          <p:cNvPr id="206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4859338"/>
            <a:ext cx="2133600" cy="1841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06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4859338"/>
            <a:ext cx="2895600" cy="1841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06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4859338"/>
            <a:ext cx="2133600" cy="1841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宋体" panose="02010600030101010101" pitchFamily="2" charset="-122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868951C1-F4D7-4F6C-AB83-9241BFEE9AEB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panose="020B060402020202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panose="020B060402020202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panose="020B060402020202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panose="020B0604020202020204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panose="020B0604020202020204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panose="020B0604020202020204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panose="020B0604020202020204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panose="020B0604020202020204" pitchFamily="34" charset="0"/>
        </a:defRPr>
      </a:lvl9pPr>
    </p:titleStyle>
    <p:bodyStyle>
      <a:lvl1pPr marL="341630" indent="-34163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anose="05000000000000000000" pitchFamily="2" charset="2"/>
        <a:buChar char="v"/>
        <a:defRPr sz="2700">
          <a:solidFill>
            <a:schemeClr val="tx1"/>
          </a:solidFill>
          <a:latin typeface="+mn-lt"/>
          <a:ea typeface="+mn-ea"/>
          <a:cs typeface="+mn-cs"/>
        </a:defRPr>
      </a:lvl1pPr>
      <a:lvl2pPr marL="741680" indent="-28448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anose="05000000000000000000" pitchFamily="2" charset="2"/>
        <a:buChar char="§"/>
        <a:defRPr sz="2400">
          <a:solidFill>
            <a:schemeClr val="tx1"/>
          </a:solidFill>
          <a:latin typeface="+mn-lt"/>
        </a:defRPr>
      </a:lvl2pPr>
      <a:lvl3pPr marL="1141730" indent="-22733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anose="05000000000000000000" pitchFamily="2" charset="2"/>
        <a:buChar char="•"/>
        <a:defRPr sz="2100">
          <a:solidFill>
            <a:schemeClr val="tx1"/>
          </a:solidFill>
          <a:latin typeface="+mn-lt"/>
        </a:defRPr>
      </a:lvl3pPr>
      <a:lvl4pPr marL="1598930" indent="-227330" algn="l" rtl="0" eaLnBrk="0" fontAlgn="base" hangingPunct="0">
        <a:spcBef>
          <a:spcPct val="20000"/>
        </a:spcBef>
        <a:spcAft>
          <a:spcPct val="0"/>
        </a:spcAft>
        <a:buFont typeface="Wingdings" panose="05000000000000000000" pitchFamily="2" charset="2"/>
        <a:buChar char="–"/>
        <a:defRPr sz="1900">
          <a:solidFill>
            <a:schemeClr val="tx1"/>
          </a:solidFill>
          <a:latin typeface="+mn-lt"/>
        </a:defRPr>
      </a:lvl4pPr>
      <a:lvl5pPr marL="2056130" indent="-227330" algn="l" rtl="0" eaLnBrk="0" fontAlgn="base" hangingPunct="0">
        <a:spcBef>
          <a:spcPct val="20000"/>
        </a:spcBef>
        <a:spcAft>
          <a:spcPct val="0"/>
        </a:spcAft>
        <a:buFont typeface="Wingdings" panose="05000000000000000000" pitchFamily="2" charset="2"/>
        <a:buChar char="»"/>
        <a:defRPr sz="19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Font typeface="Wingdings" panose="05000000000000000000" pitchFamily="2" charset="2"/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Font typeface="Wingdings" panose="05000000000000000000" pitchFamily="2" charset="2"/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Font typeface="Wingdings" panose="05000000000000000000" pitchFamily="2" charset="2"/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Font typeface="Wingdings" panose="05000000000000000000" pitchFamily="2" charset="2"/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zh-CN"/>
      </a:defPPr>
      <a:lvl1pPr marL="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50" name="Object 27"/>
          <p:cNvGraphicFramePr>
            <a:graphicFrameLocks noChangeAspect="1"/>
          </p:cNvGraphicFramePr>
          <p:nvPr/>
        </p:nvGraphicFramePr>
        <p:xfrm>
          <a:off x="0" y="0"/>
          <a:ext cx="9144000" cy="9001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7" r:id="rId14" imgW="9563100" imgH="1600200" progId="Photoshop.Image.6">
                  <p:embed/>
                </p:oleObj>
              </mc:Choice>
              <mc:Fallback>
                <p:oleObj r:id="rId14" imgW="9563100" imgH="1600200" progId="Photoshop.Image.6">
                  <p:embed/>
                  <p:pic>
                    <p:nvPicPr>
                      <p:cNvPr id="0" name="图片 3075"/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0" y="0"/>
                        <a:ext cx="9144000" cy="900113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27" name="Freeform 16"/>
          <p:cNvSpPr/>
          <p:nvPr/>
        </p:nvSpPr>
        <p:spPr bwMode="auto">
          <a:xfrm>
            <a:off x="-7937" y="211138"/>
            <a:ext cx="9151938" cy="1217613"/>
          </a:xfrm>
          <a:custGeom>
            <a:avLst/>
            <a:gdLst/>
            <a:ahLst/>
            <a:cxnLst>
              <a:cxn ang="0">
                <a:pos x="6" y="109"/>
              </a:cxn>
              <a:cxn ang="0">
                <a:pos x="1427" y="46"/>
              </a:cxn>
              <a:cxn ang="0">
                <a:pos x="4032" y="255"/>
              </a:cxn>
              <a:cxn ang="0">
                <a:pos x="5767" y="0"/>
              </a:cxn>
              <a:cxn ang="0">
                <a:pos x="5767" y="776"/>
              </a:cxn>
              <a:cxn ang="0">
                <a:pos x="4065" y="831"/>
              </a:cxn>
              <a:cxn ang="0">
                <a:pos x="1984" y="674"/>
              </a:cxn>
              <a:cxn ang="0">
                <a:pos x="14" y="995"/>
              </a:cxn>
              <a:cxn ang="0">
                <a:pos x="6" y="109"/>
              </a:cxn>
            </a:cxnLst>
            <a:rect l="0" t="0" r="r" b="b"/>
            <a:pathLst>
              <a:path w="5767" h="1021">
                <a:moveTo>
                  <a:pt x="6" y="109"/>
                </a:moveTo>
                <a:cubicBezTo>
                  <a:pt x="144" y="93"/>
                  <a:pt x="626" y="42"/>
                  <a:pt x="1427" y="46"/>
                </a:cubicBezTo>
                <a:cubicBezTo>
                  <a:pt x="2228" y="50"/>
                  <a:pt x="3321" y="224"/>
                  <a:pt x="4032" y="255"/>
                </a:cubicBezTo>
                <a:cubicBezTo>
                  <a:pt x="4742" y="286"/>
                  <a:pt x="5649" y="91"/>
                  <a:pt x="5767" y="0"/>
                </a:cubicBezTo>
                <a:lnTo>
                  <a:pt x="5767" y="776"/>
                </a:lnTo>
                <a:cubicBezTo>
                  <a:pt x="4948" y="879"/>
                  <a:pt x="4543" y="844"/>
                  <a:pt x="4065" y="831"/>
                </a:cubicBezTo>
                <a:cubicBezTo>
                  <a:pt x="3587" y="818"/>
                  <a:pt x="2973" y="694"/>
                  <a:pt x="1984" y="674"/>
                </a:cubicBezTo>
                <a:cubicBezTo>
                  <a:pt x="995" y="654"/>
                  <a:pt x="28" y="969"/>
                  <a:pt x="14" y="995"/>
                </a:cubicBezTo>
                <a:cubicBezTo>
                  <a:pt x="0" y="1021"/>
                  <a:pt x="6" y="255"/>
                  <a:pt x="6" y="109"/>
                </a:cubicBezTo>
                <a:close/>
              </a:path>
            </a:pathLst>
          </a:custGeom>
          <a:solidFill>
            <a:schemeClr val="accent1">
              <a:alpha val="40999"/>
            </a:schemeClr>
          </a:solidFill>
          <a:ln w="9525">
            <a:noFill/>
            <a:round/>
          </a:ln>
          <a:effectLst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28" name="Freeform 17"/>
          <p:cNvSpPr/>
          <p:nvPr/>
        </p:nvSpPr>
        <p:spPr bwMode="auto">
          <a:xfrm>
            <a:off x="-17462" y="400050"/>
            <a:ext cx="9158288" cy="754063"/>
          </a:xfrm>
          <a:custGeom>
            <a:avLst/>
            <a:gdLst/>
            <a:ahLst/>
            <a:cxnLst>
              <a:cxn ang="0">
                <a:pos x="20" y="109"/>
              </a:cxn>
              <a:cxn ang="0">
                <a:pos x="1442" y="3"/>
              </a:cxn>
              <a:cxn ang="0">
                <a:pos x="4150" y="148"/>
              </a:cxn>
              <a:cxn ang="0">
                <a:pos x="5771" y="37"/>
              </a:cxn>
              <a:cxn ang="0">
                <a:pos x="5771" y="557"/>
              </a:cxn>
              <a:cxn ang="0">
                <a:pos x="3942" y="592"/>
              </a:cxn>
              <a:cxn ang="0">
                <a:pos x="1839" y="456"/>
              </a:cxn>
              <a:cxn ang="0">
                <a:pos x="6" y="620"/>
              </a:cxn>
              <a:cxn ang="0">
                <a:pos x="20" y="109"/>
              </a:cxn>
            </a:cxnLst>
            <a:rect l="0" t="0" r="r" b="b"/>
            <a:pathLst>
              <a:path w="5771" h="634">
                <a:moveTo>
                  <a:pt x="20" y="109"/>
                </a:moveTo>
                <a:cubicBezTo>
                  <a:pt x="26" y="109"/>
                  <a:pt x="645" y="0"/>
                  <a:pt x="1442" y="3"/>
                </a:cubicBezTo>
                <a:cubicBezTo>
                  <a:pt x="2239" y="6"/>
                  <a:pt x="3443" y="123"/>
                  <a:pt x="4150" y="148"/>
                </a:cubicBezTo>
                <a:cubicBezTo>
                  <a:pt x="4858" y="173"/>
                  <a:pt x="5633" y="63"/>
                  <a:pt x="5771" y="37"/>
                </a:cubicBezTo>
                <a:lnTo>
                  <a:pt x="5771" y="557"/>
                </a:lnTo>
                <a:cubicBezTo>
                  <a:pt x="4926" y="634"/>
                  <a:pt x="4422" y="612"/>
                  <a:pt x="3942" y="592"/>
                </a:cubicBezTo>
                <a:cubicBezTo>
                  <a:pt x="3463" y="572"/>
                  <a:pt x="2588" y="450"/>
                  <a:pt x="1839" y="456"/>
                </a:cubicBezTo>
                <a:cubicBezTo>
                  <a:pt x="1182" y="455"/>
                  <a:pt x="0" y="618"/>
                  <a:pt x="6" y="620"/>
                </a:cubicBezTo>
                <a:cubicBezTo>
                  <a:pt x="12" y="621"/>
                  <a:pt x="14" y="109"/>
                  <a:pt x="20" y="109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</a:ln>
          <a:effectLst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grpSp>
        <p:nvGrpSpPr>
          <p:cNvPr id="2053" name="Group 5"/>
          <p:cNvGrpSpPr/>
          <p:nvPr/>
        </p:nvGrpSpPr>
        <p:grpSpPr>
          <a:xfrm>
            <a:off x="7740650" y="260350"/>
            <a:ext cx="387350" cy="274638"/>
            <a:chOff x="0" y="0"/>
            <a:chExt cx="288" cy="288"/>
          </a:xfrm>
        </p:grpSpPr>
        <p:sp>
          <p:nvSpPr>
            <p:cNvPr id="2065" name="Oval 19"/>
            <p:cNvSpPr>
              <a:spLocks noChangeArrowheads="1"/>
            </p:cNvSpPr>
            <p:nvPr/>
          </p:nvSpPr>
          <p:spPr bwMode="auto">
            <a:xfrm>
              <a:off x="0" y="0"/>
              <a:ext cx="288" cy="288"/>
            </a:xfrm>
            <a:prstGeom prst="ellipse">
              <a:avLst/>
            </a:prstGeom>
            <a:gradFill rotWithShape="1">
              <a:gsLst>
                <a:gs pos="0">
                  <a:srgbClr val="C7CEE9"/>
                </a:gs>
                <a:gs pos="100000">
                  <a:schemeClr val="tx2">
                    <a:alpha val="3100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066" name="Oval 20"/>
            <p:cNvSpPr>
              <a:spLocks noChangeArrowheads="1"/>
            </p:cNvSpPr>
            <p:nvPr/>
          </p:nvSpPr>
          <p:spPr bwMode="auto">
            <a:xfrm>
              <a:off x="0" y="0"/>
              <a:ext cx="192" cy="191"/>
            </a:xfrm>
            <a:prstGeom prst="ellipse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2054" name="Group 8"/>
          <p:cNvGrpSpPr/>
          <p:nvPr/>
        </p:nvGrpSpPr>
        <p:grpSpPr>
          <a:xfrm>
            <a:off x="8153400" y="39688"/>
            <a:ext cx="609600" cy="444500"/>
            <a:chOff x="0" y="0"/>
            <a:chExt cx="576" cy="576"/>
          </a:xfrm>
        </p:grpSpPr>
        <p:sp>
          <p:nvSpPr>
            <p:cNvPr id="2063" name="Oval 22"/>
            <p:cNvSpPr>
              <a:spLocks noChangeArrowheads="1"/>
            </p:cNvSpPr>
            <p:nvPr/>
          </p:nvSpPr>
          <p:spPr bwMode="auto">
            <a:xfrm>
              <a:off x="0" y="0"/>
              <a:ext cx="576" cy="576"/>
            </a:xfrm>
            <a:prstGeom prst="ellipse">
              <a:avLst/>
            </a:prstGeom>
            <a:solidFill>
              <a:schemeClr val="accent1">
                <a:alpha val="5294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064" name="Oval 23"/>
            <p:cNvSpPr>
              <a:spLocks noChangeArrowheads="1"/>
            </p:cNvSpPr>
            <p:nvPr/>
          </p:nvSpPr>
          <p:spPr bwMode="auto">
            <a:xfrm>
              <a:off x="0" y="97"/>
              <a:ext cx="480" cy="383"/>
            </a:xfrm>
            <a:prstGeom prst="ellipse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2055" name="Group 11"/>
          <p:cNvGrpSpPr/>
          <p:nvPr/>
        </p:nvGrpSpPr>
        <p:grpSpPr>
          <a:xfrm>
            <a:off x="171450" y="614363"/>
            <a:ext cx="720725" cy="571500"/>
            <a:chOff x="0" y="0"/>
            <a:chExt cx="576" cy="576"/>
          </a:xfrm>
        </p:grpSpPr>
        <p:sp>
          <p:nvSpPr>
            <p:cNvPr id="2061" name="Oval 25"/>
            <p:cNvSpPr>
              <a:spLocks noChangeArrowheads="1"/>
            </p:cNvSpPr>
            <p:nvPr/>
          </p:nvSpPr>
          <p:spPr bwMode="auto">
            <a:xfrm>
              <a:off x="0" y="0"/>
              <a:ext cx="576" cy="576"/>
            </a:xfrm>
            <a:prstGeom prst="ellipse">
              <a:avLst/>
            </a:prstGeom>
            <a:solidFill>
              <a:schemeClr val="tx2">
                <a:alpha val="5294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062" name="Oval 26"/>
            <p:cNvSpPr>
              <a:spLocks noChangeArrowheads="1"/>
            </p:cNvSpPr>
            <p:nvPr/>
          </p:nvSpPr>
          <p:spPr bwMode="auto">
            <a:xfrm>
              <a:off x="0" y="96"/>
              <a:ext cx="480" cy="384"/>
            </a:xfrm>
            <a:prstGeom prst="ellipse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</p:grpSp>
      <p:sp>
        <p:nvSpPr>
          <p:cNvPr id="2056" name="Rectangle 3"/>
          <p:cNvSpPr>
            <a:spLocks noGrp="1"/>
          </p:cNvSpPr>
          <p:nvPr>
            <p:ph type="body" idx="1"/>
          </p:nvPr>
        </p:nvSpPr>
        <p:spPr>
          <a:xfrm>
            <a:off x="457200" y="1371600"/>
            <a:ext cx="8229600" cy="3373438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1039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4802188"/>
            <a:ext cx="2133600" cy="2413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4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40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4802188"/>
            <a:ext cx="2895600" cy="2413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4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41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4802188"/>
            <a:ext cx="2133600" cy="2413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400">
                <a:latin typeface="+mn-lt"/>
                <a:ea typeface="宋体" panose="02010600030101010101" pitchFamily="2" charset="-122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59318220-17B9-4790-B55B-01587B056DBD}" type="slidenum"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+mn-cs"/>
              </a:rPr>
              <a:t>‹#›</a:t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060" name="Rectangle 2"/>
          <p:cNvSpPr>
            <a:spLocks noGrp="1"/>
          </p:cNvSpPr>
          <p:nvPr>
            <p:ph type="title"/>
          </p:nvPr>
        </p:nvSpPr>
        <p:spPr>
          <a:xfrm>
            <a:off x="914400" y="514350"/>
            <a:ext cx="7391400" cy="422275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zh-CN" altLang="en-US" dirty="0"/>
              <a:t>单击此处编辑母版标题样式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panose="020B060402020202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panose="020B060402020202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panose="020B060402020202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panose="020B0604020202020204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panose="020B0604020202020204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panose="020B0604020202020204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panose="020B0604020202020204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panose="020B0604020202020204" pitchFamily="34" charset="0"/>
        </a:defRPr>
      </a:lvl9pPr>
    </p:titleStyle>
    <p:bodyStyle>
      <a:lvl1pPr marL="341630" indent="-34163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anose="05000000000000000000" pitchFamily="2" charset="2"/>
        <a:buChar char="v"/>
        <a:defRPr sz="2700">
          <a:solidFill>
            <a:schemeClr val="tx1"/>
          </a:solidFill>
          <a:latin typeface="+mn-lt"/>
          <a:ea typeface="+mn-ea"/>
          <a:cs typeface="+mn-cs"/>
        </a:defRPr>
      </a:lvl1pPr>
      <a:lvl2pPr marL="741680" indent="-28448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anose="05000000000000000000" pitchFamily="2" charset="2"/>
        <a:buChar char="§"/>
        <a:defRPr sz="2400">
          <a:solidFill>
            <a:schemeClr val="tx1"/>
          </a:solidFill>
          <a:latin typeface="+mn-lt"/>
        </a:defRPr>
      </a:lvl2pPr>
      <a:lvl3pPr marL="1141730" indent="-22733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anose="05000000000000000000" pitchFamily="2" charset="2"/>
        <a:buChar char="•"/>
        <a:defRPr sz="2100">
          <a:solidFill>
            <a:schemeClr val="tx1"/>
          </a:solidFill>
          <a:latin typeface="+mn-lt"/>
        </a:defRPr>
      </a:lvl3pPr>
      <a:lvl4pPr marL="1598930" indent="-227330" algn="l" rtl="0" eaLnBrk="0" fontAlgn="base" hangingPunct="0">
        <a:spcBef>
          <a:spcPct val="20000"/>
        </a:spcBef>
        <a:spcAft>
          <a:spcPct val="0"/>
        </a:spcAft>
        <a:buFont typeface="Wingdings" panose="05000000000000000000" pitchFamily="2" charset="2"/>
        <a:buChar char="–"/>
        <a:defRPr sz="1900">
          <a:solidFill>
            <a:schemeClr val="tx1"/>
          </a:solidFill>
          <a:latin typeface="+mn-lt"/>
        </a:defRPr>
      </a:lvl4pPr>
      <a:lvl5pPr marL="2056130" indent="-227330" algn="l" rtl="0" eaLnBrk="0" fontAlgn="base" hangingPunct="0">
        <a:spcBef>
          <a:spcPct val="20000"/>
        </a:spcBef>
        <a:spcAft>
          <a:spcPct val="0"/>
        </a:spcAft>
        <a:buFont typeface="Wingdings" panose="05000000000000000000" pitchFamily="2" charset="2"/>
        <a:buChar char="»"/>
        <a:defRPr sz="19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Font typeface="Wingdings" panose="05000000000000000000" pitchFamily="2" charset="2"/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Font typeface="Wingdings" panose="05000000000000000000" pitchFamily="2" charset="2"/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Font typeface="Wingdings" panose="05000000000000000000" pitchFamily="2" charset="2"/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Font typeface="Wingdings" panose="05000000000000000000" pitchFamily="2" charset="2"/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zh-CN"/>
      </a:defPPr>
      <a:lvl1pPr marL="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5663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zh-CN" altLang="en-US" dirty="0"/>
              <a:t>单击此处编辑母版标题样式</a:t>
            </a:r>
          </a:p>
        </p:txBody>
      </p:sp>
      <p:sp>
        <p:nvSpPr>
          <p:cNvPr id="3075" name="Rectangle 3"/>
          <p:cNvSpPr>
            <a:spLocks noGrp="1"/>
          </p:cNvSpPr>
          <p:nvPr>
            <p:ph type="body" idx="1"/>
          </p:nvPr>
        </p:nvSpPr>
        <p:spPr>
          <a:xfrm>
            <a:off x="457200" y="1200150"/>
            <a:ext cx="8229600" cy="33956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4684713"/>
            <a:ext cx="2133600" cy="35877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>
              <a:defRPr sz="14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4684713"/>
            <a:ext cx="2895600" cy="35877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ctr">
              <a:defRPr sz="14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4684713"/>
            <a:ext cx="2133600" cy="35877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>
              <a:defRPr sz="1400"/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16371D1D-0150-43D4-87A0-5194FA364A28}" type="slidenum">
              <a:rPr kumimoji="0" lang="zh-CN" altLang="en-US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‹#›</a:t>
            </a:fld>
            <a:endParaRPr kumimoji="0" lang="zh-CN" alt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4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标题 1"/>
          <p:cNvSpPr>
            <a:spLocks noGrp="1"/>
          </p:cNvSpPr>
          <p:nvPr>
            <p:ph type="title"/>
          </p:nvPr>
        </p:nvSpPr>
        <p:spPr>
          <a:xfrm>
            <a:off x="457200" y="638175"/>
            <a:ext cx="8229600" cy="814388"/>
          </a:xfrm>
        </p:spPr>
        <p:txBody>
          <a:bodyPr vert="horz" wrap="square" lIns="91440" tIns="45720" rIns="91440" bIns="45720" anchor="ctr"/>
          <a:lstStyle/>
          <a:p>
            <a:pPr eaLnBrk="1" hangingPunct="1"/>
            <a:r>
              <a:rPr lang="zh-CN" altLang="en-US" sz="4800" dirty="0">
                <a:latin typeface="黑体" panose="02010609060101010101" pitchFamily="49" charset="-122"/>
                <a:ea typeface="黑体" panose="02010609060101010101" pitchFamily="49" charset="-122"/>
              </a:rPr>
              <a:t>第十章  教学过程</a:t>
            </a:r>
          </a:p>
        </p:txBody>
      </p:sp>
      <p:pic>
        <p:nvPicPr>
          <p:cNvPr id="18435" name="内容占位符 3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009775" y="1754188"/>
            <a:ext cx="5124450" cy="2913062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4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84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/>
          </p:cNvSpPr>
          <p:nvPr>
            <p:ph type="title"/>
          </p:nvPr>
        </p:nvSpPr>
        <p:spPr>
          <a:xfrm>
            <a:off x="411480" y="394335"/>
            <a:ext cx="8229600" cy="855663"/>
          </a:xfrm>
        </p:spPr>
        <p:txBody>
          <a:bodyPr vert="horz" wrap="square" lIns="91440" tIns="45720" rIns="91440" bIns="45720" anchor="ctr"/>
          <a:lstStyle/>
          <a:p>
            <a:pPr eaLnBrk="1" hangingPunct="1"/>
            <a:r>
              <a:rPr lang="zh-CN" altLang="en-US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知识点</a:t>
            </a:r>
            <a:r>
              <a:rPr lang="en-US" altLang="zh-CN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2</a:t>
            </a:r>
            <a:r>
              <a:rPr lang="zh-CN" altLang="en-US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：教学过程基本要素</a:t>
            </a:r>
          </a:p>
        </p:txBody>
      </p:sp>
      <p:sp>
        <p:nvSpPr>
          <p:cNvPr id="37891" name="Rectangle 3"/>
          <p:cNvSpPr>
            <a:spLocks noGrp="1"/>
          </p:cNvSpPr>
          <p:nvPr>
            <p:ph idx="1"/>
          </p:nvPr>
        </p:nvSpPr>
        <p:spPr>
          <a:xfrm>
            <a:off x="861060" y="1399223"/>
            <a:ext cx="7331075" cy="3003550"/>
          </a:xfrm>
        </p:spPr>
        <p:txBody>
          <a:bodyPr vert="horz" wrap="square" lIns="91440" tIns="45720" rIns="91440" bIns="45720" anchor="t"/>
          <a:lstStyle/>
          <a:p>
            <a:pPr marL="0" indent="0" eaLnBrk="1" hangingPunct="1">
              <a:buNone/>
            </a:pPr>
            <a:r>
              <a:rPr lang="zh-CN" altLang="en-US" sz="3600" b="1" dirty="0">
                <a:ea typeface="黑体" panose="02010609060101010101" pitchFamily="49" charset="-122"/>
              </a:rPr>
              <a:t>一、教学过程的构成要素</a:t>
            </a:r>
          </a:p>
          <a:p>
            <a:pPr marL="0" indent="0" algn="just" eaLnBrk="1" hangingPunct="1">
              <a:buNone/>
            </a:pPr>
            <a:r>
              <a:rPr lang="zh-CN" altLang="en-US" b="1" dirty="0"/>
              <a:t>   </a:t>
            </a:r>
            <a:r>
              <a:rPr sz="2600" b="1" dirty="0">
                <a:latin typeface="黑体" panose="02010609060101010101" pitchFamily="49" charset="-122"/>
                <a:ea typeface="黑体" panose="02010609060101010101" pitchFamily="49" charset="-122"/>
              </a:rPr>
              <a:t>教学</a:t>
            </a:r>
            <a:r>
              <a:rPr lang="zh-CN" sz="2600" b="1" dirty="0">
                <a:latin typeface="黑体" panose="02010609060101010101" pitchFamily="49" charset="-122"/>
                <a:ea typeface="黑体" panose="02010609060101010101" pitchFamily="49" charset="-122"/>
              </a:rPr>
              <a:t>过程</a:t>
            </a:r>
            <a:r>
              <a:rPr sz="2600" b="1" dirty="0" err="1">
                <a:latin typeface="黑体" panose="02010609060101010101" pitchFamily="49" charset="-122"/>
                <a:ea typeface="黑体" panose="02010609060101010101" pitchFamily="49" charset="-122"/>
              </a:rPr>
              <a:t>由</a:t>
            </a:r>
            <a:r>
              <a:rPr sz="2600" b="1" dirty="0" err="1">
                <a:solidFill>
                  <a:schemeClr val="accent6">
                    <a:lumMod val="7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教师、学生和教学内容</a:t>
            </a:r>
            <a:r>
              <a:rPr sz="2600" b="1" dirty="0" err="1">
                <a:latin typeface="黑体" panose="02010609060101010101" pitchFamily="49" charset="-122"/>
                <a:ea typeface="黑体" panose="02010609060101010101" pitchFamily="49" charset="-122"/>
              </a:rPr>
              <a:t>三个基本要素构成</a:t>
            </a:r>
            <a:r>
              <a:rPr sz="2600" b="1" dirty="0">
                <a:latin typeface="黑体" panose="02010609060101010101" pitchFamily="49" charset="-122"/>
                <a:ea typeface="黑体" panose="02010609060101010101" pitchFamily="49" charset="-122"/>
              </a:rPr>
              <a:t>。</a:t>
            </a:r>
            <a:r>
              <a:rPr lang="zh-CN" altLang="en-US" sz="2600" b="1" dirty="0">
                <a:latin typeface="黑体" panose="02010609060101010101" pitchFamily="49" charset="-122"/>
                <a:ea typeface="黑体" panose="02010609060101010101" pitchFamily="49" charset="-122"/>
              </a:rPr>
              <a:t>三个要素彼此相互影响，并受其他因素影响。</a:t>
            </a:r>
            <a:endParaRPr lang="en-US" altLang="zh-CN" sz="2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0" indent="0" algn="just" eaLnBrk="1" hangingPunct="1">
              <a:buNone/>
            </a:pPr>
            <a:r>
              <a:rPr lang="zh-CN" altLang="en-US" sz="2600" b="1" dirty="0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（主科与小科教师在学生心中的地位、天气、身体状况、座位位置等）</a:t>
            </a:r>
            <a:endParaRPr lang="en-US" altLang="zh-CN" sz="2600" b="1" dirty="0">
              <a:solidFill>
                <a:srgbClr val="7030A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/>
          </p:cNvSpPr>
          <p:nvPr>
            <p:ph type="title"/>
          </p:nvPr>
        </p:nvSpPr>
        <p:spPr>
          <a:xfrm>
            <a:off x="457200" y="288608"/>
            <a:ext cx="8229600" cy="620712"/>
          </a:xfrm>
        </p:spPr>
        <p:txBody>
          <a:bodyPr vert="horz" wrap="square" lIns="91440" tIns="45720" rIns="91440" bIns="45720" anchor="ctr"/>
          <a:lstStyle/>
          <a:p>
            <a:pPr eaLnBrk="1" hangingPunct="1"/>
            <a:r>
              <a:rPr lang="zh-CN" altLang="en-US" sz="4000" b="1" dirty="0">
                <a:ea typeface="黑体" panose="02010609060101010101" pitchFamily="49" charset="-122"/>
              </a:rPr>
              <a:t>二、教学过程诸要素之间的关系</a:t>
            </a:r>
          </a:p>
        </p:txBody>
      </p:sp>
      <p:sp>
        <p:nvSpPr>
          <p:cNvPr id="34819" name="Rectangle 3"/>
          <p:cNvSpPr>
            <a:spLocks noGrp="1"/>
          </p:cNvSpPr>
          <p:nvPr>
            <p:ph idx="1"/>
          </p:nvPr>
        </p:nvSpPr>
        <p:spPr>
          <a:xfrm>
            <a:off x="457200" y="1010920"/>
            <a:ext cx="8230235" cy="3446780"/>
          </a:xfrm>
        </p:spPr>
        <p:txBody>
          <a:bodyPr vert="horz" wrap="square" lIns="91440" tIns="45720" rIns="91440" bIns="45720" anchor="t"/>
          <a:lstStyle/>
          <a:p>
            <a:pPr marL="0" indent="0" eaLnBrk="1" hangingPunct="1">
              <a:buNone/>
            </a:pPr>
            <a:r>
              <a:rPr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（一）三个“中心说”</a:t>
            </a:r>
          </a:p>
          <a:p>
            <a:pPr marL="0" indent="0" algn="just" eaLnBrk="1" hangingPunct="1">
              <a:buNone/>
            </a:pPr>
            <a:r>
              <a:rPr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1.</a:t>
            </a:r>
            <a:r>
              <a:rPr sz="2400" b="1" dirty="0">
                <a:solidFill>
                  <a:schemeClr val="accent2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教师中心说</a:t>
            </a:r>
            <a:r>
              <a:rPr lang="zh-CN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：</a:t>
            </a:r>
            <a:r>
              <a:rPr sz="2400" b="1" dirty="0" err="1">
                <a:latin typeface="黑体" panose="02010609060101010101" pitchFamily="49" charset="-122"/>
                <a:ea typeface="黑体" panose="02010609060101010101" pitchFamily="49" charset="-122"/>
              </a:rPr>
              <a:t>教师是教学活动的权威，应该维护教师在教学活动中的绝对尊严</a:t>
            </a:r>
            <a:r>
              <a:rPr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。</a:t>
            </a:r>
            <a:r>
              <a:rPr lang="en-US" altLang="zh-CN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                   </a:t>
            </a:r>
            <a:r>
              <a:rPr lang="zh-CN" altLang="en-US" sz="2400" b="1" dirty="0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（信</a:t>
            </a:r>
            <a:r>
              <a:rPr lang="en-US" altLang="zh-CN" sz="2400" b="1" dirty="0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——</a:t>
            </a:r>
            <a:r>
              <a:rPr lang="zh-CN" altLang="en-US" sz="2400" b="1" dirty="0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疑）</a:t>
            </a:r>
            <a:endParaRPr sz="2400" b="1" dirty="0">
              <a:solidFill>
                <a:srgbClr val="7030A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0" indent="0" algn="just" eaLnBrk="1" hangingPunct="1">
              <a:buNone/>
            </a:pPr>
            <a:r>
              <a:rPr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2.</a:t>
            </a:r>
            <a:r>
              <a:rPr sz="2400" b="1" dirty="0">
                <a:solidFill>
                  <a:schemeClr val="accent2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教材中心说</a:t>
            </a:r>
            <a:r>
              <a:rPr lang="zh-CN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：</a:t>
            </a:r>
            <a:r>
              <a:rPr sz="2400" b="1" dirty="0" err="1">
                <a:latin typeface="黑体" panose="02010609060101010101" pitchFamily="49" charset="-122"/>
                <a:ea typeface="黑体" panose="02010609060101010101" pitchFamily="49" charset="-122"/>
              </a:rPr>
              <a:t>易造成无视学生现有水平、教师的特点</a:t>
            </a:r>
            <a:r>
              <a:rPr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。</a:t>
            </a:r>
            <a:endParaRPr lang="en-US" altLang="zh-CN" sz="24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0" indent="0" algn="just" eaLnBrk="1" hangingPunct="1">
              <a:buNone/>
            </a:pPr>
            <a:r>
              <a:rPr lang="en-US" altLang="zh-CN" sz="2400" b="1" dirty="0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                                   </a:t>
            </a:r>
            <a:r>
              <a:rPr lang="zh-CN" altLang="en-US" sz="2400" b="1" dirty="0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（教</a:t>
            </a:r>
            <a:r>
              <a:rPr lang="en-US" altLang="zh-CN" sz="2400" b="1" dirty="0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——</a:t>
            </a:r>
            <a:r>
              <a:rPr lang="zh-CN" altLang="en-US" sz="2400" b="1" dirty="0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学）</a:t>
            </a:r>
            <a:endParaRPr sz="2400" b="1" dirty="0">
              <a:solidFill>
                <a:srgbClr val="7030A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0" indent="0" algn="just" eaLnBrk="1" hangingPunct="1">
              <a:buNone/>
            </a:pPr>
            <a:r>
              <a:rPr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3.</a:t>
            </a:r>
            <a:r>
              <a:rPr sz="2400" b="1" dirty="0">
                <a:solidFill>
                  <a:schemeClr val="accent2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学生中心说</a:t>
            </a:r>
            <a:r>
              <a:rPr lang="zh-CN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：</a:t>
            </a:r>
            <a:r>
              <a:rPr sz="2400" b="1" dirty="0" err="1">
                <a:latin typeface="黑体" panose="02010609060101010101" pitchFamily="49" charset="-122"/>
                <a:ea typeface="黑体" panose="02010609060101010101" pitchFamily="49" charset="-122"/>
              </a:rPr>
              <a:t>尊重学生的主观能动性，甚至有人提出让学生选择学习内容</a:t>
            </a:r>
            <a:r>
              <a:rPr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。</a:t>
            </a: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但他们可能没有选择能力。</a:t>
            </a:r>
            <a:r>
              <a:rPr lang="zh-CN" altLang="en-US" sz="2400" b="1" dirty="0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（生成课程）</a:t>
            </a:r>
            <a:endParaRPr sz="2800" b="1" dirty="0">
              <a:solidFill>
                <a:srgbClr val="7030A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9" name="Rectangle 3"/>
          <p:cNvSpPr>
            <a:spLocks noGrp="1"/>
          </p:cNvSpPr>
          <p:nvPr>
            <p:ph idx="1"/>
          </p:nvPr>
        </p:nvSpPr>
        <p:spPr>
          <a:xfrm>
            <a:off x="1371600" y="1015999"/>
            <a:ext cx="7315835" cy="3022601"/>
          </a:xfrm>
        </p:spPr>
        <p:txBody>
          <a:bodyPr vert="horz" wrap="square" lIns="91440" tIns="45720" rIns="91440" bIns="45720" anchor="t"/>
          <a:lstStyle/>
          <a:p>
            <a:pPr marL="0" indent="0" eaLnBrk="1" hangingPunct="1">
              <a:lnSpc>
                <a:spcPct val="150000"/>
              </a:lnSpc>
              <a:buNone/>
            </a:pPr>
            <a:r>
              <a:rPr sz="3600" b="1" dirty="0">
                <a:latin typeface="黑体" panose="02010609060101010101" pitchFamily="49" charset="-122"/>
                <a:ea typeface="黑体" panose="02010609060101010101" pitchFamily="49" charset="-122"/>
              </a:rPr>
              <a:t>（二）重构教学要素之间的关系</a:t>
            </a:r>
          </a:p>
          <a:p>
            <a:pPr marL="90170" indent="0" algn="just" eaLnBrk="1" latinLnBrk="0" hangingPunct="1">
              <a:lnSpc>
                <a:spcPct val="150000"/>
              </a:lnSpc>
              <a:spcBef>
                <a:spcPts val="0"/>
              </a:spcBef>
            </a:pPr>
            <a:r>
              <a:rPr lang="zh-CN" altLang="en-US" b="1" dirty="0">
                <a:latin typeface="黑体" panose="02010609060101010101" pitchFamily="49" charset="-122"/>
                <a:ea typeface="黑体" panose="02010609060101010101" pitchFamily="49" charset="-122"/>
              </a:rPr>
              <a:t>双向互动关系：平等</a:t>
            </a:r>
            <a:endParaRPr lang="en-US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90170" indent="0" algn="just" eaLnBrk="1" latinLnBrk="0" hangingPunct="1">
              <a:lnSpc>
                <a:spcPct val="150000"/>
              </a:lnSpc>
              <a:spcBef>
                <a:spcPts val="0"/>
              </a:spcBef>
            </a:pPr>
            <a:r>
              <a:rPr b="1" dirty="0" err="1">
                <a:latin typeface="黑体" panose="02010609060101010101" pitchFamily="49" charset="-122"/>
                <a:ea typeface="黑体" panose="02010609060101010101" pitchFamily="49" charset="-122"/>
              </a:rPr>
              <a:t>师生共进关系</a:t>
            </a:r>
            <a:r>
              <a:rPr lang="zh-CN" b="1" dirty="0">
                <a:latin typeface="黑体" panose="02010609060101010101" pitchFamily="49" charset="-122"/>
                <a:ea typeface="黑体" panose="02010609060101010101" pitchFamily="49" charset="-122"/>
              </a:rPr>
              <a:t>：</a:t>
            </a:r>
            <a:r>
              <a:rPr lang="zh-CN" altLang="en-US" b="1" dirty="0">
                <a:latin typeface="黑体" panose="02010609060101010101" pitchFamily="49" charset="-122"/>
                <a:ea typeface="黑体" panose="02010609060101010101" pitchFamily="49" charset="-122"/>
              </a:rPr>
              <a:t>教学相长</a:t>
            </a:r>
            <a:endParaRPr lang="en-US" altLang="zh-CN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90170" indent="0" algn="just" eaLnBrk="1" latinLnBrk="0" hangingPunct="1">
              <a:lnSpc>
                <a:spcPct val="150000"/>
              </a:lnSpc>
              <a:spcBef>
                <a:spcPts val="0"/>
              </a:spcBef>
              <a:buNone/>
            </a:pPr>
            <a:r>
              <a:rPr lang="zh-CN" altLang="en-US" b="1" dirty="0">
                <a:latin typeface="黑体" panose="02010609060101010101" pitchFamily="49" charset="-122"/>
                <a:ea typeface="黑体" panose="02010609060101010101" pitchFamily="49" charset="-122"/>
              </a:rPr>
              <a:t>                    </a:t>
            </a:r>
            <a:r>
              <a:rPr lang="zh-CN" altLang="en-US" b="1" dirty="0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（学习、生活）</a:t>
            </a:r>
            <a:endParaRPr lang="en-US" altLang="zh-CN" b="1" dirty="0">
              <a:solidFill>
                <a:srgbClr val="7030A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标题 1"/>
          <p:cNvSpPr>
            <a:spLocks noGrp="1"/>
          </p:cNvSpPr>
          <p:nvPr>
            <p:ph type="ctrTitle"/>
          </p:nvPr>
        </p:nvSpPr>
        <p:spPr>
          <a:xfrm>
            <a:off x="742950" y="955675"/>
            <a:ext cx="7772400" cy="1881188"/>
          </a:xfrm>
        </p:spPr>
        <p:txBody>
          <a:bodyPr vert="horz" wrap="square" lIns="91440" tIns="45720" rIns="91440" bIns="45720" anchor="ctr"/>
          <a:lstStyle/>
          <a:p>
            <a:pPr eaLnBrk="1" hangingPunct="1"/>
            <a:r>
              <a:rPr lang="zh-CN" altLang="en-US" sz="48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知识点</a:t>
            </a:r>
            <a:r>
              <a:rPr lang="en-US" altLang="zh-CN" sz="48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3</a:t>
            </a:r>
            <a:r>
              <a:rPr lang="zh-CN" altLang="en-US" sz="48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：</a:t>
            </a:r>
            <a:br>
              <a:rPr lang="en-US" altLang="zh-CN" sz="48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</a:br>
            <a:r>
              <a:rPr lang="zh-CN" altLang="en-US" sz="48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教学过程的矛盾与动力</a:t>
            </a:r>
          </a:p>
        </p:txBody>
      </p:sp>
      <p:sp>
        <p:nvSpPr>
          <p:cNvPr id="31747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6038"/>
          </a:xfrm>
        </p:spPr>
        <p:txBody>
          <a:bodyPr vert="horz" wrap="square" lIns="91440" tIns="45720" rIns="91440" bIns="45720" anchor="t"/>
          <a:lstStyle/>
          <a:p>
            <a:pPr eaLnBrk="1" hangingPunct="1"/>
            <a:endParaRPr lang="zh-CN" altLang="en-US" dirty="0">
              <a:latin typeface="+mn-lt"/>
              <a:ea typeface="+mn-ea"/>
              <a:cs typeface="+mn-cs"/>
            </a:endParaRPr>
          </a:p>
        </p:txBody>
      </p:sp>
      <p:pic>
        <p:nvPicPr>
          <p:cNvPr id="3072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87700" y="2836863"/>
            <a:ext cx="2455863" cy="196215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07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07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B2AEDE54-40BD-4547-9C80-833472C462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z="4000" b="1" dirty="0"/>
              <a:t>案例：视频：一堂示范课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BF7C121D-25D2-43F7-A564-88BFF2CA80B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zh-CN" altLang="en-US" b="1" dirty="0">
                <a:solidFill>
                  <a:srgbClr val="C00000"/>
                </a:solidFill>
              </a:rPr>
              <a:t>       分析：</a:t>
            </a:r>
            <a:r>
              <a:rPr lang="zh-CN" altLang="en-US" b="1" dirty="0"/>
              <a:t>这堂示范课的教师是一位</a:t>
            </a:r>
            <a:r>
              <a:rPr lang="zh-CN" altLang="en-US" b="1" dirty="0">
                <a:solidFill>
                  <a:srgbClr val="7030A0"/>
                </a:solidFill>
              </a:rPr>
              <a:t>名师</a:t>
            </a:r>
            <a:r>
              <a:rPr lang="zh-CN" altLang="en-US" b="1" dirty="0"/>
              <a:t>。名师的教学之所以与众不同，是他对教学过程的正确理解，将多种教学过程的矛盾化为动力的结果。</a:t>
            </a:r>
            <a:endParaRPr lang="en-US" altLang="zh-CN" b="1" dirty="0"/>
          </a:p>
          <a:p>
            <a:pPr marL="0" indent="0">
              <a:buNone/>
            </a:pPr>
            <a:r>
              <a:rPr lang="zh-CN" altLang="en-US" b="1" dirty="0"/>
              <a:t>       学生与所学知识、教与学、教师与教材之间的矛盾。</a:t>
            </a:r>
          </a:p>
        </p:txBody>
      </p:sp>
    </p:spTree>
    <p:extLst>
      <p:ext uri="{BB962C8B-B14F-4D97-AF65-F5344CB8AC3E}">
        <p14:creationId xmlns:p14="http://schemas.microsoft.com/office/powerpoint/2010/main" val="339946179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/>
          </p:cNvSpPr>
          <p:nvPr>
            <p:ph type="title"/>
          </p:nvPr>
        </p:nvSpPr>
        <p:spPr>
          <a:xfrm>
            <a:off x="457200" y="225108"/>
            <a:ext cx="8229600" cy="855662"/>
          </a:xfrm>
        </p:spPr>
        <p:txBody>
          <a:bodyPr vert="horz" wrap="square" lIns="91440" tIns="45720" rIns="91440" bIns="45720" anchor="ctr"/>
          <a:lstStyle/>
          <a:p>
            <a:pPr eaLnBrk="1" hangingPunct="1"/>
            <a:r>
              <a:rPr lang="zh-CN" altLang="en-US" sz="40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知识点</a:t>
            </a:r>
            <a:r>
              <a:rPr lang="en-US" altLang="zh-CN" sz="40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3</a:t>
            </a:r>
            <a:r>
              <a:rPr lang="zh-CN" altLang="en-US" sz="40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：教学过程的矛盾与动力</a:t>
            </a:r>
          </a:p>
        </p:txBody>
      </p:sp>
      <p:sp>
        <p:nvSpPr>
          <p:cNvPr id="30723" name="Rectangle 3"/>
          <p:cNvSpPr>
            <a:spLocks noGrp="1"/>
          </p:cNvSpPr>
          <p:nvPr>
            <p:ph idx="1"/>
          </p:nvPr>
        </p:nvSpPr>
        <p:spPr>
          <a:xfrm>
            <a:off x="457200" y="1080770"/>
            <a:ext cx="8229600" cy="3516630"/>
          </a:xfrm>
        </p:spPr>
        <p:txBody>
          <a:bodyPr vert="horz" wrap="square" lIns="91440" tIns="45720" rIns="91440" bIns="45720" anchor="t"/>
          <a:lstStyle/>
          <a:p>
            <a:pPr marL="0" indent="0" eaLnBrk="1" hangingPunct="1">
              <a:lnSpc>
                <a:spcPct val="80000"/>
              </a:lnSpc>
              <a:buNone/>
            </a:pPr>
            <a:r>
              <a:rPr lang="zh-CN" altLang="en-US" b="1" dirty="0">
                <a:latin typeface="黑体" panose="02010609060101010101" pitchFamily="49" charset="-122"/>
                <a:ea typeface="黑体" panose="02010609060101010101" pitchFamily="49" charset="-122"/>
              </a:rPr>
              <a:t>一、教学过程的矛盾</a:t>
            </a:r>
          </a:p>
          <a:p>
            <a:pPr marL="0" indent="0" eaLnBrk="1" latinLnBrk="0" hangingPunct="1">
              <a:lnSpc>
                <a:spcPct val="105000"/>
              </a:lnSpc>
              <a:spcBef>
                <a:spcPts val="0"/>
              </a:spcBef>
              <a:buNone/>
            </a:pPr>
            <a:r>
              <a:rPr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1.</a:t>
            </a:r>
            <a:r>
              <a:rPr sz="2400" b="1" dirty="0">
                <a:solidFill>
                  <a:schemeClr val="accent2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学生与所学知识之间的矛盾</a:t>
            </a:r>
            <a:r>
              <a:rPr lang="zh-CN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：</a:t>
            </a:r>
            <a:r>
              <a:rPr sz="2400" b="1" dirty="0" err="1">
                <a:latin typeface="黑体" panose="02010609060101010101" pitchFamily="49" charset="-122"/>
                <a:ea typeface="黑体" panose="02010609060101010101" pitchFamily="49" charset="-122"/>
              </a:rPr>
              <a:t>各科的教材对学生来说属于未知领域</a:t>
            </a:r>
            <a:r>
              <a:rPr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。</a:t>
            </a:r>
            <a:r>
              <a:rPr lang="en-US" altLang="zh-CN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                    </a:t>
            </a:r>
            <a:r>
              <a:rPr lang="zh-CN" altLang="en-US" sz="2400" b="1" dirty="0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（学生基础</a:t>
            </a:r>
            <a:r>
              <a:rPr lang="en-US" altLang="zh-CN" sz="2400" b="1" dirty="0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——</a:t>
            </a:r>
            <a:r>
              <a:rPr lang="zh-CN" altLang="en-US" sz="2400" b="1" dirty="0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英语）</a:t>
            </a:r>
            <a:endParaRPr sz="2400" b="1" dirty="0">
              <a:solidFill>
                <a:srgbClr val="7030A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0" indent="0" eaLnBrk="1" latinLnBrk="0" hangingPunct="1">
              <a:lnSpc>
                <a:spcPct val="105000"/>
              </a:lnSpc>
              <a:spcBef>
                <a:spcPts val="0"/>
              </a:spcBef>
              <a:buNone/>
            </a:pPr>
            <a:r>
              <a:rPr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2.</a:t>
            </a:r>
            <a:r>
              <a:rPr sz="2400" b="1" dirty="0">
                <a:solidFill>
                  <a:schemeClr val="accent2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教师的教与学生的学之间的矛盾</a:t>
            </a:r>
            <a:r>
              <a:rPr lang="zh-CN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：</a:t>
            </a:r>
            <a:r>
              <a:rPr sz="2400" b="1" dirty="0" err="1">
                <a:latin typeface="黑体" panose="02010609060101010101" pitchFamily="49" charset="-122"/>
                <a:ea typeface="黑体" panose="02010609060101010101" pitchFamily="49" charset="-122"/>
              </a:rPr>
              <a:t>学是教的目的，教是学的条件</a:t>
            </a:r>
            <a:r>
              <a:rPr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。</a:t>
            </a:r>
            <a:r>
              <a:rPr lang="en-US" altLang="zh-CN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              </a:t>
            </a:r>
            <a:r>
              <a:rPr lang="zh-CN" altLang="en-US" sz="2400" b="1" dirty="0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（学生兴趣、能力等，教学方法）</a:t>
            </a:r>
            <a:endParaRPr lang="en-US" altLang="zh-CN" sz="2400" b="1" dirty="0">
              <a:solidFill>
                <a:srgbClr val="7030A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0" indent="0" eaLnBrk="1" latinLnBrk="0" hangingPunct="1">
              <a:lnSpc>
                <a:spcPct val="105000"/>
              </a:lnSpc>
              <a:spcBef>
                <a:spcPts val="0"/>
              </a:spcBef>
              <a:buNone/>
            </a:pPr>
            <a:r>
              <a:rPr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3.</a:t>
            </a:r>
            <a:r>
              <a:rPr sz="2400" b="1" dirty="0">
                <a:solidFill>
                  <a:schemeClr val="accent2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教师与教材之间的矛盾</a:t>
            </a:r>
            <a:r>
              <a:rPr lang="zh-CN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：</a:t>
            </a:r>
            <a:r>
              <a:rPr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一是了解教材和掌握教材；二是对教材内容了解的数量；三是教师能否引导学生顺利进行学习；四是表现在书本知识变成学生可以接受的知识，成为他们自己的知识财富。</a:t>
            </a:r>
            <a:r>
              <a:rPr lang="en-US" altLang="zh-CN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             </a:t>
            </a:r>
            <a:r>
              <a:rPr lang="zh-CN" altLang="en-US" sz="2400" b="1" dirty="0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（知识传授）</a:t>
            </a:r>
            <a:b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</a:b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  <a:t> </a:t>
            </a:r>
            <a:b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</a:br>
            <a:endParaRPr lang="zh-CN" altLang="en-US" sz="24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7" name="Rectangle 3"/>
          <p:cNvSpPr>
            <a:spLocks noGrp="1"/>
          </p:cNvSpPr>
          <p:nvPr>
            <p:ph idx="1"/>
          </p:nvPr>
        </p:nvSpPr>
        <p:spPr>
          <a:xfrm>
            <a:off x="581025" y="614680"/>
            <a:ext cx="8109585" cy="4243070"/>
          </a:xfrm>
        </p:spPr>
        <p:txBody>
          <a:bodyPr vert="horz" wrap="square" lIns="91440" tIns="45720" rIns="91440" bIns="45720" anchor="t"/>
          <a:lstStyle/>
          <a:p>
            <a:pPr marL="0" indent="0" eaLnBrk="1" hangingPunct="1">
              <a:buNone/>
            </a:pPr>
            <a:r>
              <a:rPr lang="zh-CN" altLang="en-US" sz="3600" b="1" dirty="0">
                <a:latin typeface="黑体" panose="02010609060101010101" pitchFamily="49" charset="-122"/>
                <a:ea typeface="黑体" panose="02010609060101010101" pitchFamily="49" charset="-122"/>
              </a:rPr>
              <a:t>二、教学过程的动力</a:t>
            </a:r>
          </a:p>
          <a:p>
            <a:pPr marL="0" indent="0" eaLnBrk="1" hangingPunct="1">
              <a:buNone/>
            </a:pPr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（一）教学过程的两种动力</a:t>
            </a:r>
          </a:p>
          <a:p>
            <a:pPr marL="0" indent="0" algn="just" eaLnBrk="1" hangingPunct="1">
              <a:buNone/>
            </a:pPr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1．教学过程的内部动力</a:t>
            </a:r>
          </a:p>
          <a:p>
            <a:pPr marL="0" indent="0" algn="just" eaLnBrk="1" hangingPunct="1">
              <a:buNone/>
            </a:pPr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   教学主体的兴趣、需要、爱好等等。</a:t>
            </a:r>
            <a:endParaRPr lang="en-US" altLang="zh-CN" sz="28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0" indent="0" algn="just" eaLnBrk="1" hangingPunct="1">
              <a:buNone/>
            </a:pPr>
            <a:r>
              <a:rPr lang="en-US" altLang="zh-CN" sz="2800" b="1" dirty="0">
                <a:solidFill>
                  <a:srgbClr val="7030A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                    </a:t>
            </a:r>
            <a:r>
              <a:rPr lang="zh-CN" altLang="en-US" sz="2800" b="1" dirty="0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（情怀</a:t>
            </a:r>
            <a:r>
              <a:rPr lang="en-US" altLang="zh-CN" sz="2800" b="1" dirty="0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——</a:t>
            </a:r>
            <a:r>
              <a:rPr lang="zh-CN" altLang="en-US" sz="2800" b="1" dirty="0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人文环境）</a:t>
            </a:r>
          </a:p>
          <a:p>
            <a:pPr marL="0" indent="0" algn="just" eaLnBrk="1" hangingPunct="1">
              <a:buNone/>
            </a:pPr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2．教学过程的外部动力</a:t>
            </a:r>
          </a:p>
          <a:p>
            <a:pPr marL="0" indent="0" algn="just" eaLnBrk="1" hangingPunct="1">
              <a:buNone/>
            </a:pPr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   外部发起的如：奖励、社会要求等。</a:t>
            </a:r>
            <a:endParaRPr lang="en-US" altLang="zh-CN" sz="28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0" indent="0" algn="just" eaLnBrk="1" hangingPunct="1">
              <a:buNone/>
            </a:pPr>
            <a:r>
              <a:rPr lang="en-US" altLang="zh-CN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                         </a:t>
            </a:r>
            <a:r>
              <a:rPr lang="zh-CN" altLang="en-US" sz="2800" b="1" dirty="0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（评职、任职条件）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7" name="Rectangle 3"/>
          <p:cNvSpPr>
            <a:spLocks noGrp="1"/>
          </p:cNvSpPr>
          <p:nvPr>
            <p:ph idx="1"/>
          </p:nvPr>
        </p:nvSpPr>
        <p:spPr>
          <a:xfrm>
            <a:off x="581025" y="614679"/>
            <a:ext cx="8109585" cy="4353928"/>
          </a:xfrm>
        </p:spPr>
        <p:txBody>
          <a:bodyPr vert="horz" wrap="square" lIns="91440" tIns="45720" rIns="91440" bIns="45720" anchor="t"/>
          <a:lstStyle/>
          <a:p>
            <a:pPr marL="0" indent="0" eaLnBrk="1" hangingPunct="1">
              <a:buNone/>
            </a:pPr>
            <a:r>
              <a:rPr lang="zh-CN" altLang="en-US" sz="3800" b="1" dirty="0">
                <a:latin typeface="黑体" panose="02010609060101010101" pitchFamily="49" charset="-122"/>
                <a:ea typeface="黑体" panose="02010609060101010101" pitchFamily="49" charset="-122"/>
              </a:rPr>
              <a:t>（二）</a:t>
            </a:r>
            <a:r>
              <a:rPr lang="zh-CN" altLang="en-US" sz="3800" b="1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教学动力的特征</a:t>
            </a:r>
            <a:endParaRPr lang="zh-CN" altLang="en-US" sz="38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eaLnBrk="1" latinLnBrk="0" hangingPunct="1">
              <a:spcBef>
                <a:spcPts val="0"/>
              </a:spcBef>
            </a:pPr>
            <a:r>
              <a:rPr lang="zh-CN" altLang="en-US" b="1" dirty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方向性  动态性</a:t>
            </a:r>
            <a:endParaRPr lang="en-US" altLang="zh-CN" b="1" dirty="0">
              <a:solidFill>
                <a:srgbClr val="C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0" indent="0" algn="ctr" eaLnBrk="1" latinLnBrk="0" hangingPunct="1">
              <a:spcBef>
                <a:spcPts val="0"/>
              </a:spcBef>
              <a:buNone/>
            </a:pPr>
            <a:r>
              <a:rPr lang="zh-CN" altLang="en-US" b="1" dirty="0">
                <a:latin typeface="楷体" panose="02010609060101010101" pitchFamily="49" charset="-122"/>
                <a:ea typeface="楷体" panose="02010609060101010101" pitchFamily="49" charset="-122"/>
              </a:rPr>
              <a:t>（实现教学目标；师生互动成效）</a:t>
            </a:r>
          </a:p>
          <a:p>
            <a:pPr eaLnBrk="1" latinLnBrk="0" hangingPunct="1">
              <a:spcBef>
                <a:spcPts val="0"/>
              </a:spcBef>
            </a:pPr>
            <a:r>
              <a:rPr lang="zh-CN" altLang="en-US" b="1" dirty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转化性  强度性</a:t>
            </a:r>
            <a:endParaRPr lang="en-US" altLang="zh-CN" b="1" dirty="0">
              <a:solidFill>
                <a:srgbClr val="C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0" indent="0" eaLnBrk="1" latinLnBrk="0" hangingPunct="1">
              <a:spcBef>
                <a:spcPts val="0"/>
              </a:spcBef>
              <a:buNone/>
            </a:pPr>
            <a:r>
              <a:rPr lang="zh-CN" altLang="en-US" b="1" dirty="0">
                <a:latin typeface="楷体" panose="02010609060101010101" pitchFamily="49" charset="-122"/>
                <a:ea typeface="楷体" panose="02010609060101010101" pitchFamily="49" charset="-122"/>
              </a:rPr>
              <a:t>（内外动力可转化，倦怠；对工作及学生态度，投入程度）</a:t>
            </a:r>
          </a:p>
          <a:p>
            <a:pPr eaLnBrk="1" latinLnBrk="0" hangingPunct="1">
              <a:spcBef>
                <a:spcPts val="0"/>
              </a:spcBef>
            </a:pPr>
            <a:r>
              <a:rPr lang="zh-CN" altLang="en-US" b="1" dirty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多样性  差异性</a:t>
            </a:r>
            <a:r>
              <a:rPr lang="zh-CN" altLang="en-US" b="1" dirty="0">
                <a:latin typeface="楷体" panose="02010609060101010101" pitchFamily="49" charset="-122"/>
                <a:ea typeface="楷体" panose="02010609060101010101" pitchFamily="49" charset="-122"/>
              </a:rPr>
              <a:t>（影响因素多元，需要与实际环境存在差异）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标题 1"/>
          <p:cNvSpPr>
            <a:spLocks noGrp="1"/>
          </p:cNvSpPr>
          <p:nvPr>
            <p:ph type="ctrTitle"/>
          </p:nvPr>
        </p:nvSpPr>
        <p:spPr>
          <a:xfrm>
            <a:off x="685800" y="1381125"/>
            <a:ext cx="7772400" cy="1455738"/>
          </a:xfrm>
        </p:spPr>
        <p:txBody>
          <a:bodyPr vert="horz" wrap="square" lIns="91440" tIns="45720" rIns="91440" bIns="45720" anchor="ctr"/>
          <a:lstStyle/>
          <a:p>
            <a:pPr eaLnBrk="1" hangingPunct="1"/>
            <a:r>
              <a:rPr lang="zh-CN" altLang="en-US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知识点</a:t>
            </a:r>
            <a:r>
              <a:rPr lang="en-US" altLang="zh-CN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4</a:t>
            </a:r>
            <a:r>
              <a:rPr lang="zh-CN" altLang="en-US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：</a:t>
            </a:r>
            <a:br>
              <a:rPr lang="en-US" altLang="zh-CN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</a:br>
            <a:r>
              <a:rPr lang="zh-CN" altLang="en-US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教学过程基本阶段</a:t>
            </a:r>
          </a:p>
        </p:txBody>
      </p:sp>
      <p:sp>
        <p:nvSpPr>
          <p:cNvPr id="36867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6038"/>
          </a:xfrm>
        </p:spPr>
        <p:txBody>
          <a:bodyPr vert="horz" wrap="square" lIns="91440" tIns="45720" rIns="91440" bIns="45720" anchor="t"/>
          <a:lstStyle/>
          <a:p>
            <a:pPr eaLnBrk="1" hangingPunct="1"/>
            <a:endParaRPr lang="zh-CN" altLang="en-US" dirty="0">
              <a:latin typeface="+mn-lt"/>
              <a:ea typeface="+mn-ea"/>
              <a:cs typeface="+mn-cs"/>
            </a:endParaRPr>
          </a:p>
        </p:txBody>
      </p:sp>
      <p:pic>
        <p:nvPicPr>
          <p:cNvPr id="35844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87700" y="2836863"/>
            <a:ext cx="2455863" cy="196215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58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58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58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58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FD4AAA36-CD86-47E7-A467-58E073CAFB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z="4000" b="1" dirty="0"/>
              <a:t>案例：一堂精心准备的课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FC2A7520-3372-4C2A-AD32-528B15A7D7E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zh-CN" altLang="en-US" dirty="0"/>
              <a:t>       </a:t>
            </a:r>
            <a:r>
              <a:rPr lang="zh-CN" altLang="en-US" sz="2800" b="1" dirty="0"/>
              <a:t>一位英语教师为提高教学效果，课前经过精心准备与设计，特别是对学习中的难点进行了细致的分析，课上还有巩固知识环节，练习，并布置了课后作业。但通过检查发现，教学效果并不理想。</a:t>
            </a:r>
            <a:endParaRPr lang="en-US" altLang="zh-CN" sz="2800" b="1" dirty="0"/>
          </a:p>
          <a:p>
            <a:pPr marL="0" indent="0">
              <a:buNone/>
            </a:pPr>
            <a:r>
              <a:rPr lang="en-US" altLang="zh-CN" sz="2800" b="1" dirty="0"/>
              <a:t>        </a:t>
            </a:r>
            <a:r>
              <a:rPr lang="zh-CN" altLang="en-US" sz="2800" b="1" dirty="0">
                <a:solidFill>
                  <a:srgbClr val="C00000"/>
                </a:solidFill>
              </a:rPr>
              <a:t>分析： </a:t>
            </a:r>
            <a:r>
              <a:rPr lang="zh-CN" altLang="en-US" sz="2800" b="1" dirty="0"/>
              <a:t>这是一位有责任心的教师，但她只注重了知识的传授，忽视了教学过程中学生心理准备或称诱导学习动机。所以，他的努力是事倍功半。</a:t>
            </a:r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1385427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标题 1"/>
          <p:cNvSpPr>
            <a:spLocks noGrp="1"/>
          </p:cNvSpPr>
          <p:nvPr>
            <p:ph type="ctrTitle"/>
          </p:nvPr>
        </p:nvSpPr>
        <p:spPr>
          <a:xfrm>
            <a:off x="247650" y="1428750"/>
            <a:ext cx="8648700" cy="1408113"/>
          </a:xfrm>
        </p:spPr>
        <p:txBody>
          <a:bodyPr vert="horz" wrap="square" lIns="91440" tIns="45720" rIns="91440" bIns="45720" anchor="ctr"/>
          <a:lstStyle/>
          <a:p>
            <a:pPr eaLnBrk="1" hangingPunct="1"/>
            <a:r>
              <a:rPr lang="zh-CN" altLang="en-US" sz="48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知识点</a:t>
            </a:r>
            <a:r>
              <a:rPr lang="en-US" altLang="zh-CN" sz="48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</a:t>
            </a:r>
            <a:r>
              <a:rPr lang="zh-CN" altLang="en-US" sz="48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：</a:t>
            </a:r>
            <a:br>
              <a:rPr lang="en-US" altLang="zh-CN" sz="48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</a:br>
            <a:r>
              <a:rPr lang="zh-CN" altLang="en-US" sz="48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教学过程概述</a:t>
            </a:r>
          </a:p>
        </p:txBody>
      </p:sp>
      <p:sp>
        <p:nvSpPr>
          <p:cNvPr id="18435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6038"/>
          </a:xfrm>
        </p:spPr>
        <p:txBody>
          <a:bodyPr vert="horz" wrap="square" lIns="91440" tIns="45720" rIns="91440" bIns="45720" anchor="t"/>
          <a:lstStyle/>
          <a:p>
            <a:pPr eaLnBrk="1" hangingPunct="1"/>
            <a:endParaRPr lang="zh-CN" altLang="en-US" dirty="0">
              <a:latin typeface="+mn-lt"/>
              <a:ea typeface="+mn-ea"/>
              <a:cs typeface="+mn-cs"/>
            </a:endParaRPr>
          </a:p>
        </p:txBody>
      </p:sp>
      <p:pic>
        <p:nvPicPr>
          <p:cNvPr id="24580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87700" y="2836863"/>
            <a:ext cx="2455863" cy="196215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45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45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8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/>
          </p:cNvSpPr>
          <p:nvPr>
            <p:ph type="title"/>
          </p:nvPr>
        </p:nvSpPr>
        <p:spPr>
          <a:xfrm>
            <a:off x="457200" y="667068"/>
            <a:ext cx="8229600" cy="855662"/>
          </a:xfrm>
        </p:spPr>
        <p:txBody>
          <a:bodyPr vert="horz" wrap="square" lIns="91440" tIns="45720" rIns="91440" bIns="45720" anchor="ctr"/>
          <a:lstStyle/>
          <a:p>
            <a:pPr eaLnBrk="1" hangingPunct="1"/>
            <a:r>
              <a:rPr lang="zh-CN" altLang="en-US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知识点</a:t>
            </a:r>
            <a:r>
              <a:rPr lang="en-US" altLang="zh-CN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4</a:t>
            </a:r>
            <a:r>
              <a:rPr lang="zh-CN" altLang="en-US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：教学过程基本阶段</a:t>
            </a:r>
          </a:p>
        </p:txBody>
      </p:sp>
      <p:sp>
        <p:nvSpPr>
          <p:cNvPr id="40963" name="Rectangle 3"/>
          <p:cNvSpPr>
            <a:spLocks noGrp="1"/>
          </p:cNvSpPr>
          <p:nvPr>
            <p:ph idx="1"/>
          </p:nvPr>
        </p:nvSpPr>
        <p:spPr>
          <a:xfrm>
            <a:off x="457200" y="1857375"/>
            <a:ext cx="8229600" cy="2971800"/>
          </a:xfrm>
        </p:spPr>
        <p:txBody>
          <a:bodyPr vert="horz" wrap="square" lIns="91440" tIns="45720" rIns="91440" bIns="45720" anchor="t"/>
          <a:lstStyle/>
          <a:p>
            <a:pPr marL="0" indent="0" eaLnBrk="1" hangingPunct="1">
              <a:buNone/>
            </a:pPr>
            <a:r>
              <a:rPr lang="zh-CN" altLang="en-US" sz="3400" b="1" dirty="0">
                <a:latin typeface="黑体" panose="02010609060101010101" pitchFamily="49" charset="-122"/>
                <a:ea typeface="黑体" panose="02010609060101010101" pitchFamily="49" charset="-122"/>
              </a:rPr>
              <a:t>一、古今中外对教学过程基本阶段的认识</a:t>
            </a:r>
          </a:p>
          <a:p>
            <a:pPr marL="0" indent="0" eaLnBrk="1" hangingPunct="1">
              <a:buNone/>
            </a:pPr>
            <a:r>
              <a:rPr lang="zh-CN" altLang="en-US" sz="3400" b="1" dirty="0">
                <a:latin typeface="黑体" panose="02010609060101010101" pitchFamily="49" charset="-122"/>
                <a:ea typeface="黑体" panose="02010609060101010101" pitchFamily="49" charset="-122"/>
              </a:rPr>
              <a:t>二、教学过程的基本阶段</a:t>
            </a:r>
          </a:p>
          <a:p>
            <a:pPr marL="0" indent="0" eaLnBrk="1" hangingPunct="1">
              <a:buNone/>
            </a:pPr>
            <a:endParaRPr lang="zh-CN" altLang="en-US" sz="28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" name="箭头: 右 1">
            <a:extLst>
              <a:ext uri="{FF2B5EF4-FFF2-40B4-BE49-F238E27FC236}">
                <a16:creationId xmlns:a16="http://schemas.microsoft.com/office/drawing/2014/main" id="{55B3F0E8-145B-4EF0-8AC4-577ECBA8DB1C}"/>
              </a:ext>
            </a:extLst>
          </p:cNvPr>
          <p:cNvSpPr/>
          <p:nvPr/>
        </p:nvSpPr>
        <p:spPr>
          <a:xfrm>
            <a:off x="7035800" y="3111500"/>
            <a:ext cx="679450" cy="9017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9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9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09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09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09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09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62" grpId="0"/>
      <p:bldP spid="40963" grpId="0" uiExpand="1" build="p" bldLvl="2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236220"/>
            <a:ext cx="8229600" cy="4189095"/>
          </a:xfrm>
        </p:spPr>
        <p:txBody>
          <a:bodyPr vert="horz" wrap="square" lIns="91440" tIns="45720" rIns="91440" bIns="45720" anchor="t"/>
          <a:lstStyle/>
          <a:p>
            <a:pPr marL="0" indent="0" eaLnBrk="1" hangingPunct="1">
              <a:buNone/>
            </a:pPr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一、古今中外对教学过程基本阶段的认识</a:t>
            </a:r>
          </a:p>
          <a:p>
            <a:pPr marL="0" indent="0" algn="just" eaLnBrk="1" latinLnBrk="0" hangingPunct="1">
              <a:lnSpc>
                <a:spcPct val="125000"/>
              </a:lnSpc>
              <a:spcBef>
                <a:spcPts val="0"/>
              </a:spcBef>
              <a:buNone/>
            </a:pPr>
            <a:r>
              <a:rPr lang="zh-CN" altLang="en-US" sz="2200" dirty="0">
                <a:solidFill>
                  <a:schemeClr val="accent2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我国学者胡克英</a:t>
            </a:r>
            <a:r>
              <a:rPr lang="zh-CN" altLang="en-US" sz="2200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：</a:t>
            </a:r>
            <a:r>
              <a:rPr lang="en-US" altLang="zh-CN" sz="2200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1.</a:t>
            </a:r>
            <a:r>
              <a:rPr lang="zh-CN" altLang="en-US" sz="2200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使动/需要；</a:t>
            </a:r>
            <a:r>
              <a:rPr lang="en-US" altLang="zh-CN" sz="2200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2.</a:t>
            </a:r>
            <a:r>
              <a:rPr lang="zh-CN" altLang="en-US" sz="2200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精选/吸摄；</a:t>
            </a:r>
            <a:r>
              <a:rPr lang="en-US" altLang="zh-CN" sz="2200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3.</a:t>
            </a:r>
            <a:r>
              <a:rPr lang="zh-CN" altLang="en-US" sz="2200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提供/储备；</a:t>
            </a:r>
            <a:r>
              <a:rPr lang="en-US" altLang="zh-CN" sz="2200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4.</a:t>
            </a:r>
            <a:r>
              <a:rPr lang="zh-CN" altLang="en-US" sz="2200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设场/模仿；</a:t>
            </a:r>
            <a:r>
              <a:rPr lang="en-US" altLang="zh-CN" sz="2200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5.</a:t>
            </a:r>
            <a:r>
              <a:rPr lang="zh-CN" altLang="en-US" sz="2200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外向/移用；</a:t>
            </a:r>
            <a:r>
              <a:rPr lang="en-US" altLang="zh-CN" sz="2200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6.</a:t>
            </a:r>
            <a:r>
              <a:rPr lang="zh-CN" altLang="en-US" sz="2200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点拨/创造；</a:t>
            </a:r>
            <a:r>
              <a:rPr lang="en-US" altLang="zh-CN" sz="2200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7.</a:t>
            </a:r>
            <a:r>
              <a:rPr lang="zh-CN" altLang="en-US" sz="2200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评价/报偿。</a:t>
            </a:r>
            <a:endParaRPr lang="zh-CN" altLang="en-US" sz="22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0" indent="0" algn="just" eaLnBrk="1" latinLnBrk="0" hangingPunct="1">
              <a:lnSpc>
                <a:spcPct val="125000"/>
              </a:lnSpc>
              <a:spcBef>
                <a:spcPts val="0"/>
              </a:spcBef>
              <a:buNone/>
            </a:pPr>
            <a:r>
              <a:rPr lang="zh-CN" altLang="en-US" sz="2200" dirty="0">
                <a:solidFill>
                  <a:schemeClr val="accent2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我国学者卢仲衡</a:t>
            </a:r>
            <a:r>
              <a:rPr lang="zh-CN" altLang="en-US" sz="2200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：</a:t>
            </a:r>
            <a:r>
              <a:rPr lang="en-US" altLang="zh-CN" sz="2200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1.</a:t>
            </a:r>
            <a:r>
              <a:rPr lang="zh-CN" altLang="en-US" sz="2200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启（启发诱导）；</a:t>
            </a:r>
            <a:r>
              <a:rPr lang="en-US" altLang="zh-CN" sz="2200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2.</a:t>
            </a:r>
            <a:r>
              <a:rPr lang="zh-CN" altLang="en-US" sz="2200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读（阅读课文）；</a:t>
            </a:r>
            <a:r>
              <a:rPr lang="en-US" altLang="zh-CN" sz="2200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3.</a:t>
            </a:r>
            <a:r>
              <a:rPr lang="zh-CN" altLang="en-US" sz="2200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练（做练习）；</a:t>
            </a:r>
            <a:r>
              <a:rPr lang="en-US" altLang="zh-CN" sz="2200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4.</a:t>
            </a:r>
            <a:r>
              <a:rPr lang="zh-CN" altLang="en-US" sz="2200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知（当时知道结果，即时反馈，及时强化）。 </a:t>
            </a:r>
          </a:p>
          <a:p>
            <a:pPr marL="0" indent="0" algn="just" eaLnBrk="1" latinLnBrk="0" hangingPunct="1">
              <a:lnSpc>
                <a:spcPct val="125000"/>
              </a:lnSpc>
              <a:spcBef>
                <a:spcPts val="0"/>
              </a:spcBef>
              <a:buNone/>
            </a:pPr>
            <a:r>
              <a:rPr lang="zh-CN" altLang="en-US" sz="2200" dirty="0">
                <a:solidFill>
                  <a:schemeClr val="accent2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苏联教育家凯洛夫</a:t>
            </a:r>
            <a:r>
              <a:rPr lang="zh-CN" altLang="en-US" sz="2200" dirty="0">
                <a:latin typeface="黑体" panose="02010609060101010101" pitchFamily="49" charset="-122"/>
                <a:ea typeface="黑体" panose="02010609060101010101" pitchFamily="49" charset="-122"/>
              </a:rPr>
              <a:t>：</a:t>
            </a:r>
            <a:r>
              <a:rPr lang="en-US" altLang="zh-CN" sz="2200" dirty="0">
                <a:latin typeface="黑体" panose="02010609060101010101" pitchFamily="49" charset="-122"/>
                <a:ea typeface="黑体" panose="02010609060101010101" pitchFamily="49" charset="-122"/>
              </a:rPr>
              <a:t>1.</a:t>
            </a:r>
            <a:r>
              <a:rPr lang="zh-CN" altLang="en-US" sz="2200" dirty="0">
                <a:latin typeface="黑体" panose="02010609060101010101" pitchFamily="49" charset="-122"/>
                <a:ea typeface="黑体" panose="02010609060101010101" pitchFamily="49" charset="-122"/>
              </a:rPr>
              <a:t>诱导学习动机；</a:t>
            </a:r>
            <a:r>
              <a:rPr lang="en-US" altLang="zh-CN" sz="2200" dirty="0">
                <a:latin typeface="黑体" panose="02010609060101010101" pitchFamily="49" charset="-122"/>
                <a:ea typeface="黑体" panose="02010609060101010101" pitchFamily="49" charset="-122"/>
              </a:rPr>
              <a:t>2.</a:t>
            </a:r>
            <a:r>
              <a:rPr lang="zh-CN" altLang="en-US" sz="2200" dirty="0">
                <a:latin typeface="黑体" panose="02010609060101010101" pitchFamily="49" charset="-122"/>
                <a:ea typeface="黑体" panose="02010609060101010101" pitchFamily="49" charset="-122"/>
              </a:rPr>
              <a:t>感知和理解新教材；</a:t>
            </a:r>
            <a:r>
              <a:rPr lang="en-US" altLang="zh-CN" sz="2200" dirty="0">
                <a:latin typeface="黑体" panose="02010609060101010101" pitchFamily="49" charset="-122"/>
                <a:ea typeface="黑体" panose="02010609060101010101" pitchFamily="49" charset="-122"/>
              </a:rPr>
              <a:t>3.</a:t>
            </a:r>
            <a:r>
              <a:rPr lang="zh-CN" altLang="en-US" sz="2200" dirty="0">
                <a:latin typeface="黑体" panose="02010609060101010101" pitchFamily="49" charset="-122"/>
                <a:ea typeface="黑体" panose="02010609060101010101" pitchFamily="49" charset="-122"/>
              </a:rPr>
              <a:t>巩固知识；</a:t>
            </a:r>
            <a:r>
              <a:rPr lang="en-US" altLang="zh-CN" sz="2200" dirty="0">
                <a:latin typeface="黑体" panose="02010609060101010101" pitchFamily="49" charset="-122"/>
                <a:ea typeface="黑体" panose="02010609060101010101" pitchFamily="49" charset="-122"/>
              </a:rPr>
              <a:t>4.</a:t>
            </a:r>
            <a:r>
              <a:rPr lang="zh-CN" altLang="en-US" sz="2200" dirty="0">
                <a:latin typeface="黑体" panose="02010609060101010101" pitchFamily="49" charset="-122"/>
                <a:ea typeface="黑体" panose="02010609060101010101" pitchFamily="49" charset="-122"/>
              </a:rPr>
              <a:t>运用知识；</a:t>
            </a:r>
            <a:r>
              <a:rPr lang="en-US" altLang="zh-CN" sz="2200" dirty="0">
                <a:latin typeface="黑体" panose="02010609060101010101" pitchFamily="49" charset="-122"/>
                <a:ea typeface="黑体" panose="02010609060101010101" pitchFamily="49" charset="-122"/>
              </a:rPr>
              <a:t>5.</a:t>
            </a:r>
            <a:r>
              <a:rPr lang="zh-CN" altLang="en-US" sz="2200" dirty="0">
                <a:latin typeface="黑体" panose="02010609060101010101" pitchFamily="49" charset="-122"/>
                <a:ea typeface="黑体" panose="02010609060101010101" pitchFamily="49" charset="-122"/>
              </a:rPr>
              <a:t>检查。</a:t>
            </a:r>
          </a:p>
          <a:p>
            <a:pPr marL="0" indent="0" algn="just" eaLnBrk="1" latinLnBrk="0" hangingPunct="1">
              <a:lnSpc>
                <a:spcPct val="125000"/>
              </a:lnSpc>
              <a:spcBef>
                <a:spcPts val="0"/>
              </a:spcBef>
              <a:buNone/>
            </a:pPr>
            <a:r>
              <a:rPr lang="zh-CN" altLang="en-US" sz="2200" dirty="0">
                <a:solidFill>
                  <a:schemeClr val="accent2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美国教育学家和心理学家布卢姆</a:t>
            </a:r>
            <a:r>
              <a:rPr lang="zh-CN" altLang="en-US" sz="2200" dirty="0">
                <a:latin typeface="黑体" panose="02010609060101010101" pitchFamily="49" charset="-122"/>
                <a:ea typeface="黑体" panose="02010609060101010101" pitchFamily="49" charset="-122"/>
              </a:rPr>
              <a:t>：</a:t>
            </a:r>
            <a:r>
              <a:rPr lang="en-US" altLang="zh-CN" sz="2200" dirty="0">
                <a:latin typeface="黑体" panose="02010609060101010101" pitchFamily="49" charset="-122"/>
                <a:ea typeface="黑体" panose="02010609060101010101" pitchFamily="49" charset="-122"/>
              </a:rPr>
              <a:t>1.</a:t>
            </a:r>
            <a:r>
              <a:rPr lang="zh-CN" altLang="en-US" sz="2200" dirty="0">
                <a:latin typeface="黑体" panose="02010609060101010101" pitchFamily="49" charset="-122"/>
                <a:ea typeface="黑体" panose="02010609060101010101" pitchFamily="49" charset="-122"/>
              </a:rPr>
              <a:t>准备阶段：制定单元目标和可以测量的标准，制定具体的教学计划，启发诱导学生；</a:t>
            </a:r>
            <a:r>
              <a:rPr lang="en-US" altLang="zh-CN" sz="2200" dirty="0">
                <a:latin typeface="黑体" panose="02010609060101010101" pitchFamily="49" charset="-122"/>
                <a:ea typeface="黑体" panose="02010609060101010101" pitchFamily="49" charset="-122"/>
              </a:rPr>
              <a:t>2.</a:t>
            </a:r>
            <a:r>
              <a:rPr lang="zh-CN" altLang="en-US" sz="2200" dirty="0">
                <a:latin typeface="黑体" panose="02010609060101010101" pitchFamily="49" charset="-122"/>
                <a:ea typeface="黑体" panose="02010609060101010101" pitchFamily="49" charset="-122"/>
              </a:rPr>
              <a:t>实施阶段：进行群体教学，接着进行形成性测验，再开展小组的或个别的矫正活动；</a:t>
            </a:r>
            <a:r>
              <a:rPr lang="en-US" altLang="zh-CN" sz="2200" dirty="0">
                <a:latin typeface="黑体" panose="02010609060101010101" pitchFamily="49" charset="-122"/>
                <a:ea typeface="黑体" panose="02010609060101010101" pitchFamily="49" charset="-122"/>
              </a:rPr>
              <a:t>3.</a:t>
            </a:r>
            <a:r>
              <a:rPr lang="zh-CN" altLang="en-US" sz="2200" dirty="0">
                <a:latin typeface="黑体" panose="02010609060101010101" pitchFamily="49" charset="-122"/>
                <a:ea typeface="黑体" panose="02010609060101010101" pitchFamily="49" charset="-122"/>
              </a:rPr>
              <a:t>小结阶段：为学生评定成绩。</a:t>
            </a:r>
          </a:p>
          <a:p>
            <a:pPr marL="0" indent="0" eaLnBrk="1" hangingPunct="1">
              <a:buNone/>
            </a:pPr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</a:rPr>
              <a:t> </a:t>
            </a:r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       </a:t>
            </a:r>
            <a:b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</a:rPr>
            </a:br>
            <a:endParaRPr lang="zh-CN" altLang="en-US" sz="2800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236220"/>
            <a:ext cx="8229600" cy="4189095"/>
          </a:xfrm>
        </p:spPr>
        <p:txBody>
          <a:bodyPr vert="horz" wrap="square" lIns="91440" tIns="45720" rIns="91440" bIns="45720" anchor="t"/>
          <a:lstStyle/>
          <a:p>
            <a:pPr marL="0" indent="0" algn="just" eaLnBrk="1" latinLnBrk="0" hangingPunct="1">
              <a:lnSpc>
                <a:spcPct val="125000"/>
              </a:lnSpc>
              <a:spcBef>
                <a:spcPts val="0"/>
              </a:spcBef>
              <a:buNone/>
            </a:pPr>
            <a:r>
              <a:rPr lang="zh-CN" altLang="en-US" sz="2200" dirty="0">
                <a:solidFill>
                  <a:schemeClr val="accent2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前苏联巴班斯基</a:t>
            </a:r>
            <a:r>
              <a:rPr lang="zh-CN" altLang="en-US" sz="2200" dirty="0">
                <a:latin typeface="黑体" panose="02010609060101010101" pitchFamily="49" charset="-122"/>
                <a:ea typeface="黑体" panose="02010609060101010101" pitchFamily="49" charset="-122"/>
              </a:rPr>
              <a:t>：</a:t>
            </a:r>
            <a:r>
              <a:rPr lang="en-US" altLang="zh-CN" sz="2200" dirty="0">
                <a:latin typeface="黑体" panose="02010609060101010101" pitchFamily="49" charset="-122"/>
                <a:ea typeface="黑体" panose="02010609060101010101" pitchFamily="49" charset="-122"/>
              </a:rPr>
              <a:t>1.</a:t>
            </a:r>
            <a:r>
              <a:rPr lang="zh-CN" altLang="en-US" sz="2200" dirty="0">
                <a:latin typeface="黑体" panose="02010609060101010101" pitchFamily="49" charset="-122"/>
                <a:ea typeface="黑体" panose="02010609060101010101" pitchFamily="49" charset="-122"/>
              </a:rPr>
              <a:t>教师掌握教学的社会目的和</a:t>
            </a:r>
            <a:r>
              <a:rPr lang="zh-CN" altLang="en-US" sz="2200" dirty="0">
                <a:solidFill>
                  <a:srgbClr val="7030A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教学任务</a:t>
            </a:r>
            <a:r>
              <a:rPr lang="zh-CN" altLang="en-US" sz="2200" dirty="0">
                <a:latin typeface="黑体" panose="02010609060101010101" pitchFamily="49" charset="-122"/>
                <a:ea typeface="黑体" panose="02010609060101010101" pitchFamily="49" charset="-122"/>
              </a:rPr>
              <a:t>，在研究学生、学生集体、教学条件、教师本身可能性基础上，使之具体化；</a:t>
            </a:r>
            <a:r>
              <a:rPr lang="en-US" altLang="zh-CN" sz="2200" dirty="0">
                <a:latin typeface="黑体" panose="02010609060101010101" pitchFamily="49" charset="-122"/>
                <a:ea typeface="黑体" panose="02010609060101010101" pitchFamily="49" charset="-122"/>
              </a:rPr>
              <a:t>2.</a:t>
            </a:r>
            <a:r>
              <a:rPr lang="zh-CN" altLang="en-US" sz="2200" dirty="0">
                <a:latin typeface="黑体" panose="02010609060101010101" pitchFamily="49" charset="-122"/>
                <a:ea typeface="黑体" panose="02010609060101010101" pitchFamily="49" charset="-122"/>
              </a:rPr>
              <a:t>考虑班级学生的特点，使</a:t>
            </a:r>
            <a:r>
              <a:rPr lang="zh-CN" altLang="en-US" sz="2200" dirty="0">
                <a:solidFill>
                  <a:srgbClr val="7030A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教学内容</a:t>
            </a:r>
            <a:r>
              <a:rPr lang="zh-CN" altLang="en-US" sz="2200" dirty="0">
                <a:latin typeface="黑体" panose="02010609060101010101" pitchFamily="49" charset="-122"/>
                <a:ea typeface="黑体" panose="02010609060101010101" pitchFamily="49" charset="-122"/>
              </a:rPr>
              <a:t>具体化；</a:t>
            </a:r>
            <a:r>
              <a:rPr lang="en-US" altLang="zh-CN" sz="2200" dirty="0">
                <a:latin typeface="黑体" panose="02010609060101010101" pitchFamily="49" charset="-122"/>
                <a:ea typeface="黑体" panose="02010609060101010101" pitchFamily="49" charset="-122"/>
              </a:rPr>
              <a:t>3.</a:t>
            </a:r>
            <a:r>
              <a:rPr lang="zh-CN" altLang="en-US" sz="2200" dirty="0">
                <a:latin typeface="黑体" panose="02010609060101010101" pitchFamily="49" charset="-122"/>
                <a:ea typeface="黑体" panose="02010609060101010101" pitchFamily="49" charset="-122"/>
              </a:rPr>
              <a:t>教师根据已经查明的系统特点，设计教学手段，最优化地选择</a:t>
            </a:r>
            <a:r>
              <a:rPr lang="zh-CN" altLang="en-US" sz="2200" dirty="0">
                <a:solidFill>
                  <a:srgbClr val="7030A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教学</a:t>
            </a:r>
            <a:r>
              <a:rPr lang="zh-CN" altLang="en-US" sz="2200" dirty="0">
                <a:latin typeface="黑体" panose="02010609060101010101" pitchFamily="49" charset="-122"/>
                <a:ea typeface="黑体" panose="02010609060101010101" pitchFamily="49" charset="-122"/>
              </a:rPr>
              <a:t>活动的</a:t>
            </a:r>
            <a:r>
              <a:rPr lang="zh-CN" altLang="en-US" sz="2200" dirty="0">
                <a:solidFill>
                  <a:srgbClr val="7030A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形式和方法</a:t>
            </a:r>
            <a:r>
              <a:rPr lang="zh-CN" altLang="en-US" sz="2200" dirty="0">
                <a:latin typeface="黑体" panose="02010609060101010101" pitchFamily="49" charset="-122"/>
                <a:ea typeface="黑体" panose="02010609060101010101" pitchFamily="49" charset="-122"/>
              </a:rPr>
              <a:t>；</a:t>
            </a:r>
            <a:r>
              <a:rPr lang="en-US" altLang="zh-CN" sz="2200" dirty="0">
                <a:latin typeface="黑体" panose="02010609060101010101" pitchFamily="49" charset="-122"/>
                <a:ea typeface="黑体" panose="02010609060101010101" pitchFamily="49" charset="-122"/>
              </a:rPr>
              <a:t>4.</a:t>
            </a:r>
            <a:r>
              <a:rPr lang="zh-CN" altLang="en-US" sz="2200" dirty="0">
                <a:latin typeface="黑体" panose="02010609060101010101" pitchFamily="49" charset="-122"/>
                <a:ea typeface="黑体" panose="02010609060101010101" pitchFamily="49" charset="-122"/>
              </a:rPr>
              <a:t>实现教师和学生的</a:t>
            </a:r>
            <a:r>
              <a:rPr lang="zh-CN" altLang="en-US" sz="2200" dirty="0">
                <a:solidFill>
                  <a:srgbClr val="7030A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相互影响</a:t>
            </a:r>
            <a:r>
              <a:rPr lang="zh-CN" altLang="en-US" sz="2200" dirty="0">
                <a:latin typeface="黑体" panose="02010609060101010101" pitchFamily="49" charset="-122"/>
                <a:ea typeface="黑体" panose="02010609060101010101" pitchFamily="49" charset="-122"/>
              </a:rPr>
              <a:t>；</a:t>
            </a:r>
            <a:r>
              <a:rPr lang="en-US" altLang="zh-CN" sz="2200" dirty="0">
                <a:latin typeface="黑体" panose="02010609060101010101" pitchFamily="49" charset="-122"/>
                <a:ea typeface="黑体" panose="02010609060101010101" pitchFamily="49" charset="-122"/>
              </a:rPr>
              <a:t>5.</a:t>
            </a:r>
            <a:r>
              <a:rPr lang="zh-CN" altLang="en-US" sz="2200" dirty="0">
                <a:latin typeface="黑体" panose="02010609060101010101" pitchFamily="49" charset="-122"/>
                <a:ea typeface="黑体" panose="02010609060101010101" pitchFamily="49" charset="-122"/>
              </a:rPr>
              <a:t>对知识、技能、技巧的掌握情况进行日常检查自我检查，随机应变地</a:t>
            </a:r>
            <a:r>
              <a:rPr lang="zh-CN" altLang="en-US" sz="2200" dirty="0">
                <a:solidFill>
                  <a:srgbClr val="7030A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调整教学</a:t>
            </a:r>
            <a:r>
              <a:rPr lang="zh-CN" altLang="en-US" sz="2200" dirty="0">
                <a:latin typeface="黑体" panose="02010609060101010101" pitchFamily="49" charset="-122"/>
                <a:ea typeface="黑体" panose="02010609060101010101" pitchFamily="49" charset="-122"/>
              </a:rPr>
              <a:t>过程的</a:t>
            </a:r>
            <a:r>
              <a:rPr lang="zh-CN" altLang="en-US" sz="2200" dirty="0">
                <a:solidFill>
                  <a:srgbClr val="7030A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进程</a:t>
            </a:r>
            <a:r>
              <a:rPr lang="zh-CN" altLang="en-US" sz="2200" dirty="0">
                <a:latin typeface="黑体" panose="02010609060101010101" pitchFamily="49" charset="-122"/>
                <a:ea typeface="黑体" panose="02010609060101010101" pitchFamily="49" charset="-122"/>
              </a:rPr>
              <a:t>；</a:t>
            </a:r>
            <a:r>
              <a:rPr lang="en-US" altLang="zh-CN" sz="2200" dirty="0">
                <a:latin typeface="黑体" panose="02010609060101010101" pitchFamily="49" charset="-122"/>
                <a:ea typeface="黑体" panose="02010609060101010101" pitchFamily="49" charset="-122"/>
              </a:rPr>
              <a:t>6.</a:t>
            </a:r>
            <a:r>
              <a:rPr lang="zh-CN" altLang="en-US" sz="2200" dirty="0">
                <a:latin typeface="黑体" panose="02010609060101010101" pitchFamily="49" charset="-122"/>
                <a:ea typeface="黑体" panose="02010609060101010101" pitchFamily="49" charset="-122"/>
              </a:rPr>
              <a:t>教师和学生分析教学过程一定阶段的结果，查明尚未解决的任务，供</a:t>
            </a:r>
            <a:r>
              <a:rPr lang="zh-CN" altLang="en-US" sz="2200" dirty="0">
                <a:solidFill>
                  <a:srgbClr val="7030A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设计下一轮过程</a:t>
            </a:r>
            <a:r>
              <a:rPr lang="zh-CN" altLang="en-US" sz="2200" dirty="0">
                <a:latin typeface="黑体" panose="02010609060101010101" pitchFamily="49" charset="-122"/>
                <a:ea typeface="黑体" panose="02010609060101010101" pitchFamily="49" charset="-122"/>
              </a:rPr>
              <a:t>参考。</a:t>
            </a:r>
            <a:endParaRPr lang="en-US" altLang="zh-CN" sz="22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0" indent="0" algn="just" eaLnBrk="1" latinLnBrk="0" hangingPunct="1">
              <a:lnSpc>
                <a:spcPct val="125000"/>
              </a:lnSpc>
              <a:spcBef>
                <a:spcPts val="0"/>
              </a:spcBef>
              <a:buNone/>
            </a:pPr>
            <a:r>
              <a:rPr lang="zh-CN" altLang="en-US" sz="2200" dirty="0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                                    </a:t>
            </a:r>
            <a:r>
              <a:rPr lang="zh-CN" altLang="en-US" sz="2200" b="1" dirty="0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（行动研究）</a:t>
            </a:r>
          </a:p>
          <a:p>
            <a:pPr marL="0" indent="0" eaLnBrk="1" hangingPunct="1">
              <a:buNone/>
            </a:pPr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</a:rPr>
              <a:t> </a:t>
            </a:r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       </a:t>
            </a:r>
            <a:b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</a:rPr>
            </a:br>
            <a:endParaRPr lang="zh-CN" altLang="en-US" sz="2800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7" name="Rectangle 3"/>
          <p:cNvSpPr>
            <a:spLocks noGrp="1"/>
          </p:cNvSpPr>
          <p:nvPr>
            <p:ph idx="1"/>
          </p:nvPr>
        </p:nvSpPr>
        <p:spPr>
          <a:xfrm>
            <a:off x="977900" y="614680"/>
            <a:ext cx="7712710" cy="3779520"/>
          </a:xfrm>
        </p:spPr>
        <p:txBody>
          <a:bodyPr vert="horz" wrap="square" lIns="91440" tIns="45720" rIns="91440" bIns="45720" anchor="t"/>
          <a:lstStyle/>
          <a:p>
            <a:pPr marL="0" indent="0" eaLnBrk="1" hangingPunct="1">
              <a:buNone/>
            </a:pPr>
            <a:r>
              <a:rPr lang="zh-CN" altLang="en-US" sz="3600" b="1" dirty="0">
                <a:latin typeface="黑体" panose="02010609060101010101" pitchFamily="49" charset="-122"/>
                <a:ea typeface="黑体" panose="02010609060101010101" pitchFamily="49" charset="-122"/>
              </a:rPr>
              <a:t>二、教学过程的基本阶段</a:t>
            </a:r>
            <a:endParaRPr lang="zh-CN" altLang="en-US" sz="28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0" indent="0" eaLnBrk="1" latinLnBrk="0" hangingPunct="1">
              <a:lnSpc>
                <a:spcPct val="125000"/>
              </a:lnSpc>
              <a:spcBef>
                <a:spcPts val="0"/>
              </a:spcBef>
              <a:buNone/>
            </a:pPr>
            <a:r>
              <a:rPr lang="en-US" altLang="zh-CN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   1.</a:t>
            </a:r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心理准备阶段     </a:t>
            </a:r>
            <a:r>
              <a:rPr lang="zh-CN" altLang="en-US" sz="2800" b="1" dirty="0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（激发兴趣）</a:t>
            </a:r>
          </a:p>
          <a:p>
            <a:pPr marL="0" indent="0" eaLnBrk="1" latinLnBrk="0" hangingPunct="1">
              <a:lnSpc>
                <a:spcPct val="125000"/>
              </a:lnSpc>
              <a:spcBef>
                <a:spcPts val="0"/>
              </a:spcBef>
              <a:buNone/>
            </a:pPr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   2.感知知识阶段     </a:t>
            </a:r>
            <a:r>
              <a:rPr lang="zh-CN" altLang="en-US" sz="2800" b="1" dirty="0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（教学方式）</a:t>
            </a:r>
          </a:p>
          <a:p>
            <a:pPr marL="0" indent="0" eaLnBrk="1" latinLnBrk="0" hangingPunct="1">
              <a:lnSpc>
                <a:spcPct val="125000"/>
              </a:lnSpc>
              <a:spcBef>
                <a:spcPts val="0"/>
              </a:spcBef>
              <a:buNone/>
            </a:pPr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   3.理解知识阶段     </a:t>
            </a:r>
            <a:r>
              <a:rPr lang="zh-CN" altLang="en-US" sz="2800" b="1" dirty="0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（认知）</a:t>
            </a:r>
          </a:p>
          <a:p>
            <a:pPr marL="0" indent="0" eaLnBrk="1" latinLnBrk="0" hangingPunct="1">
              <a:lnSpc>
                <a:spcPct val="125000"/>
              </a:lnSpc>
              <a:spcBef>
                <a:spcPts val="0"/>
              </a:spcBef>
              <a:buNone/>
            </a:pPr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   4.巩固知识阶段     </a:t>
            </a:r>
            <a:r>
              <a:rPr lang="zh-CN" altLang="en-US" sz="2800" b="1" dirty="0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（练习、复习）</a:t>
            </a:r>
          </a:p>
          <a:p>
            <a:pPr marL="0" indent="0" eaLnBrk="1" latinLnBrk="0" hangingPunct="1">
              <a:lnSpc>
                <a:spcPct val="125000"/>
              </a:lnSpc>
              <a:spcBef>
                <a:spcPts val="0"/>
              </a:spcBef>
              <a:buNone/>
            </a:pPr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   5.运用知识阶段     </a:t>
            </a:r>
            <a:r>
              <a:rPr lang="zh-CN" altLang="en-US" sz="2800" b="1" dirty="0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（解决实际产问题）</a:t>
            </a:r>
          </a:p>
          <a:p>
            <a:pPr marL="0" indent="0" eaLnBrk="1" latinLnBrk="0" hangingPunct="1">
              <a:lnSpc>
                <a:spcPct val="125000"/>
              </a:lnSpc>
              <a:spcBef>
                <a:spcPts val="0"/>
              </a:spcBef>
              <a:buNone/>
            </a:pPr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   6.检查和评价学习效果</a:t>
            </a:r>
            <a:r>
              <a:rPr lang="zh-CN" altLang="en-US" sz="2800" b="1" dirty="0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（教育质量的评价）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标题 1"/>
          <p:cNvSpPr>
            <a:spLocks noGrp="1"/>
          </p:cNvSpPr>
          <p:nvPr>
            <p:ph type="ctrTitle"/>
          </p:nvPr>
        </p:nvSpPr>
        <p:spPr>
          <a:xfrm>
            <a:off x="685800" y="1381125"/>
            <a:ext cx="7772400" cy="1455738"/>
          </a:xfrm>
        </p:spPr>
        <p:txBody>
          <a:bodyPr vert="horz" wrap="square" lIns="91440" tIns="45720" rIns="91440" bIns="45720" anchor="ctr"/>
          <a:lstStyle/>
          <a:p>
            <a:pPr eaLnBrk="1" hangingPunct="1"/>
            <a:r>
              <a:rPr lang="zh-CN" altLang="en-US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知识点</a:t>
            </a:r>
            <a:r>
              <a:rPr lang="en-US" altLang="zh-CN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5</a:t>
            </a:r>
            <a:r>
              <a:rPr lang="zh-CN" altLang="en-US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：</a:t>
            </a:r>
            <a:br>
              <a:rPr lang="en-US" altLang="zh-CN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</a:br>
            <a:r>
              <a:rPr lang="zh-CN" altLang="en-US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教学过程的规律和原则</a:t>
            </a:r>
          </a:p>
        </p:txBody>
      </p:sp>
      <p:sp>
        <p:nvSpPr>
          <p:cNvPr id="36867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6038"/>
          </a:xfrm>
        </p:spPr>
        <p:txBody>
          <a:bodyPr vert="horz" wrap="square" lIns="91440" tIns="45720" rIns="91440" bIns="45720" anchor="t"/>
          <a:lstStyle/>
          <a:p>
            <a:pPr eaLnBrk="1" hangingPunct="1"/>
            <a:endParaRPr lang="zh-CN" altLang="en-US" dirty="0">
              <a:latin typeface="+mn-lt"/>
              <a:ea typeface="+mn-ea"/>
              <a:cs typeface="+mn-cs"/>
            </a:endParaRPr>
          </a:p>
        </p:txBody>
      </p:sp>
      <p:pic>
        <p:nvPicPr>
          <p:cNvPr id="35844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87700" y="2836863"/>
            <a:ext cx="2455863" cy="196215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58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58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58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58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2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A5BEB988-0E32-440D-8A44-7FBDCC21FC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z="4000" b="1" dirty="0"/>
              <a:t>案例：一位教师的特殊作业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E44A4E5C-CA89-47FE-ACD3-13B2708BAAB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zh-CN" altLang="en-US" dirty="0"/>
              <a:t>       </a:t>
            </a:r>
            <a:r>
              <a:rPr lang="zh-CN" altLang="en-US" sz="2800" b="1" dirty="0"/>
              <a:t>一位教师为尽快提升问题学生学习成绩，通过认真分析，每次课后都针对这些同学布置一些特殊的作业，并找时间，单独给他们进行讲解，一学期下来，这些同学的成绩都不同程度有所提高。</a:t>
            </a:r>
            <a:endParaRPr lang="en-US" altLang="zh-CN" sz="2800" b="1" dirty="0"/>
          </a:p>
          <a:p>
            <a:pPr marL="0" indent="0">
              <a:buNone/>
            </a:pPr>
            <a:r>
              <a:rPr lang="en-US" altLang="zh-CN" sz="2800" b="1" dirty="0"/>
              <a:t>       </a:t>
            </a:r>
            <a:r>
              <a:rPr lang="zh-CN" altLang="en-US" sz="2800" b="1" dirty="0">
                <a:solidFill>
                  <a:srgbClr val="C00000"/>
                </a:solidFill>
              </a:rPr>
              <a:t>分析：</a:t>
            </a:r>
            <a:r>
              <a:rPr lang="zh-CN" altLang="en-US" sz="2800" b="1" dirty="0"/>
              <a:t>这位教师的教学在注重了统一要求下，又进行了因材施教，遵循了教学过程的基本规律与原则。同时，也达到了教学相长的目的。</a:t>
            </a:r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59888324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/>
          </p:cNvSpPr>
          <p:nvPr>
            <p:ph type="title"/>
          </p:nvPr>
        </p:nvSpPr>
        <p:spPr>
          <a:xfrm>
            <a:off x="457200" y="235268"/>
            <a:ext cx="8229600" cy="855662"/>
          </a:xfrm>
        </p:spPr>
        <p:txBody>
          <a:bodyPr vert="horz" wrap="square" lIns="91440" tIns="45720" rIns="91440" bIns="45720" anchor="ctr"/>
          <a:lstStyle/>
          <a:p>
            <a:pPr eaLnBrk="1" hangingPunct="1"/>
            <a:r>
              <a:rPr lang="zh-CN" altLang="en-US" sz="40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知识点</a:t>
            </a:r>
            <a:r>
              <a:rPr lang="en-US" altLang="zh-CN" sz="40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5</a:t>
            </a:r>
            <a:r>
              <a:rPr lang="zh-CN" altLang="en-US" sz="40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：教学过程的规律和原则</a:t>
            </a:r>
          </a:p>
        </p:txBody>
      </p:sp>
      <p:sp>
        <p:nvSpPr>
          <p:cNvPr id="30723" name="Rectangle 3"/>
          <p:cNvSpPr>
            <a:spLocks noGrp="1"/>
          </p:cNvSpPr>
          <p:nvPr>
            <p:ph idx="1"/>
          </p:nvPr>
        </p:nvSpPr>
        <p:spPr>
          <a:xfrm>
            <a:off x="927100" y="1358900"/>
            <a:ext cx="7759700" cy="3314700"/>
          </a:xfrm>
        </p:spPr>
        <p:txBody>
          <a:bodyPr vert="horz" wrap="square" lIns="91440" tIns="45720" rIns="91440" bIns="45720" anchor="t"/>
          <a:lstStyle/>
          <a:p>
            <a:pPr marL="0" indent="0" eaLnBrk="1" hangingPunct="1">
              <a:lnSpc>
                <a:spcPct val="80000"/>
              </a:lnSpc>
              <a:buNone/>
            </a:pPr>
            <a:r>
              <a:rPr lang="zh-CN" altLang="en-US" b="1" dirty="0">
                <a:latin typeface="黑体" panose="02010609060101010101" pitchFamily="49" charset="-122"/>
                <a:ea typeface="黑体" panose="02010609060101010101" pitchFamily="49" charset="-122"/>
              </a:rPr>
              <a:t>一、教学过程的规律</a:t>
            </a:r>
            <a:endParaRPr sz="24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0" indent="0" algn="just" eaLnBrk="1" latinLnBrk="0" hangingPunct="1">
              <a:lnSpc>
                <a:spcPct val="125000"/>
              </a:lnSpc>
              <a:spcBef>
                <a:spcPts val="0"/>
              </a:spcBef>
              <a:buNone/>
            </a:pPr>
            <a:r>
              <a:rPr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1.间接知识与直接经验相结合的规律</a:t>
            </a:r>
          </a:p>
          <a:p>
            <a:pPr marL="0" indent="0" algn="just" eaLnBrk="1" latinLnBrk="0" hangingPunct="1">
              <a:lnSpc>
                <a:spcPct val="125000"/>
              </a:lnSpc>
              <a:spcBef>
                <a:spcPts val="0"/>
              </a:spcBef>
              <a:buNone/>
            </a:pPr>
            <a:r>
              <a:rPr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2.传授知识与发展智力相结合的规律</a:t>
            </a:r>
          </a:p>
          <a:p>
            <a:pPr marL="0" indent="0" algn="just" eaLnBrk="1" latinLnBrk="0" hangingPunct="1">
              <a:lnSpc>
                <a:spcPct val="125000"/>
              </a:lnSpc>
              <a:spcBef>
                <a:spcPts val="0"/>
              </a:spcBef>
              <a:buNone/>
            </a:pPr>
            <a:r>
              <a:rPr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3.教与学相互影响辩证统一的规律</a:t>
            </a:r>
            <a:r>
              <a:rPr lang="zh-CN" altLang="en-US" sz="2800" b="1" dirty="0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（学生讲）</a:t>
            </a:r>
            <a:endParaRPr sz="2800" b="1" dirty="0">
              <a:solidFill>
                <a:srgbClr val="7030A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0" indent="0" algn="just" eaLnBrk="1" latinLnBrk="0" hangingPunct="1">
              <a:lnSpc>
                <a:spcPct val="125000"/>
              </a:lnSpc>
              <a:spcBef>
                <a:spcPts val="0"/>
              </a:spcBef>
              <a:buNone/>
            </a:pPr>
            <a:r>
              <a:rPr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4.教学目的、任务和内容受制于社会政治经济文化价值观念的规律</a:t>
            </a:r>
            <a:r>
              <a:rPr lang="en-US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  </a:t>
            </a:r>
            <a:r>
              <a:rPr lang="zh-CN" altLang="en-US" sz="2800" b="1" dirty="0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（社会的人、传统文化）</a:t>
            </a:r>
            <a:endParaRPr sz="2800" b="1" dirty="0">
              <a:solidFill>
                <a:srgbClr val="7030A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0" indent="0" eaLnBrk="1" latinLnBrk="0" hangingPunct="1">
              <a:lnSpc>
                <a:spcPct val="105000"/>
              </a:lnSpc>
              <a:spcBef>
                <a:spcPts val="0"/>
              </a:spcBef>
              <a:buNone/>
            </a:pPr>
            <a:br>
              <a:rPr lang="zh-CN" altLang="en-US" sz="2400" b="1" dirty="0"/>
            </a:br>
            <a:r>
              <a:rPr lang="zh-CN" altLang="en-US" sz="2400" dirty="0"/>
              <a:t> </a:t>
            </a:r>
            <a:br>
              <a:rPr lang="zh-CN" altLang="en-US" sz="2400" dirty="0"/>
            </a:br>
            <a:endParaRPr lang="zh-CN" alt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0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0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07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07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07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07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07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07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07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07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07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07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9" dur="500"/>
                                        <p:tgtEl>
                                          <p:spTgt spid="307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2" dur="500"/>
                                        <p:tgtEl>
                                          <p:spTgt spid="307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5" dur="500"/>
                                        <p:tgtEl>
                                          <p:spTgt spid="307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8" dur="500"/>
                                        <p:tgtEl>
                                          <p:spTgt spid="307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2" grpId="0"/>
      <p:bldP spid="30723" grpId="0" uiExpand="1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7" name="Rectangle 3"/>
          <p:cNvSpPr>
            <a:spLocks noGrp="1"/>
          </p:cNvSpPr>
          <p:nvPr>
            <p:ph idx="1"/>
          </p:nvPr>
        </p:nvSpPr>
        <p:spPr>
          <a:xfrm>
            <a:off x="1136650" y="614680"/>
            <a:ext cx="7553960" cy="3703320"/>
          </a:xfrm>
        </p:spPr>
        <p:txBody>
          <a:bodyPr vert="horz" wrap="square" lIns="91440" tIns="45720" rIns="91440" bIns="45720" anchor="t"/>
          <a:lstStyle/>
          <a:p>
            <a:pPr marL="0" indent="0" eaLnBrk="1" hangingPunct="1">
              <a:buNone/>
            </a:pPr>
            <a:r>
              <a:rPr lang="zh-CN" altLang="en-US" sz="3600" b="1" dirty="0">
                <a:latin typeface="黑体" panose="02010609060101010101" pitchFamily="49" charset="-122"/>
                <a:ea typeface="黑体" panose="02010609060101010101" pitchFamily="49" charset="-122"/>
              </a:rPr>
              <a:t>二、教学过程的原则</a:t>
            </a:r>
            <a:endParaRPr lang="zh-CN" altLang="en-US" sz="28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0" indent="0" eaLnBrk="1" latinLnBrk="0" hangingPunct="1">
              <a:lnSpc>
                <a:spcPct val="125000"/>
              </a:lnSpc>
              <a:spcBef>
                <a:spcPts val="0"/>
              </a:spcBef>
              <a:buNone/>
            </a:pPr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1</a:t>
            </a:r>
            <a:r>
              <a:rPr lang="en-US" altLang="zh-CN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.</a:t>
            </a:r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理论联系实际原则</a:t>
            </a:r>
          </a:p>
          <a:p>
            <a:pPr marL="0" indent="0" eaLnBrk="1" latinLnBrk="0" hangingPunct="1">
              <a:lnSpc>
                <a:spcPct val="125000"/>
              </a:lnSpc>
              <a:spcBef>
                <a:spcPts val="0"/>
              </a:spcBef>
              <a:buNone/>
            </a:pPr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2</a:t>
            </a:r>
            <a:r>
              <a:rPr lang="en-US" altLang="zh-CN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.</a:t>
            </a:r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科学性与思想性相统一原则</a:t>
            </a:r>
          </a:p>
          <a:p>
            <a:pPr marL="0" indent="0" eaLnBrk="1" latinLnBrk="0" hangingPunct="1">
              <a:lnSpc>
                <a:spcPct val="125000"/>
              </a:lnSpc>
              <a:spcBef>
                <a:spcPts val="0"/>
              </a:spcBef>
              <a:buNone/>
            </a:pPr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3</a:t>
            </a:r>
            <a:r>
              <a:rPr lang="en-US" altLang="zh-CN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.</a:t>
            </a:r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传授知识与发展能力相统一原则</a:t>
            </a:r>
          </a:p>
          <a:p>
            <a:pPr marL="0" indent="0" eaLnBrk="1" latinLnBrk="0" hangingPunct="1">
              <a:lnSpc>
                <a:spcPct val="125000"/>
              </a:lnSpc>
              <a:spcBef>
                <a:spcPts val="0"/>
              </a:spcBef>
              <a:buNone/>
            </a:pPr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4</a:t>
            </a:r>
            <a:r>
              <a:rPr lang="en-US" altLang="zh-CN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.</a:t>
            </a:r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直观性与抽象性相结合的原则</a:t>
            </a:r>
          </a:p>
          <a:p>
            <a:pPr marL="0" indent="0" eaLnBrk="1" latinLnBrk="0" hangingPunct="1">
              <a:lnSpc>
                <a:spcPct val="125000"/>
              </a:lnSpc>
              <a:spcBef>
                <a:spcPts val="0"/>
              </a:spcBef>
              <a:buNone/>
            </a:pPr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5</a:t>
            </a:r>
            <a:r>
              <a:rPr lang="en-US" altLang="zh-CN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.</a:t>
            </a:r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系统性与循序渐进相统一的原则</a:t>
            </a:r>
          </a:p>
          <a:p>
            <a:pPr marL="0" indent="0" eaLnBrk="1" latinLnBrk="0" hangingPunct="1">
              <a:lnSpc>
                <a:spcPct val="125000"/>
              </a:lnSpc>
              <a:spcBef>
                <a:spcPts val="0"/>
              </a:spcBef>
              <a:buNone/>
            </a:pPr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6</a:t>
            </a:r>
            <a:r>
              <a:rPr lang="en-US" altLang="zh-CN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.</a:t>
            </a:r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统一要求与因材施教相统一的原则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6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6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2000"/>
                                        <p:tgtEl>
                                          <p:spTgt spid="368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6" dur="2000"/>
                                        <p:tgtEl>
                                          <p:spTgt spid="368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2000"/>
                                        <p:tgtEl>
                                          <p:spTgt spid="368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2000"/>
                                        <p:tgtEl>
                                          <p:spTgt spid="368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5" dur="2000"/>
                                        <p:tgtEl>
                                          <p:spTgt spid="368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8" dur="2000"/>
                                        <p:tgtEl>
                                          <p:spTgt spid="3686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7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F09DCF1-FEA0-4945-9FD6-6C838E57AB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z="4000" b="1" dirty="0"/>
              <a:t>案例：一位教师的教学观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E9568ED9-BE12-42FB-8707-0E6178EBC3F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zh-CN" altLang="en-US" sz="2800" b="1" dirty="0"/>
              <a:t>       一位教师认为，教师在教学中最主要的任务就是根据一定的教育目的、任务，引导学生掌握系统的文化科学知识，使学生由不知到知，由知之不多到知之较多。教师的教学任务也就完成了。</a:t>
            </a:r>
            <a:endParaRPr lang="en-US" altLang="zh-CN" sz="2800" b="1" dirty="0"/>
          </a:p>
          <a:p>
            <a:pPr marL="0" indent="0">
              <a:buNone/>
            </a:pPr>
            <a:r>
              <a:rPr lang="en-US" altLang="zh-CN" sz="2800" b="1" dirty="0"/>
              <a:t>       </a:t>
            </a:r>
            <a:r>
              <a:rPr lang="zh-CN" altLang="en-US" sz="2800" b="1" dirty="0">
                <a:solidFill>
                  <a:srgbClr val="C00000"/>
                </a:solidFill>
              </a:rPr>
              <a:t>分析： </a:t>
            </a:r>
            <a:r>
              <a:rPr lang="zh-CN" altLang="en-US" sz="2800" b="1" dirty="0"/>
              <a:t>这是片面的教学过程认识观。教学过程不仅要让学生掌握既定的知识，还要提升他们的能力。同时教学过程还要促进学生的全面发展。</a:t>
            </a:r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6915104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199" y="447675"/>
            <a:ext cx="8229600" cy="733425"/>
          </a:xfrm>
        </p:spPr>
        <p:txBody>
          <a:bodyPr vert="horz" wrap="square" lIns="91440" tIns="45720" rIns="91440" bIns="45720" anchor="ctr"/>
          <a:lstStyle/>
          <a:p>
            <a:pPr eaLnBrk="1" hangingPunct="1"/>
            <a:r>
              <a:rPr lang="zh-CN" altLang="en-US" sz="4800" b="1" dirty="0">
                <a:latin typeface="黑体" panose="02010609060101010101" pitchFamily="49" charset="-122"/>
                <a:ea typeface="黑体" panose="02010609060101010101" pitchFamily="49" charset="-122"/>
              </a:rPr>
              <a:t>知识点</a:t>
            </a:r>
            <a:r>
              <a:rPr lang="en-US" altLang="zh-CN" sz="4800" b="1" dirty="0">
                <a:latin typeface="黑体" panose="02010609060101010101" pitchFamily="49" charset="-122"/>
                <a:ea typeface="黑体" panose="02010609060101010101" pitchFamily="49" charset="-122"/>
              </a:rPr>
              <a:t>1:</a:t>
            </a:r>
            <a:r>
              <a:rPr lang="zh-CN" altLang="en-US" sz="4800" b="1" dirty="0">
                <a:latin typeface="黑体" panose="02010609060101010101" pitchFamily="49" charset="-122"/>
                <a:ea typeface="黑体" panose="02010609060101010101" pitchFamily="49" charset="-122"/>
              </a:rPr>
              <a:t>教学过程概述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394778"/>
            <a:ext cx="8229599" cy="3380422"/>
          </a:xfrm>
        </p:spPr>
        <p:txBody>
          <a:bodyPr vert="horz" wrap="square" lIns="91440" tIns="45720" rIns="91440" bIns="45720" anchor="t"/>
          <a:lstStyle/>
          <a:p>
            <a:pPr marL="704850" indent="-704850" eaLnBrk="1" hangingPunct="1">
              <a:buNone/>
            </a:pPr>
            <a:r>
              <a:rPr lang="zh-CN" altLang="en-US" sz="4400" b="1" dirty="0">
                <a:latin typeface="黑体" panose="02010609060101010101" pitchFamily="49" charset="-122"/>
                <a:ea typeface="黑体" panose="02010609060101010101" pitchFamily="49" charset="-122"/>
              </a:rPr>
              <a:t>一、教学过程的本质</a:t>
            </a:r>
          </a:p>
          <a:p>
            <a:pPr marL="704850" indent="-704850" algn="just" eaLnBrk="1" hangingPunct="1">
              <a:buNone/>
            </a:pPr>
            <a:r>
              <a:rPr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（一）对教学过程的理解与认识</a:t>
            </a:r>
          </a:p>
          <a:p>
            <a:pPr marL="704850" indent="-704850" algn="just" eaLnBrk="1" hangingPunct="1">
              <a:buNone/>
            </a:pPr>
            <a:r>
              <a:rPr lang="en-US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1.</a:t>
            </a:r>
            <a:r>
              <a:rPr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教学过程认识说</a:t>
            </a:r>
            <a:r>
              <a:rPr lang="zh-CN" sz="2800" b="1" dirty="0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（特殊的认识的过程）</a:t>
            </a:r>
          </a:p>
          <a:p>
            <a:pPr marL="704850" indent="-704850" algn="just" eaLnBrk="1" hangingPunct="1">
              <a:buNone/>
            </a:pPr>
            <a:r>
              <a:rPr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2.教学过程发展说</a:t>
            </a:r>
            <a:r>
              <a:rPr lang="zh-CN" sz="2800" b="1" dirty="0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（促进学生发展的过程）</a:t>
            </a:r>
          </a:p>
          <a:p>
            <a:pPr marL="704850" indent="-704850" algn="just" eaLnBrk="1" hangingPunct="1">
              <a:buNone/>
            </a:pPr>
            <a:r>
              <a:rPr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3.教学过程多本质说</a:t>
            </a:r>
            <a:r>
              <a:rPr lang="zh-CN" sz="2800" b="1" dirty="0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（多本质，多维度</a:t>
            </a:r>
            <a:r>
              <a:rPr lang="zh-CN" altLang="en-US" sz="2800" b="1" dirty="0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，本质唯一</a:t>
            </a:r>
            <a:r>
              <a:rPr lang="zh-CN" sz="2800" b="1" dirty="0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）</a:t>
            </a:r>
          </a:p>
          <a:p>
            <a:pPr marL="704850" indent="-704850" algn="just" eaLnBrk="1" hangingPunct="1">
              <a:buNone/>
            </a:pPr>
            <a:r>
              <a:rPr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4.教学过程实践说</a:t>
            </a:r>
            <a:r>
              <a:rPr lang="zh-CN" sz="2800" b="1" dirty="0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（实践活动</a:t>
            </a:r>
            <a:r>
              <a:rPr lang="zh-CN" altLang="en-US" sz="2800" b="1" dirty="0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，但不是真实践</a:t>
            </a:r>
            <a:r>
              <a:rPr lang="zh-CN" sz="2800" b="1" dirty="0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）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/>
          </p:cNvSpPr>
          <p:nvPr>
            <p:ph type="title"/>
          </p:nvPr>
        </p:nvSpPr>
        <p:spPr>
          <a:xfrm>
            <a:off x="508000" y="414973"/>
            <a:ext cx="8229600" cy="855662"/>
          </a:xfrm>
        </p:spPr>
        <p:txBody>
          <a:bodyPr vert="horz" wrap="square" lIns="91440" tIns="45720" rIns="91440" bIns="45720" anchor="ctr"/>
          <a:lstStyle/>
          <a:p>
            <a:pPr eaLnBrk="1" hangingPunct="1"/>
            <a:r>
              <a:rPr lang="zh-CN" altLang="en-US" sz="3600" b="1" dirty="0">
                <a:ea typeface="黑体" panose="02010609060101010101" pitchFamily="49" charset="-122"/>
              </a:rPr>
              <a:t>（二）对教学过程本质的重新认识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idx="1"/>
          </p:nvPr>
        </p:nvSpPr>
        <p:spPr>
          <a:xfrm>
            <a:off x="508635" y="1270635"/>
            <a:ext cx="8228965" cy="3459480"/>
          </a:xfrm>
        </p:spPr>
        <p:txBody>
          <a:bodyPr vert="horz" wrap="square" lIns="91440" tIns="45720" rIns="91440" bIns="45720" numCol="1" anchor="t" anchorCtr="0" compatLnSpc="1"/>
          <a:lstStyle/>
          <a:p>
            <a:pPr marR="0" lvl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defRPr/>
            </a:pPr>
            <a:r>
              <a:rPr kumimoji="0" lang="en-US" altLang="zh-CN" sz="2400" b="1" i="0" u="none" strike="noStrike" kern="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教学是一个</a:t>
            </a:r>
            <a:r>
              <a:rPr kumimoji="0" lang="en-US" altLang="zh-CN" sz="2400" b="1" i="0" u="none" strike="noStrike" kern="0" cap="none" spc="0" normalizeH="0" baseline="0" noProof="0" dirty="0" err="1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认识过程</a:t>
            </a:r>
            <a:r>
              <a:rPr kumimoji="0" lang="en-US" altLang="zh-CN" sz="2400" b="1" i="0" u="none" strike="noStrike" kern="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，并不是说学生掌握既定的知识就行了。因为具有知识，并不等于已经有了认识能力，二者不能完全等同</a:t>
            </a:r>
            <a:r>
              <a:rPr kumimoji="0" lang="en-US" altLang="zh-CN" sz="2400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。                 </a:t>
            </a:r>
            <a:r>
              <a:rPr kumimoji="0" lang="zh-CN" altLang="en-US" sz="2400" b="1" i="0" u="none" strike="noStrike" kern="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</a:rPr>
              <a:t>（知识与能力的统一）</a:t>
            </a:r>
            <a:endParaRPr kumimoji="0" lang="en-US" altLang="zh-CN" sz="2400" b="1" i="0" u="none" strike="noStrike" kern="0" cap="none" spc="0" normalizeH="0" baseline="0" noProof="0" dirty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R="0" lvl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defRPr/>
            </a:pPr>
            <a:r>
              <a:rPr kumimoji="0" lang="en-US" altLang="zh-CN" sz="2400" b="1" i="0" u="none" strike="noStrike" kern="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教学过程是一个</a:t>
            </a:r>
            <a:r>
              <a:rPr kumimoji="0" lang="en-US" altLang="zh-CN" sz="2400" b="1" i="0" u="none" strike="noStrike" kern="0" cap="none" spc="0" normalizeH="0" baseline="0" noProof="0" dirty="0" err="1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发展过程</a:t>
            </a:r>
            <a:r>
              <a:rPr kumimoji="0" lang="en-US" altLang="zh-CN" sz="2400" b="1" i="0" u="none" strike="noStrike" kern="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。但其中的发展应有全面的内容，教学应促进学生全面的发展</a:t>
            </a:r>
            <a:r>
              <a:rPr kumimoji="0" lang="en-US" altLang="zh-CN" sz="2400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。</a:t>
            </a:r>
            <a:r>
              <a:rPr kumimoji="0" lang="zh-CN" altLang="en-US" sz="2400" b="1" i="0" u="none" strike="noStrike" kern="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</a:rPr>
              <a:t>（德、智、体、美、劳）</a:t>
            </a:r>
            <a:endParaRPr kumimoji="0" lang="en-US" altLang="zh-CN" sz="2400" b="1" i="0" u="none" strike="noStrike" kern="0" cap="none" spc="0" normalizeH="0" baseline="0" noProof="0" dirty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R="0" lvl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defRPr/>
            </a:pPr>
            <a:r>
              <a:rPr kumimoji="0" lang="en-US" altLang="zh-CN" sz="2400" b="1" i="0" u="none" strike="noStrike" kern="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教学过程又是一个</a:t>
            </a:r>
            <a:r>
              <a:rPr kumimoji="0" lang="en-US" altLang="zh-CN" sz="2400" b="1" i="0" u="none" strike="noStrike" kern="0" cap="none" spc="0" normalizeH="0" baseline="0" noProof="0" dirty="0" err="1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交往过程</a:t>
            </a:r>
            <a:r>
              <a:rPr kumimoji="0" lang="en-US" altLang="zh-CN" sz="2400" b="1" i="0" u="none" strike="noStrike" kern="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。教学过程应该是一种全面立体的交往过程，而不是一个片面残缺的交往过程</a:t>
            </a:r>
            <a:r>
              <a:rPr kumimoji="0" lang="en-US" altLang="zh-CN" sz="2400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。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None/>
              <a:defRPr/>
            </a:pP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                         </a:t>
            </a:r>
            <a:r>
              <a:rPr lang="zh-CN" altLang="en-US" sz="2400" b="1" dirty="0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（差别的互动、师生冲突）</a:t>
            </a:r>
            <a:br>
              <a:rPr kumimoji="0" lang="en-US" altLang="zh-CN" sz="2800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</a:br>
            <a:br>
              <a:rPr kumimoji="0" lang="en-US" altLang="zh-CN" sz="3200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endParaRPr kumimoji="0" lang="en-US" altLang="zh-CN" sz="32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/>
          </p:cNvSpPr>
          <p:nvPr>
            <p:ph type="title"/>
          </p:nvPr>
        </p:nvSpPr>
        <p:spPr>
          <a:xfrm>
            <a:off x="457200" y="330200"/>
            <a:ext cx="8229600" cy="855663"/>
          </a:xfrm>
        </p:spPr>
        <p:txBody>
          <a:bodyPr vert="horz" wrap="square" lIns="91440" tIns="45720" rIns="91440" bIns="45720" anchor="ctr"/>
          <a:lstStyle/>
          <a:p>
            <a:pPr eaLnBrk="1" hangingPunct="1"/>
            <a:r>
              <a:rPr lang="zh-CN" altLang="en-US" sz="4200" b="1" dirty="0">
                <a:ea typeface="黑体" panose="02010609060101010101" pitchFamily="49" charset="-122"/>
              </a:rPr>
              <a:t>二、教学过程的功能</a:t>
            </a:r>
          </a:p>
        </p:txBody>
      </p:sp>
      <p:sp>
        <p:nvSpPr>
          <p:cNvPr id="32771" name="Rectangle 3"/>
          <p:cNvSpPr>
            <a:spLocks noGrp="1"/>
          </p:cNvSpPr>
          <p:nvPr>
            <p:ph idx="1"/>
          </p:nvPr>
        </p:nvSpPr>
        <p:spPr>
          <a:xfrm>
            <a:off x="457200" y="1389380"/>
            <a:ext cx="8229600" cy="2573338"/>
          </a:xfrm>
        </p:spPr>
        <p:txBody>
          <a:bodyPr vert="horz" wrap="square" lIns="91440" tIns="45720" rIns="91440" bIns="45720" anchor="t"/>
          <a:lstStyle/>
          <a:p>
            <a:pPr marL="0" indent="0" algn="just" eaLnBrk="1" hangingPunct="1">
              <a:buNone/>
            </a:pPr>
            <a:r>
              <a:rPr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1.</a:t>
            </a:r>
            <a:r>
              <a:rPr sz="2800" b="1" dirty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探索知识</a:t>
            </a:r>
            <a:r>
              <a:rPr lang="zh-CN" sz="2800" b="1" dirty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：</a:t>
            </a:r>
            <a:r>
              <a:rPr sz="2800" b="1" dirty="0" err="1">
                <a:latin typeface="黑体" panose="02010609060101010101" pitchFamily="49" charset="-122"/>
                <a:ea typeface="黑体" panose="02010609060101010101" pitchFamily="49" charset="-122"/>
              </a:rPr>
              <a:t>探索知识，进而理解和掌握知识</a:t>
            </a:r>
            <a:r>
              <a:rPr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。</a:t>
            </a:r>
          </a:p>
          <a:p>
            <a:pPr marL="0" indent="0" algn="just" eaLnBrk="1" hangingPunct="1">
              <a:buNone/>
            </a:pPr>
            <a:r>
              <a:rPr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2.</a:t>
            </a:r>
            <a:r>
              <a:rPr sz="2800" b="1" dirty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形成技能</a:t>
            </a:r>
            <a:r>
              <a:rPr lang="zh-CN" sz="2800" b="1" dirty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：</a:t>
            </a:r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分析解决问题能力、生存与发展能力</a:t>
            </a:r>
            <a:endParaRPr lang="en-US" sz="28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0" indent="0" algn="just" eaLnBrk="1" hangingPunct="1">
              <a:buNone/>
            </a:pPr>
            <a:r>
              <a:rPr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3.</a:t>
            </a:r>
            <a:r>
              <a:rPr sz="2800" b="1" dirty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培养智能</a:t>
            </a:r>
            <a:r>
              <a:rPr lang="zh-CN" sz="2800" b="1" dirty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：</a:t>
            </a:r>
            <a:r>
              <a:rPr sz="2800" b="1" dirty="0" err="1">
                <a:latin typeface="黑体" panose="02010609060101010101" pitchFamily="49" charset="-122"/>
                <a:ea typeface="黑体" panose="02010609060101010101" pitchFamily="49" charset="-122"/>
              </a:rPr>
              <a:t>智慧和能力</a:t>
            </a:r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，强调智慧。</a:t>
            </a:r>
            <a:endParaRPr lang="en-US" sz="28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0" indent="0" algn="just" eaLnBrk="1" hangingPunct="1">
              <a:buNone/>
            </a:pPr>
            <a:r>
              <a:rPr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4.</a:t>
            </a:r>
            <a:r>
              <a:rPr sz="2800" b="1" dirty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发展情感与态度</a:t>
            </a:r>
            <a:r>
              <a:rPr lang="zh-CN" sz="2800" b="1" dirty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：</a:t>
            </a:r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爱心、爱国、正直等。</a:t>
            </a:r>
            <a:endParaRPr sz="28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27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27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27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27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27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27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27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27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27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27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27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27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6" grpId="0"/>
      <p:bldP spid="32771" grpId="0" uiExpan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/>
          </p:cNvSpPr>
          <p:nvPr>
            <p:ph type="title"/>
          </p:nvPr>
        </p:nvSpPr>
        <p:spPr>
          <a:xfrm>
            <a:off x="457200" y="250825"/>
            <a:ext cx="8229600" cy="855663"/>
          </a:xfrm>
        </p:spPr>
        <p:txBody>
          <a:bodyPr vert="horz" wrap="square" lIns="91440" tIns="45720" rIns="91440" bIns="45720" anchor="ctr"/>
          <a:lstStyle/>
          <a:p>
            <a:pPr eaLnBrk="1" hangingPunct="1"/>
            <a:r>
              <a:rPr lang="zh-CN" altLang="en-US" sz="4000" b="1" dirty="0">
                <a:ea typeface="黑体" panose="02010609060101010101" pitchFamily="49" charset="-122"/>
              </a:rPr>
              <a:t>三、教学过程的特点</a:t>
            </a:r>
          </a:p>
        </p:txBody>
      </p:sp>
      <p:sp>
        <p:nvSpPr>
          <p:cNvPr id="32771" name="Rectangle 3"/>
          <p:cNvSpPr>
            <a:spLocks noGrp="1"/>
          </p:cNvSpPr>
          <p:nvPr>
            <p:ph idx="1"/>
          </p:nvPr>
        </p:nvSpPr>
        <p:spPr>
          <a:xfrm>
            <a:off x="565785" y="1106488"/>
            <a:ext cx="8229600" cy="3497262"/>
          </a:xfrm>
        </p:spPr>
        <p:txBody>
          <a:bodyPr vert="horz" wrap="square" lIns="91440" tIns="45720" rIns="91440" bIns="45720" anchor="t"/>
          <a:lstStyle/>
          <a:p>
            <a:pPr marL="0" indent="0" algn="just" eaLnBrk="1" hangingPunct="1">
              <a:buNone/>
            </a:pPr>
            <a:r>
              <a:rPr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1</a:t>
            </a:r>
            <a:r>
              <a:rPr sz="2400" b="1" dirty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.双边性</a:t>
            </a:r>
            <a:r>
              <a:rPr lang="zh-CN" sz="2400" b="1" dirty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：</a:t>
            </a:r>
            <a:r>
              <a:rPr sz="2400" b="1" dirty="0" err="1">
                <a:latin typeface="黑体" panose="02010609060101010101" pitchFamily="49" charset="-122"/>
                <a:ea typeface="黑体" panose="02010609060101010101" pitchFamily="49" charset="-122"/>
              </a:rPr>
              <a:t>是教师的教与学生的学的矛盾统一</a:t>
            </a:r>
            <a:r>
              <a:rPr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。</a:t>
            </a:r>
            <a:r>
              <a:rPr lang="zh-CN" altLang="en-US" sz="2400" b="1" dirty="0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（双主体）</a:t>
            </a:r>
            <a:endParaRPr sz="2400" b="1" dirty="0">
              <a:solidFill>
                <a:srgbClr val="7030A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0" indent="0" algn="just" eaLnBrk="1" hangingPunct="1">
              <a:buNone/>
            </a:pPr>
            <a:r>
              <a:rPr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2.</a:t>
            </a:r>
            <a:r>
              <a:rPr sz="2400" b="1" dirty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认知性</a:t>
            </a:r>
            <a:r>
              <a:rPr lang="zh-CN" sz="2400" b="1" dirty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：</a:t>
            </a:r>
            <a:r>
              <a:rPr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首先，以</a:t>
            </a:r>
            <a:r>
              <a:rPr sz="2400" b="1" dirty="0">
                <a:solidFill>
                  <a:srgbClr val="7030A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间接知识</a:t>
            </a:r>
            <a:r>
              <a:rPr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为主，以经过加工和设计的教材的形式进行。其次，在教师的指导下，有计划、有组织地进行，提高了认识活动的</a:t>
            </a:r>
            <a:r>
              <a:rPr sz="2400" b="1" dirty="0">
                <a:solidFill>
                  <a:srgbClr val="7030A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效率</a:t>
            </a:r>
            <a:r>
              <a:rPr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。再次，活动的目的不仅仅是为了认识结果，更是为了促进学生</a:t>
            </a:r>
            <a:r>
              <a:rPr sz="2400" b="1" dirty="0">
                <a:solidFill>
                  <a:srgbClr val="7030A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认知能力</a:t>
            </a:r>
            <a:r>
              <a:rPr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的形成。</a:t>
            </a:r>
          </a:p>
          <a:p>
            <a:pPr marL="0" indent="0" algn="just" eaLnBrk="1" hangingPunct="1">
              <a:buNone/>
            </a:pPr>
            <a:r>
              <a:rPr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3.</a:t>
            </a:r>
            <a:r>
              <a:rPr sz="2400" b="1" dirty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实践性</a:t>
            </a:r>
            <a:r>
              <a:rPr lang="zh-CN" sz="2400" b="1" dirty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：</a:t>
            </a:r>
            <a:r>
              <a:rPr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首先，实践对象是一个经过“加工”了的实践对象。其次，实践目的是让学生获得感性经验，而不是为社会创造财富。再次，实践方式往往以作业练习、实验操作、社会调查模拟体验等形式进行，是泛化意义上的实践。</a:t>
            </a:r>
            <a:r>
              <a:rPr lang="zh-CN" altLang="en-US" sz="2400" b="1" dirty="0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（虚拟）</a:t>
            </a:r>
            <a:endParaRPr sz="2400" b="1" dirty="0">
              <a:solidFill>
                <a:srgbClr val="7030A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标题 1"/>
          <p:cNvSpPr>
            <a:spLocks noGrp="1"/>
          </p:cNvSpPr>
          <p:nvPr>
            <p:ph type="ctrTitle"/>
          </p:nvPr>
        </p:nvSpPr>
        <p:spPr>
          <a:xfrm>
            <a:off x="247650" y="1428750"/>
            <a:ext cx="8648700" cy="1408113"/>
          </a:xfrm>
        </p:spPr>
        <p:txBody>
          <a:bodyPr vert="horz" wrap="square" lIns="91440" tIns="45720" rIns="91440" bIns="45720" anchor="ctr"/>
          <a:lstStyle/>
          <a:p>
            <a:pPr eaLnBrk="1" hangingPunct="1"/>
            <a:r>
              <a:rPr lang="zh-CN" altLang="en-US" sz="48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知识点</a:t>
            </a:r>
            <a:r>
              <a:rPr lang="en-US" altLang="zh-CN" sz="48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2</a:t>
            </a:r>
            <a:r>
              <a:rPr lang="zh-CN" altLang="en-US" sz="48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：</a:t>
            </a:r>
            <a:br>
              <a:rPr lang="en-US" altLang="zh-CN" sz="48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</a:br>
            <a:r>
              <a:rPr lang="zh-CN" altLang="en-US" sz="48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教学过程基本要素</a:t>
            </a:r>
          </a:p>
        </p:txBody>
      </p:sp>
      <p:sp>
        <p:nvSpPr>
          <p:cNvPr id="2560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6038"/>
          </a:xfrm>
        </p:spPr>
        <p:txBody>
          <a:bodyPr vert="horz" wrap="square" lIns="91440" tIns="45720" rIns="91440" bIns="45720" anchor="t"/>
          <a:lstStyle/>
          <a:p>
            <a:pPr eaLnBrk="1" hangingPunct="1"/>
            <a:endParaRPr lang="zh-CN" altLang="en-US" dirty="0">
              <a:latin typeface="+mn-lt"/>
              <a:ea typeface="+mn-ea"/>
              <a:cs typeface="+mn-cs"/>
            </a:endParaRPr>
          </a:p>
        </p:txBody>
      </p:sp>
      <p:pic>
        <p:nvPicPr>
          <p:cNvPr id="24580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87700" y="2836863"/>
            <a:ext cx="2455863" cy="196215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45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45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6750518A-D81B-4A87-B3F8-3825DDE4F6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z="4000" b="1" dirty="0"/>
              <a:t>案例：一位教师的教学改革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745D988E-F288-4A14-A2DC-D4E4A74CD2F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200150"/>
            <a:ext cx="8229600" cy="3549650"/>
          </a:xfrm>
        </p:spPr>
        <p:txBody>
          <a:bodyPr/>
          <a:lstStyle/>
          <a:p>
            <a:pPr marL="0" indent="0">
              <a:buNone/>
            </a:pPr>
            <a:r>
              <a:rPr lang="zh-CN" altLang="en-US" sz="2800" dirty="0"/>
              <a:t>       </a:t>
            </a:r>
            <a:r>
              <a:rPr lang="zh-CN" altLang="en-US" sz="2800" b="1" dirty="0"/>
              <a:t>一位教师通过学习，认为传统以教师为中心、教材为中心的教学束缚了学生的发展。因此，在他的课堂上，教师提出一个主题后，学生完全自由去想象、去发挥、去讨论。课堂气氛很活跃。</a:t>
            </a:r>
            <a:endParaRPr lang="en-US" altLang="zh-CN" sz="2800" b="1" dirty="0"/>
          </a:p>
          <a:p>
            <a:pPr marL="0" indent="0">
              <a:buNone/>
            </a:pPr>
            <a:r>
              <a:rPr lang="en-US" altLang="zh-CN" sz="2800" b="1" dirty="0"/>
              <a:t>       </a:t>
            </a:r>
            <a:r>
              <a:rPr lang="zh-CN" altLang="en-US" sz="2800" b="1" dirty="0">
                <a:solidFill>
                  <a:srgbClr val="C00000"/>
                </a:solidFill>
              </a:rPr>
              <a:t>分析：</a:t>
            </a:r>
            <a:r>
              <a:rPr lang="zh-CN" altLang="en-US" sz="2800" b="1" dirty="0"/>
              <a:t>这是以学生中心的改革。虽然要克服传统教学方式对学生的束缚，但缺少权威的引导，学生会迷失方向，不知道什么知识最有价值，场面热闹，但教学效果会大打折扣。</a:t>
            </a:r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27518333"/>
      </p:ext>
    </p:extLst>
  </p:cSld>
  <p:clrMapOvr>
    <a:masterClrMapping/>
  </p:clrMapOvr>
</p:sld>
</file>

<file path=ppt/theme/theme1.xml><?xml version="1.0" encoding="utf-8"?>
<a:theme xmlns:a="http://schemas.openxmlformats.org/drawingml/2006/main" name="1_cdb2004169gl">
  <a:themeElements>
    <a:clrScheme name="1_cdb2004169gl 1">
      <a:dk1>
        <a:srgbClr val="000000"/>
      </a:dk1>
      <a:lt1>
        <a:srgbClr val="FFFFFF"/>
      </a:lt1>
      <a:dk2>
        <a:srgbClr val="233DA9"/>
      </a:dk2>
      <a:lt2>
        <a:srgbClr val="DDDDDD"/>
      </a:lt2>
      <a:accent1>
        <a:srgbClr val="65AAE9"/>
      </a:accent1>
      <a:accent2>
        <a:srgbClr val="B2B2B2"/>
      </a:accent2>
      <a:accent3>
        <a:srgbClr val="FFFFFF"/>
      </a:accent3>
      <a:accent4>
        <a:srgbClr val="000000"/>
      </a:accent4>
      <a:accent5>
        <a:srgbClr val="B8D2F2"/>
      </a:accent5>
      <a:accent6>
        <a:srgbClr val="A1A1A1"/>
      </a:accent6>
      <a:hlink>
        <a:srgbClr val="7DA0D3"/>
      </a:hlink>
      <a:folHlink>
        <a:srgbClr val="B2E385"/>
      </a:folHlink>
    </a:clrScheme>
    <a:fontScheme name="1_cdb2004169g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defRPr>
        </a:defPPr>
      </a:lstStyle>
    </a:lnDef>
  </a:objectDefaults>
  <a:extraClrSchemeLst>
    <a:extraClrScheme>
      <a:clrScheme name="1_cdb2004169gl 1">
        <a:dk1>
          <a:srgbClr val="000000"/>
        </a:dk1>
        <a:lt1>
          <a:srgbClr val="FFFFFF"/>
        </a:lt1>
        <a:dk2>
          <a:srgbClr val="233DA9"/>
        </a:dk2>
        <a:lt2>
          <a:srgbClr val="DDDDDD"/>
        </a:lt2>
        <a:accent1>
          <a:srgbClr val="65AAE9"/>
        </a:accent1>
        <a:accent2>
          <a:srgbClr val="B2B2B2"/>
        </a:accent2>
        <a:accent3>
          <a:srgbClr val="FFFFFF"/>
        </a:accent3>
        <a:accent4>
          <a:srgbClr val="000000"/>
        </a:accent4>
        <a:accent5>
          <a:srgbClr val="B8D2F2"/>
        </a:accent5>
        <a:accent6>
          <a:srgbClr val="A1A1A1"/>
        </a:accent6>
        <a:hlink>
          <a:srgbClr val="7DA0D3"/>
        </a:hlink>
        <a:folHlink>
          <a:srgbClr val="B2E38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db2004169gl 2">
        <a:dk1>
          <a:srgbClr val="000000"/>
        </a:dk1>
        <a:lt1>
          <a:srgbClr val="FFFFFF"/>
        </a:lt1>
        <a:dk2>
          <a:srgbClr val="632769"/>
        </a:dk2>
        <a:lt2>
          <a:srgbClr val="DDDDDD"/>
        </a:lt2>
        <a:accent1>
          <a:srgbClr val="8B8DE1"/>
        </a:accent1>
        <a:accent2>
          <a:srgbClr val="FF997D"/>
        </a:accent2>
        <a:accent3>
          <a:srgbClr val="FFFFFF"/>
        </a:accent3>
        <a:accent4>
          <a:srgbClr val="000000"/>
        </a:accent4>
        <a:accent5>
          <a:srgbClr val="C4C5EE"/>
        </a:accent5>
        <a:accent6>
          <a:srgbClr val="E78A71"/>
        </a:accent6>
        <a:hlink>
          <a:srgbClr val="58AFD2"/>
        </a:hlink>
        <a:folHlink>
          <a:srgbClr val="BFDF6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db2004169gl 3">
        <a:dk1>
          <a:srgbClr val="000000"/>
        </a:dk1>
        <a:lt1>
          <a:srgbClr val="FFFFFF"/>
        </a:lt1>
        <a:dk2>
          <a:srgbClr val="37737F"/>
        </a:dk2>
        <a:lt2>
          <a:srgbClr val="DDDDDD"/>
        </a:lt2>
        <a:accent1>
          <a:srgbClr val="52BCB2"/>
        </a:accent1>
        <a:accent2>
          <a:srgbClr val="E0A56A"/>
        </a:accent2>
        <a:accent3>
          <a:srgbClr val="FFFFFF"/>
        </a:accent3>
        <a:accent4>
          <a:srgbClr val="000000"/>
        </a:accent4>
        <a:accent5>
          <a:srgbClr val="B3DAD5"/>
        </a:accent5>
        <a:accent6>
          <a:srgbClr val="CB955F"/>
        </a:accent6>
        <a:hlink>
          <a:srgbClr val="A0C264"/>
        </a:hlink>
        <a:folHlink>
          <a:srgbClr val="DCDC24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cdb2004169gl">
  <a:themeElements>
    <a:clrScheme name="cdb2004169gl 1">
      <a:dk1>
        <a:srgbClr val="000000"/>
      </a:dk1>
      <a:lt1>
        <a:srgbClr val="FFFFFF"/>
      </a:lt1>
      <a:dk2>
        <a:srgbClr val="233DA9"/>
      </a:dk2>
      <a:lt2>
        <a:srgbClr val="DDDDDD"/>
      </a:lt2>
      <a:accent1>
        <a:srgbClr val="65AAE9"/>
      </a:accent1>
      <a:accent2>
        <a:srgbClr val="B2B2B2"/>
      </a:accent2>
      <a:accent3>
        <a:srgbClr val="FFFFFF"/>
      </a:accent3>
      <a:accent4>
        <a:srgbClr val="000000"/>
      </a:accent4>
      <a:accent5>
        <a:srgbClr val="B8D2F2"/>
      </a:accent5>
      <a:accent6>
        <a:srgbClr val="A1A1A1"/>
      </a:accent6>
      <a:hlink>
        <a:srgbClr val="7DA0D3"/>
      </a:hlink>
      <a:folHlink>
        <a:srgbClr val="B2E385"/>
      </a:folHlink>
    </a:clrScheme>
    <a:fontScheme name="cdb2004169g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defRPr>
        </a:defPPr>
      </a:lstStyle>
    </a:lnDef>
  </a:objectDefaults>
  <a:extraClrSchemeLst>
    <a:extraClrScheme>
      <a:clrScheme name="cdb2004169gl 1">
        <a:dk1>
          <a:srgbClr val="000000"/>
        </a:dk1>
        <a:lt1>
          <a:srgbClr val="FFFFFF"/>
        </a:lt1>
        <a:dk2>
          <a:srgbClr val="233DA9"/>
        </a:dk2>
        <a:lt2>
          <a:srgbClr val="DDDDDD"/>
        </a:lt2>
        <a:accent1>
          <a:srgbClr val="65AAE9"/>
        </a:accent1>
        <a:accent2>
          <a:srgbClr val="B2B2B2"/>
        </a:accent2>
        <a:accent3>
          <a:srgbClr val="FFFFFF"/>
        </a:accent3>
        <a:accent4>
          <a:srgbClr val="000000"/>
        </a:accent4>
        <a:accent5>
          <a:srgbClr val="B8D2F2"/>
        </a:accent5>
        <a:accent6>
          <a:srgbClr val="A1A1A1"/>
        </a:accent6>
        <a:hlink>
          <a:srgbClr val="7DA0D3"/>
        </a:hlink>
        <a:folHlink>
          <a:srgbClr val="B2E38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db2004169gl 2">
        <a:dk1>
          <a:srgbClr val="000000"/>
        </a:dk1>
        <a:lt1>
          <a:srgbClr val="FFFFFF"/>
        </a:lt1>
        <a:dk2>
          <a:srgbClr val="632769"/>
        </a:dk2>
        <a:lt2>
          <a:srgbClr val="DDDDDD"/>
        </a:lt2>
        <a:accent1>
          <a:srgbClr val="8B8DE1"/>
        </a:accent1>
        <a:accent2>
          <a:srgbClr val="FF997D"/>
        </a:accent2>
        <a:accent3>
          <a:srgbClr val="FFFFFF"/>
        </a:accent3>
        <a:accent4>
          <a:srgbClr val="000000"/>
        </a:accent4>
        <a:accent5>
          <a:srgbClr val="C4C5EE"/>
        </a:accent5>
        <a:accent6>
          <a:srgbClr val="E78A71"/>
        </a:accent6>
        <a:hlink>
          <a:srgbClr val="58AFD2"/>
        </a:hlink>
        <a:folHlink>
          <a:srgbClr val="BFDF6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db2004169gl 3">
        <a:dk1>
          <a:srgbClr val="000000"/>
        </a:dk1>
        <a:lt1>
          <a:srgbClr val="FFFFFF"/>
        </a:lt1>
        <a:dk2>
          <a:srgbClr val="37737F"/>
        </a:dk2>
        <a:lt2>
          <a:srgbClr val="DDDDDD"/>
        </a:lt2>
        <a:accent1>
          <a:srgbClr val="52BCB2"/>
        </a:accent1>
        <a:accent2>
          <a:srgbClr val="E0A56A"/>
        </a:accent2>
        <a:accent3>
          <a:srgbClr val="FFFFFF"/>
        </a:accent3>
        <a:accent4>
          <a:srgbClr val="000000"/>
        </a:accent4>
        <a:accent5>
          <a:srgbClr val="B3DAD5"/>
        </a:accent5>
        <a:accent6>
          <a:srgbClr val="CB955F"/>
        </a:accent6>
        <a:hlink>
          <a:srgbClr val="A0C264"/>
        </a:hlink>
        <a:folHlink>
          <a:srgbClr val="DCDC24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纯白16比9模板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模板001</Template>
  <TotalTime>384</TotalTime>
  <Words>1496</Words>
  <Application>Microsoft Office PowerPoint</Application>
  <PresentationFormat>自定义</PresentationFormat>
  <Paragraphs>108</Paragraphs>
  <Slides>27</Slides>
  <Notes>0</Notes>
  <HiddenSlides>0</HiddenSlides>
  <MMClips>0</MMClips>
  <ScaleCrop>false</ScaleCrop>
  <HeadingPairs>
    <vt:vector size="8" baseType="variant">
      <vt:variant>
        <vt:lpstr>已用的字体</vt:lpstr>
      </vt:variant>
      <vt:variant>
        <vt:i4>4</vt:i4>
      </vt:variant>
      <vt:variant>
        <vt:lpstr>主题</vt:lpstr>
      </vt:variant>
      <vt:variant>
        <vt:i4>3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27</vt:i4>
      </vt:variant>
    </vt:vector>
  </HeadingPairs>
  <TitlesOfParts>
    <vt:vector size="35" baseType="lpstr">
      <vt:lpstr>黑体</vt:lpstr>
      <vt:lpstr>楷体</vt:lpstr>
      <vt:lpstr>Arial</vt:lpstr>
      <vt:lpstr>Wingdings</vt:lpstr>
      <vt:lpstr>1_cdb2004169gl</vt:lpstr>
      <vt:lpstr>cdb2004169gl</vt:lpstr>
      <vt:lpstr>纯白16比9模板</vt:lpstr>
      <vt:lpstr>Photoshop.Image.6</vt:lpstr>
      <vt:lpstr>第十章  教学过程</vt:lpstr>
      <vt:lpstr>知识点1： 教学过程概述</vt:lpstr>
      <vt:lpstr>案例：一位教师的教学观</vt:lpstr>
      <vt:lpstr>知识点1:教学过程概述</vt:lpstr>
      <vt:lpstr>（二）对教学过程本质的重新认识</vt:lpstr>
      <vt:lpstr>二、教学过程的功能</vt:lpstr>
      <vt:lpstr>三、教学过程的特点</vt:lpstr>
      <vt:lpstr>知识点2： 教学过程基本要素</vt:lpstr>
      <vt:lpstr>案例：一位教师的教学改革</vt:lpstr>
      <vt:lpstr>知识点2：教学过程基本要素</vt:lpstr>
      <vt:lpstr>二、教学过程诸要素之间的关系</vt:lpstr>
      <vt:lpstr>PowerPoint 演示文稿</vt:lpstr>
      <vt:lpstr>知识点3： 教学过程的矛盾与动力</vt:lpstr>
      <vt:lpstr>案例：视频：一堂示范课</vt:lpstr>
      <vt:lpstr>知识点3：教学过程的矛盾与动力</vt:lpstr>
      <vt:lpstr>PowerPoint 演示文稿</vt:lpstr>
      <vt:lpstr>PowerPoint 演示文稿</vt:lpstr>
      <vt:lpstr>知识点4： 教学过程基本阶段</vt:lpstr>
      <vt:lpstr>案例：一堂精心准备的课</vt:lpstr>
      <vt:lpstr>知识点4：教学过程基本阶段</vt:lpstr>
      <vt:lpstr>PowerPoint 演示文稿</vt:lpstr>
      <vt:lpstr>PowerPoint 演示文稿</vt:lpstr>
      <vt:lpstr>PowerPoint 演示文稿</vt:lpstr>
      <vt:lpstr>知识点5： 教学过程的规律和原则</vt:lpstr>
      <vt:lpstr>案例：一位教师的特殊作业</vt:lpstr>
      <vt:lpstr>知识点5：教学过程的规律和原则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什么是基础教育</dc:title>
  <dc:creator>Lenovo VIP</dc:creator>
  <cp:lastModifiedBy>岚</cp:lastModifiedBy>
  <cp:revision>124</cp:revision>
  <dcterms:created xsi:type="dcterms:W3CDTF">2013-10-15T12:17:00Z</dcterms:created>
  <dcterms:modified xsi:type="dcterms:W3CDTF">2019-08-01T15:53:22Z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2052-10.1.0.7224</vt:lpwstr>
  </property>
</Properties>
</file>