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sldIdLst>
    <p:sldId id="276" r:id="rId4"/>
    <p:sldId id="338" r:id="rId5"/>
    <p:sldId id="287" r:id="rId6"/>
    <p:sldId id="257" r:id="rId7"/>
    <p:sldId id="313" r:id="rId8"/>
    <p:sldId id="263" r:id="rId9"/>
    <p:sldId id="264" r:id="rId10"/>
    <p:sldId id="341" r:id="rId11"/>
    <p:sldId id="340" r:id="rId12"/>
    <p:sldId id="316" r:id="rId13"/>
    <p:sldId id="317" r:id="rId14"/>
    <p:sldId id="318" r:id="rId15"/>
    <p:sldId id="320" r:id="rId16"/>
    <p:sldId id="321" r:id="rId17"/>
    <p:sldId id="322" r:id="rId18"/>
    <p:sldId id="323" r:id="rId19"/>
    <p:sldId id="339" r:id="rId20"/>
    <p:sldId id="324" r:id="rId21"/>
    <p:sldId id="325" r:id="rId22"/>
    <p:sldId id="326" r:id="rId23"/>
    <p:sldId id="327" r:id="rId24"/>
    <p:sldId id="328" r:id="rId25"/>
    <p:sldId id="281" r:id="rId26"/>
    <p:sldId id="342" r:id="rId27"/>
    <p:sldId id="329" r:id="rId28"/>
    <p:sldId id="266" r:id="rId29"/>
    <p:sldId id="330" r:id="rId30"/>
    <p:sldId id="331" r:id="rId31"/>
    <p:sldId id="333" r:id="rId32"/>
    <p:sldId id="334" r:id="rId33"/>
    <p:sldId id="335" r:id="rId34"/>
    <p:sldId id="336" r:id="rId35"/>
    <p:sldId id="337" r:id="rId36"/>
    <p:sldId id="267" r:id="rId37"/>
    <p:sldId id="268" r:id="rId38"/>
  </p:sldIdLst>
  <p:sldSz cx="9144000" cy="5145088"/>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1pPr>
    <a:lvl2pPr marL="342900" lvl="1" indent="1143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2pPr>
    <a:lvl3pPr marL="685800" lvl="2" indent="2286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3pPr>
    <a:lvl4pPr marL="1028700" lvl="3" indent="3429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4pPr>
    <a:lvl5pPr marL="1371600" lvl="4"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5pPr>
    <a:lvl6pPr marL="2286000" lvl="5"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6pPr>
    <a:lvl7pPr marL="2743200" lvl="6"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7pPr>
    <a:lvl8pPr marL="3200400" lvl="7"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8pPr>
    <a:lvl9pPr marL="3657600" lvl="8"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0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73" autoAdjust="0"/>
    <p:restoredTop sz="94660"/>
  </p:normalViewPr>
  <p:slideViewPr>
    <p:cSldViewPr snapToGrid="0" showGuides="1">
      <p:cViewPr varScale="1">
        <p:scale>
          <a:sx n="132" d="100"/>
          <a:sy n="132" d="100"/>
        </p:scale>
        <p:origin x="138" y="420"/>
      </p:cViewPr>
      <p:guideLst>
        <p:guide orient="horz" pos="1606"/>
        <p:guide pos="2880"/>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presProps" Target="presProps.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213"/>
            <a:ext cx="7772400" cy="1103106"/>
          </a:xfrm>
        </p:spPr>
        <p:txBody>
          <a:bodyPr/>
          <a:lstStyle/>
          <a:p>
            <a:r>
              <a:rPr lang="zh-CN" altLang="en-US"/>
              <a:t>单击此处编辑母版标题样式</a:t>
            </a:r>
          </a:p>
        </p:txBody>
      </p:sp>
      <p:sp>
        <p:nvSpPr>
          <p:cNvPr id="3" name="副标题 2"/>
          <p:cNvSpPr>
            <a:spLocks noGrp="1"/>
          </p:cNvSpPr>
          <p:nvPr>
            <p:ph type="subTitle" idx="1"/>
          </p:nvPr>
        </p:nvSpPr>
        <p:spPr>
          <a:xfrm>
            <a:off x="1371600" y="2915354"/>
            <a:ext cx="6400800" cy="131479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A1C53353-4708-458C-ABEF-1BBE56E603A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7A0535C-14D9-430A-BD04-3A45F59DD77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94"/>
            <a:ext cx="7772400" cy="1021961"/>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41"/>
            <a:ext cx="7772400" cy="112545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CDEAAF-24A3-4128-945E-6470CB19FD4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C86D5ED4-380B-4BEC-A69B-1FBDB837FE36}"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24"/>
            <a:ext cx="4040188"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41"/>
            <a:ext cx="4040188"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24"/>
            <a:ext cx="4041775"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41"/>
            <a:ext cx="4041775"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1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1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E899D82-3CD7-40CB-A30C-F90E2E6FDD1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67E2A10B-05B2-4A8B-8C32-84F5C1FD752C}"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F6CBC2CA-58F3-4E02-9EDF-074EE5733658}"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627"/>
            <a:ext cx="3008313" cy="8726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629"/>
            <a:ext cx="5111750" cy="43912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7234"/>
            <a:ext cx="3008313" cy="35186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6B4B61A-0D88-436B-BCD3-160D2E21361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150"/>
            <a:ext cx="5486400" cy="424543"/>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825"/>
            <a:ext cx="5486400" cy="3087052"/>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6693"/>
            <a:ext cx="5486400" cy="604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F88E36-83FE-4A9A-9D49-B43A4FF092D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1A14207-0838-42EB-B095-4B3A2A3EA6E0}"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805"/>
            <a:ext cx="2057400" cy="439008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805"/>
            <a:ext cx="6019800" cy="439008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61CA092-E78E-455F-BCF8-1A7323A5E9B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Freeform 17"/>
          <p:cNvSpPr/>
          <p:nvPr/>
        </p:nvSpPr>
        <p:spPr bwMode="auto">
          <a:xfrm>
            <a:off x="-6350" y="1085850"/>
            <a:ext cx="9161463" cy="2876550"/>
          </a:xfrm>
          <a:custGeom>
            <a:avLst/>
            <a:gdLst/>
            <a:ahLst/>
            <a:cxnLst>
              <a:cxn ang="0">
                <a:pos x="12" y="124"/>
              </a:cxn>
              <a:cxn ang="0">
                <a:pos x="1381" y="12"/>
              </a:cxn>
              <a:cxn ang="0">
                <a:pos x="4064" y="581"/>
              </a:cxn>
              <a:cxn ang="0">
                <a:pos x="5773" y="118"/>
              </a:cxn>
              <a:cxn ang="0">
                <a:pos x="5766" y="2151"/>
              </a:cxn>
              <a:cxn ang="0">
                <a:pos x="3966" y="2263"/>
              </a:cxn>
              <a:cxn ang="0">
                <a:pos x="1963" y="1897"/>
              </a:cxn>
              <a:cxn ang="0">
                <a:pos x="6" y="2407"/>
              </a:cxn>
              <a:cxn ang="0">
                <a:pos x="12" y="124"/>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Freeform 18"/>
          <p:cNvSpPr/>
          <p:nvPr/>
        </p:nvSpPr>
        <p:spPr bwMode="auto">
          <a:xfrm>
            <a:off x="-6350" y="1296988"/>
            <a:ext cx="9147175" cy="2451100"/>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28" name="Group 4"/>
          <p:cNvGrpSpPr/>
          <p:nvPr/>
        </p:nvGrpSpPr>
        <p:grpSpPr>
          <a:xfrm>
            <a:off x="7086600" y="1462088"/>
            <a:ext cx="533400" cy="400050"/>
            <a:chOff x="0" y="0"/>
            <a:chExt cx="288" cy="288"/>
          </a:xfrm>
        </p:grpSpPr>
        <p:sp>
          <p:nvSpPr>
            <p:cNvPr id="1043" name="Oval 20"/>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4" name="Oval 21"/>
            <p:cNvSpPr>
              <a:spLocks noChangeArrowheads="1"/>
            </p:cNvSpPr>
            <p:nvPr/>
          </p:nvSpPr>
          <p:spPr bwMode="auto">
            <a:xfrm>
              <a:off x="0" y="0"/>
              <a:ext cx="192" cy="192"/>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29" name="Group 7"/>
          <p:cNvGrpSpPr/>
          <p:nvPr/>
        </p:nvGrpSpPr>
        <p:grpSpPr>
          <a:xfrm>
            <a:off x="7620000" y="1028700"/>
            <a:ext cx="914400" cy="685800"/>
            <a:chOff x="0" y="0"/>
            <a:chExt cx="576" cy="576"/>
          </a:xfrm>
        </p:grpSpPr>
        <p:sp>
          <p:nvSpPr>
            <p:cNvPr id="1041" name="Oval 23"/>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2" name="Oval 24"/>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0" name="Group 10"/>
          <p:cNvGrpSpPr/>
          <p:nvPr/>
        </p:nvGrpSpPr>
        <p:grpSpPr>
          <a:xfrm>
            <a:off x="304800" y="2573338"/>
            <a:ext cx="1295400" cy="1028700"/>
            <a:chOff x="0" y="0"/>
            <a:chExt cx="576" cy="576"/>
          </a:xfrm>
        </p:grpSpPr>
        <p:sp>
          <p:nvSpPr>
            <p:cNvPr id="1039" name="Oval 26"/>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Oval 27"/>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1" name="Group 13"/>
          <p:cNvGrpSpPr/>
          <p:nvPr/>
        </p:nvGrpSpPr>
        <p:grpSpPr>
          <a:xfrm>
            <a:off x="228600" y="228600"/>
            <a:ext cx="1079500" cy="593725"/>
            <a:chOff x="0" y="0"/>
            <a:chExt cx="680" cy="499"/>
          </a:xfrm>
        </p:grpSpPr>
        <p:sp>
          <p:nvSpPr>
            <p:cNvPr id="1037" name="Text Box 14"/>
            <p:cNvSpPr txBox="1">
              <a:spLocks noChangeArrowheads="1"/>
            </p:cNvSpPr>
            <p:nvPr/>
          </p:nvSpPr>
          <p:spPr bwMode="auto">
            <a:xfrm>
              <a:off x="0" y="111"/>
              <a:ext cx="68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rPr>
                <a:t>LOGO</a:t>
              </a:r>
            </a:p>
          </p:txBody>
        </p:sp>
        <p:sp>
          <p:nvSpPr>
            <p:cNvPr id="1038" name="AutoShape 15"/>
            <p:cNvSpPr>
              <a:spLocks noChangeArrowheads="1"/>
            </p:cNvSpPr>
            <p:nvPr/>
          </p:nvSpPr>
          <p:spPr bwMode="auto">
            <a:xfrm rot="5400000">
              <a:off x="248" y="-185"/>
              <a:ext cx="172" cy="542"/>
            </a:xfrm>
            <a:prstGeom prst="moon">
              <a:avLst>
                <a:gd name="adj" fmla="val 21208"/>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2"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3"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
        <p:nvSpPr>
          <p:cNvPr id="2066" name="Rectangle 4"/>
          <p:cNvSpPr>
            <a:spLocks noGrp="1" noChangeArrowheads="1"/>
          </p:cNvSpPr>
          <p:nvPr>
            <p:ph type="dt" sz="half" idx="2"/>
          </p:nvPr>
        </p:nvSpPr>
        <p:spPr bwMode="auto">
          <a:xfrm>
            <a:off x="457200" y="4859338"/>
            <a:ext cx="2133600" cy="18415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7" name="Rectangle 5"/>
          <p:cNvSpPr>
            <a:spLocks noGrp="1" noChangeArrowheads="1"/>
          </p:cNvSpPr>
          <p:nvPr>
            <p:ph type="ftr" sz="quarter" idx="3"/>
          </p:nvPr>
        </p:nvSpPr>
        <p:spPr bwMode="auto">
          <a:xfrm>
            <a:off x="3124200" y="4859338"/>
            <a:ext cx="2895600" cy="18415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8" name="Rectangle 6"/>
          <p:cNvSpPr>
            <a:spLocks noGrp="1" noChangeArrowheads="1"/>
          </p:cNvSpPr>
          <p:nvPr>
            <p:ph type="sldNum" sz="quarter" idx="4"/>
          </p:nvPr>
        </p:nvSpPr>
        <p:spPr bwMode="auto">
          <a:xfrm>
            <a:off x="6553200" y="4859338"/>
            <a:ext cx="2133600" cy="18415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2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27"/>
          <p:cNvGraphicFramePr>
            <a:graphicFrameLocks noChangeAspect="1"/>
          </p:cNvGraphicFramePr>
          <p:nvPr/>
        </p:nvGraphicFramePr>
        <p:xfrm>
          <a:off x="0" y="0"/>
          <a:ext cx="9144000" cy="900113"/>
        </p:xfrm>
        <a:graphic>
          <a:graphicData uri="http://schemas.openxmlformats.org/presentationml/2006/ole">
            <mc:AlternateContent xmlns:mc="http://schemas.openxmlformats.org/markup-compatibility/2006">
              <mc:Choice xmlns:v="urn:schemas-microsoft-com:vml" Requires="v">
                <p:oleObj spid="_x0000_s3106" r:id="rId14" imgW="9563100" imgH="1600200" progId="Photoshop.Image.6">
                  <p:embed/>
                </p:oleObj>
              </mc:Choice>
              <mc:Fallback>
                <p:oleObj r:id="rId14" imgW="9563100" imgH="1600200" progId="Photoshop.Image.6">
                  <p:embed/>
                  <p:pic>
                    <p:nvPicPr>
                      <p:cNvPr id="0" name="图片 3075"/>
                      <p:cNvPicPr/>
                      <p:nvPr/>
                    </p:nvPicPr>
                    <p:blipFill>
                      <a:blip r:embed="rId15"/>
                      <a:stretch>
                        <a:fillRect/>
                      </a:stretch>
                    </p:blipFill>
                    <p:spPr>
                      <a:xfrm>
                        <a:off x="0" y="0"/>
                        <a:ext cx="9144000" cy="900113"/>
                      </a:xfrm>
                      <a:prstGeom prst="rect">
                        <a:avLst/>
                      </a:prstGeom>
                      <a:noFill/>
                      <a:ln w="38100">
                        <a:noFill/>
                        <a:miter/>
                      </a:ln>
                    </p:spPr>
                  </p:pic>
                </p:oleObj>
              </mc:Fallback>
            </mc:AlternateContent>
          </a:graphicData>
        </a:graphic>
      </p:graphicFrame>
      <p:sp>
        <p:nvSpPr>
          <p:cNvPr id="1027" name="Freeform 16"/>
          <p:cNvSpPr/>
          <p:nvPr/>
        </p:nvSpPr>
        <p:spPr bwMode="auto">
          <a:xfrm>
            <a:off x="-7937" y="211138"/>
            <a:ext cx="9151938" cy="1217613"/>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8" name="Freeform 17"/>
          <p:cNvSpPr/>
          <p:nvPr/>
        </p:nvSpPr>
        <p:spPr bwMode="auto">
          <a:xfrm>
            <a:off x="-17462" y="400050"/>
            <a:ext cx="9158288" cy="754063"/>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2053" name="Group 5"/>
          <p:cNvGrpSpPr/>
          <p:nvPr/>
        </p:nvGrpSpPr>
        <p:grpSpPr>
          <a:xfrm>
            <a:off x="7740650" y="260350"/>
            <a:ext cx="387350" cy="274638"/>
            <a:chOff x="0" y="0"/>
            <a:chExt cx="288" cy="288"/>
          </a:xfrm>
        </p:grpSpPr>
        <p:sp>
          <p:nvSpPr>
            <p:cNvPr id="2065" name="Oval 19"/>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6" name="Oval 20"/>
            <p:cNvSpPr>
              <a:spLocks noChangeArrowheads="1"/>
            </p:cNvSpPr>
            <p:nvPr/>
          </p:nvSpPr>
          <p:spPr bwMode="auto">
            <a:xfrm>
              <a:off x="0" y="0"/>
              <a:ext cx="192" cy="191"/>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4" name="Group 8"/>
          <p:cNvGrpSpPr/>
          <p:nvPr/>
        </p:nvGrpSpPr>
        <p:grpSpPr>
          <a:xfrm>
            <a:off x="8153400" y="39688"/>
            <a:ext cx="609600" cy="444500"/>
            <a:chOff x="0" y="0"/>
            <a:chExt cx="576" cy="576"/>
          </a:xfrm>
        </p:grpSpPr>
        <p:sp>
          <p:nvSpPr>
            <p:cNvPr id="2063" name="Oval 22"/>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4" name="Oval 23"/>
            <p:cNvSpPr>
              <a:spLocks noChangeArrowheads="1"/>
            </p:cNvSpPr>
            <p:nvPr/>
          </p:nvSpPr>
          <p:spPr bwMode="auto">
            <a:xfrm>
              <a:off x="0" y="97"/>
              <a:ext cx="480" cy="383"/>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5" name="Group 11"/>
          <p:cNvGrpSpPr/>
          <p:nvPr/>
        </p:nvGrpSpPr>
        <p:grpSpPr>
          <a:xfrm>
            <a:off x="171450" y="614363"/>
            <a:ext cx="720725" cy="571500"/>
            <a:chOff x="0" y="0"/>
            <a:chExt cx="576" cy="576"/>
          </a:xfrm>
        </p:grpSpPr>
        <p:sp>
          <p:nvSpPr>
            <p:cNvPr id="2061" name="Oval 25"/>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2" name="Oval 26"/>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56"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9" name="Rectangle 4"/>
          <p:cNvSpPr>
            <a:spLocks noGrp="1" noChangeArrowheads="1"/>
          </p:cNvSpPr>
          <p:nvPr>
            <p:ph type="dt" sz="half" idx="2"/>
          </p:nvPr>
        </p:nvSpPr>
        <p:spPr bwMode="auto">
          <a:xfrm>
            <a:off x="457200" y="4802188"/>
            <a:ext cx="2133600" cy="24130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Rectangle 5"/>
          <p:cNvSpPr>
            <a:spLocks noGrp="1" noChangeArrowheads="1"/>
          </p:cNvSpPr>
          <p:nvPr>
            <p:ph type="ftr" sz="quarter" idx="3"/>
          </p:nvPr>
        </p:nvSpPr>
        <p:spPr bwMode="auto">
          <a:xfrm>
            <a:off x="3124200" y="4802188"/>
            <a:ext cx="2895600" cy="2413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Rectangle 6"/>
          <p:cNvSpPr>
            <a:spLocks noGrp="1" noChangeArrowheads="1"/>
          </p:cNvSpPr>
          <p:nvPr>
            <p:ph type="sldNum" sz="quarter" idx="4"/>
          </p:nvPr>
        </p:nvSpPr>
        <p:spPr bwMode="auto">
          <a:xfrm>
            <a:off x="6553200" y="4802188"/>
            <a:ext cx="2133600" cy="24130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4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060"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title"/>
          </p:nvPr>
        </p:nvSpPr>
        <p:spPr>
          <a:xfrm>
            <a:off x="457200" y="206375"/>
            <a:ext cx="8229600" cy="855663"/>
          </a:xfrm>
          <a:prstGeom prst="rect">
            <a:avLst/>
          </a:prstGeom>
          <a:noFill/>
          <a:ln w="9525">
            <a:noFill/>
          </a:ln>
        </p:spPr>
        <p:txBody>
          <a:bodyPr anchor="ctr"/>
          <a:lstStyle/>
          <a:p>
            <a:pPr lvl="0"/>
            <a:r>
              <a:rPr lang="zh-CN" altLang="en-US" dirty="0"/>
              <a:t>单击此处编辑母版标题样式</a:t>
            </a:r>
          </a:p>
        </p:txBody>
      </p:sp>
      <p:sp>
        <p:nvSpPr>
          <p:cNvPr id="3075" name="Rectangle 3"/>
          <p:cNvSpPr>
            <a:spLocks noGrp="1"/>
          </p:cNvSpPr>
          <p:nvPr>
            <p:ph type="body" idx="1"/>
          </p:nvPr>
        </p:nvSpPr>
        <p:spPr>
          <a:xfrm>
            <a:off x="457200" y="1200150"/>
            <a:ext cx="8229600" cy="33956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4684713"/>
            <a:ext cx="2133600" cy="3587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4684713"/>
            <a:ext cx="2895600" cy="3587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4684713"/>
            <a:ext cx="2133600" cy="3587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marL="0" marR="0" lvl="0" indent="0" algn="r" defTabSz="914400" rtl="0" eaLnBrk="0" fontAlgn="base" latinLnBrk="0" hangingPunct="0">
              <a:lnSpc>
                <a:spcPct val="100000"/>
              </a:lnSpc>
              <a:spcBef>
                <a:spcPct val="0"/>
              </a:spcBef>
              <a:spcAft>
                <a:spcPct val="0"/>
              </a:spcAft>
              <a:buClrTx/>
              <a:buSzTx/>
              <a:buFontTx/>
              <a:buNone/>
              <a:defRPr/>
            </a:pPr>
            <a:fld id="{16371D1D-0150-43D4-87A0-5194FA364A28}" type="slidenum">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457200" y="638175"/>
            <a:ext cx="8229600" cy="814388"/>
          </a:xfrm>
        </p:spPr>
        <p:txBody>
          <a:bodyPr vert="horz" wrap="square" lIns="91440" tIns="45720" rIns="91440" bIns="45720" anchor="ctr"/>
          <a:lstStyle/>
          <a:p>
            <a:pPr eaLnBrk="1" hangingPunct="1"/>
            <a:r>
              <a:rPr lang="zh-CN" altLang="en-US" sz="4800" b="1" dirty="0">
                <a:latin typeface="微软雅黑" panose="020B0503020204020204" pitchFamily="34" charset="-122"/>
                <a:ea typeface="微软雅黑" panose="020B0503020204020204" pitchFamily="34" charset="-122"/>
              </a:rPr>
              <a:t>第十一章  教学模式与方法</a:t>
            </a:r>
          </a:p>
        </p:txBody>
      </p:sp>
      <p:pic>
        <p:nvPicPr>
          <p:cNvPr id="18435" name="内容占位符 3"/>
          <p:cNvPicPr>
            <a:picLocks noGrp="1" noChangeAspect="1"/>
          </p:cNvPicPr>
          <p:nvPr>
            <p:ph idx="1"/>
          </p:nvPr>
        </p:nvPicPr>
        <p:blipFill>
          <a:blip r:embed="rId2"/>
          <a:srcRect/>
          <a:stretch>
            <a:fillRect/>
          </a:stretch>
        </p:blipFill>
        <p:spPr>
          <a:xfrm>
            <a:off x="2009775" y="1754188"/>
            <a:ext cx="5124450" cy="2913062"/>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57200" y="381635"/>
            <a:ext cx="8229600" cy="855663"/>
          </a:xfrm>
        </p:spPr>
        <p:txBody>
          <a:bodyPr vert="horz" wrap="square" lIns="91440" tIns="45720" rIns="91440" bIns="45720" anchor="ctr"/>
          <a:lstStyle/>
          <a:p>
            <a:pPr eaLnBrk="1" hangingPunct="1"/>
            <a:r>
              <a:rPr lang="zh-CN" altLang="en-US" b="1" dirty="0">
                <a:latin typeface="微软雅黑" panose="020B0503020204020204" pitchFamily="34" charset="-122"/>
                <a:ea typeface="微软雅黑" panose="020B0503020204020204" pitchFamily="34" charset="-122"/>
              </a:rPr>
              <a:t>一、</a:t>
            </a:r>
            <a:r>
              <a:rPr b="1" dirty="0">
                <a:latin typeface="微软雅黑" panose="020B0503020204020204" pitchFamily="34" charset="-122"/>
                <a:ea typeface="微软雅黑" panose="020B0503020204020204" pitchFamily="34" charset="-122"/>
                <a:sym typeface="+mn-ea"/>
              </a:rPr>
              <a:t>国内外教学模式及评价</a:t>
            </a:r>
          </a:p>
        </p:txBody>
      </p:sp>
      <p:sp>
        <p:nvSpPr>
          <p:cNvPr id="32771" name="Rectangle 3"/>
          <p:cNvSpPr>
            <a:spLocks noGrp="1"/>
          </p:cNvSpPr>
          <p:nvPr>
            <p:ph idx="1"/>
          </p:nvPr>
        </p:nvSpPr>
        <p:spPr>
          <a:xfrm>
            <a:off x="457200" y="1443990"/>
            <a:ext cx="8229600" cy="2573338"/>
          </a:xfrm>
        </p:spPr>
        <p:txBody>
          <a:bodyPr vert="horz" wrap="square" lIns="91440" tIns="45720" rIns="91440" bIns="45720" anchor="t"/>
          <a:lstStyle/>
          <a:p>
            <a:pPr marL="0" indent="0" algn="ctr" eaLnBrk="1" latinLnBrk="0" hangingPunct="1">
              <a:lnSpc>
                <a:spcPct val="200000"/>
              </a:lnSpc>
              <a:spcBef>
                <a:spcPts val="0"/>
              </a:spcBef>
              <a:buNone/>
            </a:pPr>
            <a:r>
              <a:rPr b="1" dirty="0">
                <a:latin typeface="微软雅黑" panose="020B0503020204020204" pitchFamily="34" charset="-122"/>
                <a:ea typeface="微软雅黑" panose="020B0503020204020204" pitchFamily="34" charset="-122"/>
              </a:rPr>
              <a:t>（一）国内教学模式及评价</a:t>
            </a:r>
          </a:p>
          <a:p>
            <a:pPr marL="0" indent="0" algn="ctr" eaLnBrk="1" latinLnBrk="0" hangingPunct="1">
              <a:lnSpc>
                <a:spcPct val="200000"/>
              </a:lnSpc>
              <a:spcBef>
                <a:spcPts val="0"/>
              </a:spcBef>
              <a:buNone/>
            </a:pPr>
            <a:r>
              <a:rPr sz="3200" b="1" dirty="0">
                <a:latin typeface="微软雅黑" panose="020B0503020204020204" pitchFamily="34" charset="-122"/>
                <a:ea typeface="微软雅黑" panose="020B0503020204020204" pitchFamily="34" charset="-122"/>
              </a:rPr>
              <a:t>（二）国外教学模式及评价</a:t>
            </a:r>
          </a:p>
        </p:txBody>
      </p:sp>
      <p:sp>
        <p:nvSpPr>
          <p:cNvPr id="2" name="箭头: 右 1">
            <a:extLst>
              <a:ext uri="{FF2B5EF4-FFF2-40B4-BE49-F238E27FC236}">
                <a16:creationId xmlns:a16="http://schemas.microsoft.com/office/drawing/2014/main" id="{33F63374-2396-4FB2-89EB-9C0FDBB84D47}"/>
              </a:ext>
            </a:extLst>
          </p:cNvPr>
          <p:cNvSpPr/>
          <p:nvPr/>
        </p:nvSpPr>
        <p:spPr>
          <a:xfrm>
            <a:off x="7351776" y="3419348"/>
            <a:ext cx="672998" cy="8046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170180"/>
            <a:ext cx="8480425" cy="4458970"/>
          </a:xfrm>
        </p:spPr>
        <p:txBody>
          <a:bodyPr vert="horz" wrap="square" lIns="91440" tIns="45720" rIns="91440" bIns="45720" anchor="t"/>
          <a:lstStyle/>
          <a:p>
            <a:pPr marL="0" indent="0" eaLnBrk="1" hangingPunct="1">
              <a:buNone/>
            </a:pPr>
            <a:r>
              <a:rPr sz="3000" b="1" dirty="0">
                <a:latin typeface="微软雅黑" panose="020B0503020204020204" pitchFamily="34" charset="-122"/>
                <a:ea typeface="微软雅黑" panose="020B0503020204020204" pitchFamily="34" charset="-122"/>
              </a:rPr>
              <a:t>（一）国内教学模式及评价</a:t>
            </a:r>
          </a:p>
          <a:p>
            <a:pPr marL="0" indent="0" eaLnBrk="1" hangingPunct="1">
              <a:buNone/>
            </a:pPr>
            <a:r>
              <a:rPr sz="2400" b="1" dirty="0">
                <a:latin typeface="微软雅黑" panose="020B0503020204020204" pitchFamily="34" charset="-122"/>
                <a:ea typeface="微软雅黑" panose="020B0503020204020204" pitchFamily="34" charset="-122"/>
              </a:rPr>
              <a:t>1.传递—</a:t>
            </a:r>
            <a:r>
              <a:rPr sz="2400" b="1" dirty="0" err="1">
                <a:latin typeface="微软雅黑" panose="020B0503020204020204" pitchFamily="34" charset="-122"/>
                <a:ea typeface="微软雅黑" panose="020B0503020204020204" pitchFamily="34" charset="-122"/>
              </a:rPr>
              <a:t>接受教学模式</a:t>
            </a:r>
            <a:r>
              <a:rPr lang="zh-CN" sz="2000" b="1" dirty="0">
                <a:latin typeface="微软雅黑" panose="020B0503020204020204" pitchFamily="34" charset="-122"/>
                <a:ea typeface="微软雅黑" panose="020B0503020204020204" pitchFamily="34" charset="-122"/>
              </a:rPr>
              <a:t>（</a:t>
            </a:r>
            <a:r>
              <a:rPr sz="2000" b="1" dirty="0" err="1">
                <a:latin typeface="微软雅黑" panose="020B0503020204020204" pitchFamily="34" charset="-122"/>
                <a:ea typeface="微软雅黑" panose="020B0503020204020204" pitchFamily="34" charset="-122"/>
              </a:rPr>
              <a:t>教学</a:t>
            </a:r>
            <a:r>
              <a:rPr lang="zh-CN" altLang="en-US" sz="2000" b="1" dirty="0">
                <a:latin typeface="微软雅黑" panose="020B0503020204020204" pitchFamily="34" charset="-122"/>
                <a:ea typeface="微软雅黑" panose="020B0503020204020204" pitchFamily="34" charset="-122"/>
              </a:rPr>
              <a:t>是</a:t>
            </a:r>
            <a:r>
              <a:rPr sz="2000" b="1" dirty="0" err="1">
                <a:latin typeface="微软雅黑" panose="020B0503020204020204" pitchFamily="34" charset="-122"/>
                <a:ea typeface="微软雅黑" panose="020B0503020204020204" pitchFamily="34" charset="-122"/>
              </a:rPr>
              <a:t>学生在教师指导下的</a:t>
            </a:r>
            <a:r>
              <a:rPr lang="zh-CN" sz="2000" b="1" dirty="0">
                <a:latin typeface="微软雅黑" panose="020B0503020204020204" pitchFamily="34" charset="-122"/>
                <a:ea typeface="微软雅黑" panose="020B0503020204020204" pitchFamily="34" charset="-122"/>
              </a:rPr>
              <a:t>认识</a:t>
            </a:r>
            <a:r>
              <a:rPr sz="2000" b="1" dirty="0">
                <a:latin typeface="微软雅黑" panose="020B0503020204020204" pitchFamily="34" charset="-122"/>
                <a:ea typeface="微软雅黑" panose="020B0503020204020204" pitchFamily="34" charset="-122"/>
              </a:rPr>
              <a:t>活动</a:t>
            </a:r>
            <a:r>
              <a:rPr lang="zh-CN" sz="2000" b="1" dirty="0">
                <a:latin typeface="微软雅黑" panose="020B0503020204020204" pitchFamily="34" charset="-122"/>
                <a:ea typeface="微软雅黑" panose="020B0503020204020204" pitchFamily="34" charset="-122"/>
              </a:rPr>
              <a:t>）</a:t>
            </a:r>
          </a:p>
          <a:p>
            <a:pPr marL="198120"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理论基础：</a:t>
            </a:r>
            <a:r>
              <a:rPr sz="2000" b="1" dirty="0">
                <a:latin typeface="微软雅黑" panose="020B0503020204020204" pitchFamily="34" charset="-122"/>
                <a:ea typeface="微软雅黑" panose="020B0503020204020204" pitchFamily="34" charset="-122"/>
              </a:rPr>
              <a:t>辩证唯物主义的认识论和有关的心理学、教育学基础理论。</a:t>
            </a:r>
          </a:p>
          <a:p>
            <a:pPr marL="198120" indent="0" eaLnBrk="1" latinLnBrk="0" hangingPunct="1">
              <a:lnSpc>
                <a:spcPts val="2560"/>
              </a:lnSpc>
              <a:spcBef>
                <a:spcPts val="0"/>
              </a:spcBef>
            </a:pPr>
            <a:r>
              <a:rPr sz="2000" b="1" dirty="0" err="1">
                <a:solidFill>
                  <a:srgbClr val="0070C0"/>
                </a:solidFill>
                <a:latin typeface="微软雅黑" panose="020B0503020204020204" pitchFamily="34" charset="-122"/>
                <a:ea typeface="微软雅黑" panose="020B0503020204020204" pitchFamily="34" charset="-122"/>
              </a:rPr>
              <a:t>教学目标：</a:t>
            </a:r>
            <a:r>
              <a:rPr sz="2000" b="1" dirty="0" err="1">
                <a:latin typeface="微软雅黑" panose="020B0503020204020204" pitchFamily="34" charset="-122"/>
                <a:ea typeface="微软雅黑" panose="020B0503020204020204" pitchFamily="34" charset="-122"/>
              </a:rPr>
              <a:t>运用于系统知识、技能的传授和学习</a:t>
            </a:r>
            <a:r>
              <a:rPr sz="2000" b="1" dirty="0">
                <a:latin typeface="微软雅黑" panose="020B0503020204020204" pitchFamily="34" charset="-122"/>
                <a:ea typeface="微软雅黑" panose="020B0503020204020204" pitchFamily="34" charset="-122"/>
              </a:rPr>
              <a:t>。</a:t>
            </a:r>
          </a:p>
          <a:p>
            <a:pPr marL="198120"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操作程序：</a:t>
            </a:r>
            <a:r>
              <a:rPr sz="2000" b="1" dirty="0">
                <a:latin typeface="微软雅黑" panose="020B0503020204020204" pitchFamily="34" charset="-122"/>
                <a:ea typeface="微软雅黑" panose="020B0503020204020204" pitchFamily="34" charset="-122"/>
              </a:rPr>
              <a:t>激发学习动机—复习旧课—讲授新知识—巩固运用—</a:t>
            </a:r>
            <a:r>
              <a:rPr sz="2000" b="1" dirty="0" err="1">
                <a:latin typeface="微软雅黑" panose="020B0503020204020204" pitchFamily="34" charset="-122"/>
                <a:ea typeface="微软雅黑" panose="020B0503020204020204" pitchFamily="34" charset="-122"/>
              </a:rPr>
              <a:t>检查评价</a:t>
            </a:r>
            <a:r>
              <a:rPr sz="2000" b="1" dirty="0">
                <a:latin typeface="微软雅黑" panose="020B0503020204020204" pitchFamily="34" charset="-122"/>
                <a:ea typeface="微软雅黑" panose="020B0503020204020204" pitchFamily="34" charset="-122"/>
              </a:rPr>
              <a:t>。</a:t>
            </a:r>
          </a:p>
          <a:p>
            <a:pPr marL="198120" indent="0" algn="l" eaLnBrk="1" latinLnBrk="0" hangingPunct="1">
              <a:lnSpc>
                <a:spcPts val="2560"/>
              </a:lnSpc>
              <a:spcBef>
                <a:spcPts val="0"/>
              </a:spcBef>
            </a:pPr>
            <a:r>
              <a:rPr sz="2000" b="1" dirty="0">
                <a:solidFill>
                  <a:srgbClr val="C00000"/>
                </a:solidFill>
                <a:latin typeface="微软雅黑" panose="020B0503020204020204" pitchFamily="34" charset="-122"/>
                <a:ea typeface="微软雅黑" panose="020B0503020204020204" pitchFamily="34" charset="-122"/>
              </a:rPr>
              <a:t>评价：</a:t>
            </a:r>
          </a:p>
          <a:p>
            <a:pPr marL="252095" indent="0" algn="l" eaLnBrk="1" latinLnBrk="0" hangingPunct="1">
              <a:lnSpc>
                <a:spcPts val="2560"/>
              </a:lnSpc>
              <a:spcBef>
                <a:spcPts val="0"/>
              </a:spcBef>
              <a:buNone/>
            </a:pPr>
            <a:r>
              <a:rPr lang="zh-CN" altLang="en-US" sz="2000" b="1" dirty="0">
                <a:solidFill>
                  <a:srgbClr val="0070C0"/>
                </a:solidFill>
                <a:latin typeface="微软雅黑" panose="020B0503020204020204" pitchFamily="34" charset="-122"/>
                <a:ea typeface="微软雅黑" panose="020B0503020204020204" pitchFamily="34" charset="-122"/>
              </a:rPr>
              <a:t>优点：</a:t>
            </a:r>
            <a:endParaRPr lang="en-US" altLang="zh-CN" sz="2000" b="1" dirty="0">
              <a:solidFill>
                <a:srgbClr val="0070C0"/>
              </a:solidFill>
              <a:latin typeface="微软雅黑" panose="020B0503020204020204" pitchFamily="34" charset="-122"/>
              <a:ea typeface="微软雅黑" panose="020B0503020204020204" pitchFamily="34" charset="-122"/>
            </a:endParaRPr>
          </a:p>
          <a:p>
            <a:pPr marL="252095" indent="0" algn="l" eaLnBrk="1" latinLnBrk="0" hangingPunct="1">
              <a:lnSpc>
                <a:spcPts val="2560"/>
              </a:lnSpc>
              <a:spcBef>
                <a:spcPts val="0"/>
              </a:spcBef>
              <a:buNone/>
            </a:pPr>
            <a:r>
              <a:rPr lang="zh-CN" altLang="en-US" sz="2000" b="1" dirty="0">
                <a:latin typeface="微软雅黑" panose="020B0503020204020204" pitchFamily="34" charset="-122"/>
                <a:ea typeface="微软雅黑" panose="020B0503020204020204" pitchFamily="34" charset="-122"/>
                <a:sym typeface="Wingdings" panose="05000000000000000000" pitchFamily="2" charset="2"/>
              </a:rPr>
              <a:t>（</a:t>
            </a:r>
            <a:r>
              <a:rPr lang="en-US" altLang="zh-CN" sz="2000" b="1" dirty="0">
                <a:latin typeface="微软雅黑" panose="020B0503020204020204" pitchFamily="34" charset="-122"/>
                <a:ea typeface="微软雅黑" panose="020B0503020204020204" pitchFamily="34" charset="-122"/>
                <a:sym typeface="Wingdings" panose="05000000000000000000" pitchFamily="2" charset="2"/>
              </a:rPr>
              <a:t>1</a:t>
            </a:r>
            <a:r>
              <a:rPr lang="zh-CN" altLang="en-US" sz="2000" b="1" dirty="0">
                <a:latin typeface="微软雅黑" panose="020B0503020204020204" pitchFamily="34" charset="-122"/>
                <a:ea typeface="微软雅黑" panose="020B0503020204020204" pitchFamily="34" charset="-122"/>
                <a:sym typeface="Wingdings" panose="05000000000000000000" pitchFamily="2" charset="2"/>
              </a:rPr>
              <a:t>）</a:t>
            </a:r>
            <a:r>
              <a:rPr sz="2000" b="1" dirty="0" err="1">
                <a:latin typeface="微软雅黑" panose="020B0503020204020204" pitchFamily="34" charset="-122"/>
                <a:ea typeface="微软雅黑" panose="020B0503020204020204" pitchFamily="34" charset="-122"/>
              </a:rPr>
              <a:t>使学生在单位时间里较为</a:t>
            </a:r>
            <a:r>
              <a:rPr sz="2000" b="1" dirty="0" err="1">
                <a:solidFill>
                  <a:srgbClr val="7030A0"/>
                </a:solidFill>
                <a:latin typeface="微软雅黑" panose="020B0503020204020204" pitchFamily="34" charset="-122"/>
                <a:ea typeface="微软雅黑" panose="020B0503020204020204" pitchFamily="34" charset="-122"/>
              </a:rPr>
              <a:t>迅速</a:t>
            </a:r>
            <a:r>
              <a:rPr sz="2000" b="1" dirty="0" err="1">
                <a:latin typeface="微软雅黑" panose="020B0503020204020204" pitchFamily="34" charset="-122"/>
                <a:ea typeface="微软雅黑" panose="020B0503020204020204" pitchFamily="34" charset="-122"/>
              </a:rPr>
              <a:t>有效地获得更多的知识信息</a:t>
            </a:r>
            <a:r>
              <a:rPr sz="2000" b="1" dirty="0">
                <a:latin typeface="微软雅黑" panose="020B0503020204020204" pitchFamily="34" charset="-122"/>
                <a:ea typeface="微软雅黑" panose="020B0503020204020204" pitchFamily="34" charset="-122"/>
              </a:rPr>
              <a:t>。     </a:t>
            </a:r>
            <a:endParaRPr lang="en-US" sz="2000" b="1" dirty="0">
              <a:latin typeface="微软雅黑" panose="020B0503020204020204" pitchFamily="34" charset="-122"/>
              <a:ea typeface="微软雅黑" panose="020B0503020204020204" pitchFamily="34" charset="-122"/>
            </a:endParaRPr>
          </a:p>
          <a:p>
            <a:pPr marL="252095" indent="0" algn="l" eaLnBrk="1" latinLnBrk="0" hangingPunct="1">
              <a:lnSpc>
                <a:spcPts val="2560"/>
              </a:lnSpc>
              <a:spcBef>
                <a:spcPts val="0"/>
              </a:spcBef>
              <a:buNone/>
            </a:pPr>
            <a:r>
              <a:rPr lang="zh-CN" altLang="en-US" sz="2000" b="1" dirty="0">
                <a:latin typeface="微软雅黑" panose="020B0503020204020204" pitchFamily="34" charset="-122"/>
                <a:ea typeface="微软雅黑" panose="020B0503020204020204" pitchFamily="34" charset="-122"/>
              </a:rPr>
              <a:t>（</a:t>
            </a:r>
            <a:r>
              <a:rPr lang="en-US" altLang="zh-CN" sz="2000" b="1" dirty="0">
                <a:latin typeface="微软雅黑" panose="020B0503020204020204" pitchFamily="34" charset="-122"/>
                <a:ea typeface="微软雅黑" panose="020B0503020204020204" pitchFamily="34" charset="-122"/>
              </a:rPr>
              <a:t>2</a:t>
            </a:r>
            <a:r>
              <a:rPr lang="zh-CN" altLang="en-US" sz="2000" b="1" dirty="0">
                <a:latin typeface="微软雅黑" panose="020B0503020204020204" pitchFamily="34" charset="-122"/>
                <a:ea typeface="微软雅黑" panose="020B0503020204020204" pitchFamily="34" charset="-122"/>
              </a:rPr>
              <a:t>）</a:t>
            </a:r>
            <a:r>
              <a:rPr sz="2000" b="1" dirty="0" err="1">
                <a:latin typeface="微软雅黑" panose="020B0503020204020204" pitchFamily="34" charset="-122"/>
                <a:ea typeface="微软雅黑" panose="020B0503020204020204" pitchFamily="34" charset="-122"/>
              </a:rPr>
              <a:t>有效地发挥教师的主导作用，</a:t>
            </a:r>
            <a:r>
              <a:rPr sz="2000" b="1" dirty="0" err="1">
                <a:solidFill>
                  <a:srgbClr val="7030A0"/>
                </a:solidFill>
                <a:latin typeface="微软雅黑" panose="020B0503020204020204" pitchFamily="34" charset="-122"/>
                <a:ea typeface="微软雅黑" panose="020B0503020204020204" pitchFamily="34" charset="-122"/>
              </a:rPr>
              <a:t>易于达到预期的教学目标</a:t>
            </a:r>
            <a:r>
              <a:rPr lang="zh-CN" altLang="en-US" sz="2000" b="1" dirty="0">
                <a:latin typeface="微软雅黑" panose="020B0503020204020204" pitchFamily="34" charset="-122"/>
                <a:ea typeface="微软雅黑" panose="020B0503020204020204" pitchFamily="34" charset="-122"/>
              </a:rPr>
              <a:t>。</a:t>
            </a:r>
            <a:endParaRPr lang="en-US" altLang="zh-CN" sz="2000" b="1" dirty="0">
              <a:latin typeface="微软雅黑" panose="020B0503020204020204" pitchFamily="34" charset="-122"/>
              <a:ea typeface="微软雅黑" panose="020B0503020204020204" pitchFamily="34" charset="-122"/>
            </a:endParaRPr>
          </a:p>
          <a:p>
            <a:pPr marL="252095" indent="0" algn="l" eaLnBrk="1" latinLnBrk="0" hangingPunct="1">
              <a:lnSpc>
                <a:spcPts val="2560"/>
              </a:lnSpc>
              <a:spcBef>
                <a:spcPts val="0"/>
              </a:spcBef>
              <a:buNone/>
            </a:pPr>
            <a:r>
              <a:rPr lang="zh-CN" altLang="en-US" sz="2000" b="1" dirty="0">
                <a:solidFill>
                  <a:srgbClr val="0070C0"/>
                </a:solidFill>
                <a:latin typeface="微软雅黑" panose="020B0503020204020204" pitchFamily="34" charset="-122"/>
                <a:ea typeface="微软雅黑" panose="020B0503020204020204" pitchFamily="34" charset="-122"/>
              </a:rPr>
              <a:t>适用范围：</a:t>
            </a:r>
            <a:r>
              <a:rPr sz="2000" b="1" dirty="0" err="1">
                <a:latin typeface="微软雅黑" panose="020B0503020204020204" pitchFamily="34" charset="-122"/>
                <a:ea typeface="微软雅黑" panose="020B0503020204020204" pitchFamily="34" charset="-122"/>
              </a:rPr>
              <a:t>学科课程，基础知识和基本技能训练，班级授课制的课程</a:t>
            </a:r>
            <a:r>
              <a:rPr sz="2000" b="1" dirty="0">
                <a:latin typeface="微软雅黑" panose="020B0503020204020204" pitchFamily="34" charset="-122"/>
                <a:ea typeface="微软雅黑" panose="020B0503020204020204" pitchFamily="34" charset="-122"/>
              </a:rPr>
              <a:t>。</a:t>
            </a:r>
          </a:p>
          <a:p>
            <a:pPr marL="252095" indent="0" algn="l" eaLnBrk="1" latinLnBrk="0" hangingPunct="1">
              <a:lnSpc>
                <a:spcPts val="2560"/>
              </a:lnSpc>
              <a:spcBef>
                <a:spcPts val="0"/>
              </a:spcBef>
              <a:buNone/>
            </a:pPr>
            <a:r>
              <a:rPr lang="zh-CN" altLang="en-US" sz="2000" b="1" dirty="0">
                <a:solidFill>
                  <a:srgbClr val="0070C0"/>
                </a:solidFill>
                <a:latin typeface="微软雅黑" panose="020B0503020204020204" pitchFamily="34" charset="-122"/>
                <a:ea typeface="微软雅黑" panose="020B0503020204020204" pitchFamily="34" charset="-122"/>
              </a:rPr>
              <a:t>缺点</a:t>
            </a:r>
            <a:r>
              <a:rPr lang="en-US" altLang="zh-CN" sz="2000" b="1" dirty="0">
                <a:solidFill>
                  <a:srgbClr val="0070C0"/>
                </a:solidFill>
                <a:latin typeface="微软雅黑" panose="020B0503020204020204" pitchFamily="34" charset="-122"/>
                <a:ea typeface="微软雅黑" panose="020B0503020204020204" pitchFamily="34" charset="-122"/>
              </a:rPr>
              <a:t>:</a:t>
            </a:r>
            <a:r>
              <a:rPr sz="2000" b="1" dirty="0" err="1">
                <a:latin typeface="微软雅黑" panose="020B0503020204020204" pitchFamily="34" charset="-122"/>
                <a:ea typeface="微软雅黑" panose="020B0503020204020204" pitchFamily="34" charset="-122"/>
              </a:rPr>
              <a:t>学生处于被动地位，</a:t>
            </a:r>
            <a:r>
              <a:rPr sz="2000" b="1" dirty="0" err="1">
                <a:solidFill>
                  <a:srgbClr val="7030A0"/>
                </a:solidFill>
                <a:latin typeface="微软雅黑" panose="020B0503020204020204" pitchFamily="34" charset="-122"/>
                <a:ea typeface="微软雅黑" panose="020B0503020204020204" pitchFamily="34" charset="-122"/>
              </a:rPr>
              <a:t>不利于学生学习主动性的充分发挥</a:t>
            </a:r>
            <a:r>
              <a:rPr sz="2000" b="1" dirty="0">
                <a:latin typeface="微软雅黑" panose="020B0503020204020204" pitchFamily="34" charset="-122"/>
                <a:ea typeface="微软雅黑" panose="020B0503020204020204" pitchFamily="34" charset="-122"/>
              </a:rPr>
              <a: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417695"/>
          </a:xfrm>
        </p:spPr>
        <p:txBody>
          <a:bodyPr vert="horz" wrap="square" lIns="91440" tIns="45720" rIns="91440" bIns="45720" anchor="t"/>
          <a:lstStyle/>
          <a:p>
            <a:pPr marL="0" indent="0" eaLnBrk="1" hangingPunct="1">
              <a:buNone/>
            </a:pPr>
            <a:r>
              <a:rPr sz="2400" b="1" dirty="0">
                <a:latin typeface="微软雅黑" panose="020B0503020204020204" pitchFamily="34" charset="-122"/>
                <a:ea typeface="微软雅黑" panose="020B0503020204020204" pitchFamily="34" charset="-122"/>
              </a:rPr>
              <a:t>2.自学—指导教学模式</a:t>
            </a:r>
            <a:r>
              <a:rPr lang="zh-CN" sz="24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以学生自学为主，教师指导贯穿自学始终</a:t>
            </a:r>
            <a:r>
              <a:rPr lang="zh-CN" sz="2000" b="1" dirty="0">
                <a:latin typeface="微软雅黑" panose="020B0503020204020204" pitchFamily="34" charset="-122"/>
                <a:ea typeface="微软雅黑" panose="020B0503020204020204" pitchFamily="34" charset="-122"/>
              </a:rPr>
              <a:t>）</a:t>
            </a:r>
          </a:p>
          <a:p>
            <a:pPr marL="269875" indent="-234315" eaLnBrk="1" latinLnBrk="0" hangingPunct="1">
              <a:lnSpc>
                <a:spcPts val="2460"/>
              </a:lnSpc>
              <a:spcBef>
                <a:spcPts val="0"/>
              </a:spcBef>
            </a:pPr>
            <a:r>
              <a:rPr sz="2000" b="1" dirty="0">
                <a:solidFill>
                  <a:srgbClr val="0070C0"/>
                </a:solidFill>
                <a:latin typeface="微软雅黑" panose="020B0503020204020204" pitchFamily="34" charset="-122"/>
                <a:ea typeface="微软雅黑" panose="020B0503020204020204" pitchFamily="34" charset="-122"/>
              </a:rPr>
              <a:t>理论基础：</a:t>
            </a:r>
            <a:r>
              <a:rPr sz="1800" b="1" dirty="0">
                <a:solidFill>
                  <a:srgbClr val="0070C0"/>
                </a:solidFill>
                <a:latin typeface="微软雅黑" panose="020B0503020204020204" pitchFamily="34" charset="-122"/>
                <a:ea typeface="微软雅黑" panose="020B0503020204020204" pitchFamily="34" charset="-122"/>
              </a:rPr>
              <a:t>“</a:t>
            </a:r>
            <a:r>
              <a:rPr sz="1800" b="1" dirty="0">
                <a:latin typeface="微软雅黑" panose="020B0503020204020204" pitchFamily="34" charset="-122"/>
                <a:ea typeface="微软雅黑" panose="020B0503020204020204" pitchFamily="34" charset="-122"/>
              </a:rPr>
              <a:t>教为主导，学为主体”的辩证统一的</a:t>
            </a:r>
            <a:r>
              <a:rPr sz="1800" b="1" dirty="0">
                <a:solidFill>
                  <a:srgbClr val="7030A0"/>
                </a:solidFill>
                <a:latin typeface="微软雅黑" panose="020B0503020204020204" pitchFamily="34" charset="-122"/>
                <a:ea typeface="微软雅黑" panose="020B0503020204020204" pitchFamily="34" charset="-122"/>
              </a:rPr>
              <a:t>教学观</a:t>
            </a:r>
            <a:r>
              <a:rPr sz="1800" b="1" dirty="0">
                <a:latin typeface="微软雅黑" panose="020B0503020204020204" pitchFamily="34" charset="-122"/>
                <a:ea typeface="微软雅黑" panose="020B0503020204020204" pitchFamily="34" charset="-122"/>
              </a:rPr>
              <a:t>；“独立性与依赖性相统一”的学生心理</a:t>
            </a:r>
            <a:r>
              <a:rPr sz="1800" b="1" dirty="0">
                <a:solidFill>
                  <a:srgbClr val="7030A0"/>
                </a:solidFill>
                <a:latin typeface="微软雅黑" panose="020B0503020204020204" pitchFamily="34" charset="-122"/>
                <a:ea typeface="微软雅黑" panose="020B0503020204020204" pitchFamily="34" charset="-122"/>
              </a:rPr>
              <a:t>发展观</a:t>
            </a:r>
            <a:r>
              <a:rPr sz="1800" b="1" dirty="0">
                <a:latin typeface="微软雅黑" panose="020B0503020204020204" pitchFamily="34" charset="-122"/>
                <a:ea typeface="微软雅黑" panose="020B0503020204020204" pitchFamily="34" charset="-122"/>
              </a:rPr>
              <a:t>；“学会学习的</a:t>
            </a:r>
            <a:r>
              <a:rPr sz="1800" b="1" dirty="0">
                <a:solidFill>
                  <a:srgbClr val="7030A0"/>
                </a:solidFill>
                <a:latin typeface="微软雅黑" panose="020B0503020204020204" pitchFamily="34" charset="-122"/>
                <a:ea typeface="微软雅黑" panose="020B0503020204020204" pitchFamily="34" charset="-122"/>
              </a:rPr>
              <a:t>学习观</a:t>
            </a:r>
            <a:r>
              <a:rPr sz="1800" b="1" dirty="0">
                <a:latin typeface="微软雅黑" panose="020B0503020204020204" pitchFamily="34" charset="-122"/>
                <a:ea typeface="微软雅黑" panose="020B0503020204020204" pitchFamily="34" charset="-122"/>
              </a:rPr>
              <a:t>”。</a:t>
            </a:r>
          </a:p>
          <a:p>
            <a:pPr marL="269875" indent="-234315" eaLnBrk="1" latinLnBrk="0" hangingPunct="1">
              <a:lnSpc>
                <a:spcPts val="2460"/>
              </a:lnSpc>
              <a:spcBef>
                <a:spcPts val="0"/>
              </a:spcBef>
            </a:pPr>
            <a:r>
              <a:rPr sz="2000" b="1" dirty="0" err="1">
                <a:solidFill>
                  <a:srgbClr val="0070C0"/>
                </a:solidFill>
                <a:latin typeface="微软雅黑" panose="020B0503020204020204" pitchFamily="34" charset="-122"/>
                <a:ea typeface="微软雅黑" panose="020B0503020204020204" pitchFamily="34" charset="-122"/>
              </a:rPr>
              <a:t>教学目标：</a:t>
            </a:r>
            <a:r>
              <a:rPr sz="1800" b="1" dirty="0" err="1">
                <a:latin typeface="微软雅黑" panose="020B0503020204020204" pitchFamily="34" charset="-122"/>
                <a:ea typeface="微软雅黑" panose="020B0503020204020204" pitchFamily="34" charset="-122"/>
              </a:rPr>
              <a:t>以自学能力为主要目标，实现以</a:t>
            </a:r>
            <a:r>
              <a:rPr sz="1800" b="1" dirty="0" err="1">
                <a:solidFill>
                  <a:srgbClr val="7030A0"/>
                </a:solidFill>
                <a:latin typeface="微软雅黑" panose="020B0503020204020204" pitchFamily="34" charset="-122"/>
                <a:ea typeface="微软雅黑" panose="020B0503020204020204" pitchFamily="34" charset="-122"/>
              </a:rPr>
              <a:t>“讲”</a:t>
            </a:r>
            <a:r>
              <a:rPr sz="1800" b="1" dirty="0" err="1">
                <a:latin typeface="微软雅黑" panose="020B0503020204020204" pitchFamily="34" charset="-122"/>
                <a:ea typeface="微软雅黑" panose="020B0503020204020204" pitchFamily="34" charset="-122"/>
              </a:rPr>
              <a:t>为主向</a:t>
            </a:r>
            <a:r>
              <a:rPr sz="1800" b="1" dirty="0" err="1">
                <a:solidFill>
                  <a:srgbClr val="7030A0"/>
                </a:solidFill>
                <a:latin typeface="微软雅黑" panose="020B0503020204020204" pitchFamily="34" charset="-122"/>
                <a:ea typeface="微软雅黑" panose="020B0503020204020204" pitchFamily="34" charset="-122"/>
              </a:rPr>
              <a:t>“导”为主</a:t>
            </a:r>
            <a:r>
              <a:rPr sz="1800" b="1" dirty="0" err="1">
                <a:latin typeface="微软雅黑" panose="020B0503020204020204" pitchFamily="34" charset="-122"/>
                <a:ea typeface="微软雅黑" panose="020B0503020204020204" pitchFamily="34" charset="-122"/>
              </a:rPr>
              <a:t>转变</a:t>
            </a:r>
            <a:r>
              <a:rPr sz="1800" b="1" dirty="0">
                <a:latin typeface="微软雅黑" panose="020B0503020204020204" pitchFamily="34" charset="-122"/>
                <a:ea typeface="微软雅黑" panose="020B0503020204020204" pitchFamily="34" charset="-122"/>
              </a:rPr>
              <a:t>。</a:t>
            </a:r>
            <a:endParaRPr sz="20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sz="2000" b="1" dirty="0">
                <a:solidFill>
                  <a:srgbClr val="0070C0"/>
                </a:solidFill>
                <a:latin typeface="微软雅黑" panose="020B0503020204020204" pitchFamily="34" charset="-122"/>
                <a:ea typeface="微软雅黑" panose="020B0503020204020204" pitchFamily="34" charset="-122"/>
              </a:rPr>
              <a:t>实现条件：</a:t>
            </a:r>
            <a:r>
              <a:rPr sz="1800" b="1" dirty="0">
                <a:latin typeface="微软雅黑" panose="020B0503020204020204" pitchFamily="34" charset="-122"/>
                <a:ea typeface="微软雅黑" panose="020B0503020204020204" pitchFamily="34" charset="-122"/>
              </a:rPr>
              <a:t>①教师要有</a:t>
            </a:r>
            <a:r>
              <a:rPr sz="1800" b="1" dirty="0">
                <a:solidFill>
                  <a:srgbClr val="7030A0"/>
                </a:solidFill>
                <a:latin typeface="微软雅黑" panose="020B0503020204020204" pitchFamily="34" charset="-122"/>
                <a:ea typeface="微软雅黑" panose="020B0503020204020204" pitchFamily="34" charset="-122"/>
              </a:rPr>
              <a:t>正确的教学指导思想</a:t>
            </a:r>
            <a:r>
              <a:rPr sz="1800" b="1" dirty="0">
                <a:latin typeface="微软雅黑" panose="020B0503020204020204" pitchFamily="34" charset="-122"/>
                <a:ea typeface="微软雅黑" panose="020B0503020204020204" pitchFamily="34" charset="-122"/>
              </a:rPr>
              <a:t>，以“学”为主，“导”为主线。②</a:t>
            </a:r>
            <a:r>
              <a:rPr sz="1800" b="1" dirty="0" err="1">
                <a:latin typeface="微软雅黑" panose="020B0503020204020204" pitchFamily="34" charset="-122"/>
                <a:ea typeface="微软雅黑" panose="020B0503020204020204" pitchFamily="34" charset="-122"/>
              </a:rPr>
              <a:t>教师要设计要求明确的</a:t>
            </a:r>
            <a:r>
              <a:rPr sz="1800" b="1" dirty="0" err="1">
                <a:solidFill>
                  <a:srgbClr val="7030A0"/>
                </a:solidFill>
                <a:latin typeface="微软雅黑" panose="020B0503020204020204" pitchFamily="34" charset="-122"/>
                <a:ea typeface="微软雅黑" panose="020B0503020204020204" pitchFamily="34" charset="-122"/>
              </a:rPr>
              <a:t>自学提纲</a:t>
            </a:r>
            <a:r>
              <a:rPr sz="1800" b="1" dirty="0" err="1">
                <a:latin typeface="微软雅黑" panose="020B0503020204020204" pitchFamily="34" charset="-122"/>
                <a:ea typeface="微软雅黑" panose="020B0503020204020204" pitchFamily="34" charset="-122"/>
              </a:rPr>
              <a:t>，提供必备的参考书、学习辅助工具。教师要有一套指导学生</a:t>
            </a:r>
            <a:r>
              <a:rPr sz="1800" b="1" dirty="0" err="1">
                <a:solidFill>
                  <a:srgbClr val="7030A0"/>
                </a:solidFill>
                <a:latin typeface="微软雅黑" panose="020B0503020204020204" pitchFamily="34" charset="-122"/>
                <a:ea typeface="微软雅黑" panose="020B0503020204020204" pitchFamily="34" charset="-122"/>
              </a:rPr>
              <a:t>自学的方法</a:t>
            </a:r>
            <a:r>
              <a:rPr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实际是对教师的主导作用要求更高了。</a:t>
            </a:r>
            <a:endParaRPr sz="20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sz="2000" b="1" dirty="0">
                <a:solidFill>
                  <a:srgbClr val="0070C0"/>
                </a:solidFill>
                <a:latin typeface="微软雅黑" panose="020B0503020204020204" pitchFamily="34" charset="-122"/>
                <a:ea typeface="微软雅黑" panose="020B0503020204020204" pitchFamily="34" charset="-122"/>
              </a:rPr>
              <a:t>操作程序：</a:t>
            </a:r>
            <a:r>
              <a:rPr sz="1800" b="1" dirty="0">
                <a:latin typeface="微软雅黑" panose="020B0503020204020204" pitchFamily="34" charset="-122"/>
                <a:ea typeface="微软雅黑" panose="020B0503020204020204" pitchFamily="34" charset="-122"/>
              </a:rPr>
              <a:t>提出要求——学生自学——讨论、启发——练习运用——评价、小结。教师的指导贯穿于每一个环节。</a:t>
            </a:r>
            <a:endParaRPr sz="20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sz="2000" b="1" dirty="0" err="1">
                <a:solidFill>
                  <a:srgbClr val="C00000"/>
                </a:solidFill>
                <a:latin typeface="微软雅黑" panose="020B0503020204020204" pitchFamily="34" charset="-122"/>
                <a:ea typeface="微软雅黑" panose="020B0503020204020204" pitchFamily="34" charset="-122"/>
              </a:rPr>
              <a:t>评价</a:t>
            </a:r>
            <a:r>
              <a:rPr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0070C0"/>
                </a:solidFill>
                <a:latin typeface="微软雅黑" panose="020B0503020204020204" pitchFamily="34" charset="-122"/>
                <a:ea typeface="微软雅黑" panose="020B0503020204020204" pitchFamily="34" charset="-122"/>
              </a:rPr>
              <a:t>优点：</a:t>
            </a:r>
            <a:r>
              <a:rPr sz="1800" b="1" dirty="0">
                <a:latin typeface="微软雅黑" panose="020B0503020204020204" pitchFamily="34" charset="-122"/>
                <a:ea typeface="微软雅黑" panose="020B0503020204020204" pitchFamily="34" charset="-122"/>
              </a:rPr>
              <a:t>提高学生学习的</a:t>
            </a:r>
            <a:r>
              <a:rPr sz="1800" b="1" dirty="0">
                <a:solidFill>
                  <a:srgbClr val="7030A0"/>
                </a:solidFill>
                <a:latin typeface="微软雅黑" panose="020B0503020204020204" pitchFamily="34" charset="-122"/>
                <a:ea typeface="微软雅黑" panose="020B0503020204020204" pitchFamily="34" charset="-122"/>
              </a:rPr>
              <a:t>主动性和主体意识</a:t>
            </a:r>
            <a:r>
              <a:rPr sz="1800" b="1" dirty="0">
                <a:latin typeface="微软雅黑" panose="020B0503020204020204" pitchFamily="34" charset="-122"/>
                <a:ea typeface="微软雅黑" panose="020B0503020204020204" pitchFamily="34" charset="-122"/>
              </a:rPr>
              <a:t>，有利于学生</a:t>
            </a:r>
            <a:r>
              <a:rPr sz="1800" b="1" dirty="0">
                <a:solidFill>
                  <a:srgbClr val="7030A0"/>
                </a:solidFill>
                <a:latin typeface="微软雅黑" panose="020B0503020204020204" pitchFamily="34" charset="-122"/>
                <a:ea typeface="微软雅黑" panose="020B0503020204020204" pitchFamily="34" charset="-122"/>
              </a:rPr>
              <a:t>自学能力和学习习惯</a:t>
            </a:r>
            <a:r>
              <a:rPr sz="1800" b="1" dirty="0">
                <a:latin typeface="微软雅黑" panose="020B0503020204020204" pitchFamily="34" charset="-122"/>
                <a:ea typeface="微软雅黑" panose="020B0503020204020204" pitchFamily="34" charset="-122"/>
              </a:rPr>
              <a:t>的培养，加速</a:t>
            </a:r>
            <a:r>
              <a:rPr sz="1800" b="1" dirty="0">
                <a:solidFill>
                  <a:srgbClr val="7030A0"/>
                </a:solidFill>
                <a:latin typeface="微软雅黑" panose="020B0503020204020204" pitchFamily="34" charset="-122"/>
                <a:ea typeface="微软雅黑" panose="020B0503020204020204" pitchFamily="34" charset="-122"/>
              </a:rPr>
              <a:t>创造性思维能力</a:t>
            </a:r>
            <a:r>
              <a:rPr sz="1800" b="1" dirty="0">
                <a:latin typeface="微软雅黑" panose="020B0503020204020204" pitchFamily="34" charset="-122"/>
                <a:ea typeface="微软雅黑" panose="020B0503020204020204" pitchFamily="34" charset="-122"/>
              </a:rPr>
              <a:t>的发展，有利于适应学生的</a:t>
            </a:r>
            <a:r>
              <a:rPr sz="1800" b="1" dirty="0">
                <a:solidFill>
                  <a:srgbClr val="7030A0"/>
                </a:solidFill>
                <a:latin typeface="微软雅黑" panose="020B0503020204020204" pitchFamily="34" charset="-122"/>
                <a:ea typeface="微软雅黑" panose="020B0503020204020204" pitchFamily="34" charset="-122"/>
              </a:rPr>
              <a:t>个性差异</a:t>
            </a:r>
            <a:r>
              <a:rPr sz="1800" b="1" dirty="0">
                <a:latin typeface="微软雅黑" panose="020B0503020204020204" pitchFamily="34" charset="-122"/>
                <a:ea typeface="微软雅黑" panose="020B0503020204020204" pitchFamily="34" charset="-122"/>
              </a:rPr>
              <a:t>，更好地解决了集体教学中如何因材施教的问题。</a:t>
            </a:r>
            <a:endParaRPr lang="en-US" sz="18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lang="zh-CN" altLang="en-US" sz="1800" b="1" dirty="0">
                <a:solidFill>
                  <a:srgbClr val="0070C0"/>
                </a:solidFill>
                <a:latin typeface="微软雅黑" panose="020B0503020204020204" pitchFamily="34" charset="-122"/>
                <a:ea typeface="微软雅黑" panose="020B0503020204020204" pitchFamily="34" charset="-122"/>
              </a:rPr>
              <a:t>缺点：</a:t>
            </a:r>
            <a:r>
              <a:rPr lang="zh-CN" altLang="en-US" sz="1800" b="1" dirty="0">
                <a:latin typeface="微软雅黑" panose="020B0503020204020204" pitchFamily="34" charset="-122"/>
                <a:ea typeface="微软雅黑" panose="020B0503020204020204" pitchFamily="34" charset="-122"/>
              </a:rPr>
              <a:t>该模式要求有一定的</a:t>
            </a:r>
            <a:r>
              <a:rPr lang="zh-CN" altLang="en-US" sz="1800" b="1" dirty="0">
                <a:solidFill>
                  <a:srgbClr val="7030A0"/>
                </a:solidFill>
                <a:latin typeface="微软雅黑" panose="020B0503020204020204" pitchFamily="34" charset="-122"/>
                <a:ea typeface="微软雅黑" panose="020B0503020204020204" pitchFamily="34" charset="-122"/>
              </a:rPr>
              <a:t>阅读能力</a:t>
            </a:r>
            <a:r>
              <a:rPr lang="zh-CN" altLang="en-US" sz="1800" b="1" dirty="0">
                <a:latin typeface="微软雅黑" panose="020B0503020204020204" pitchFamily="34" charset="-122"/>
                <a:ea typeface="微软雅黑" panose="020B0503020204020204" pitchFamily="34" charset="-122"/>
              </a:rPr>
              <a:t>，故小学低年级较少采用。</a:t>
            </a:r>
            <a:endParaRPr sz="1800" b="1" dirty="0">
              <a:latin typeface="微软雅黑" panose="020B0503020204020204" pitchFamily="34" charset="-122"/>
              <a:ea typeface="微软雅黑" panose="020B0503020204020204"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247650" y="763905"/>
            <a:ext cx="8648699" cy="4443095"/>
          </a:xfrm>
        </p:spPr>
        <p:txBody>
          <a:bodyPr vert="horz" wrap="square" lIns="91440" tIns="45720" rIns="91440" bIns="45720" anchor="t"/>
          <a:lstStyle/>
          <a:p>
            <a:pPr marL="0" indent="0" eaLnBrk="1" hangingPunct="1">
              <a:buNone/>
            </a:pPr>
            <a:r>
              <a:rPr lang="en-US" sz="2400" b="1" dirty="0">
                <a:latin typeface="微软雅黑" panose="020B0503020204020204" pitchFamily="34" charset="-122"/>
                <a:ea typeface="微软雅黑" panose="020B0503020204020204" pitchFamily="34" charset="-122"/>
              </a:rPr>
              <a:t>3</a:t>
            </a:r>
            <a:r>
              <a:rPr sz="2400" b="1" dirty="0">
                <a:latin typeface="微软雅黑" panose="020B0503020204020204" pitchFamily="34" charset="-122"/>
                <a:ea typeface="微软雅黑" panose="020B0503020204020204" pitchFamily="34" charset="-122"/>
              </a:rPr>
              <a:t>.引导—发现教学模式</a:t>
            </a:r>
            <a:r>
              <a:rPr lang="zh-CN" sz="24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以</a:t>
            </a:r>
            <a:r>
              <a:rPr sz="2000" b="1" dirty="0">
                <a:solidFill>
                  <a:srgbClr val="7030A0"/>
                </a:solidFill>
                <a:latin typeface="微软雅黑" panose="020B0503020204020204" pitchFamily="34" charset="-122"/>
                <a:ea typeface="微软雅黑" panose="020B0503020204020204" pitchFamily="34" charset="-122"/>
              </a:rPr>
              <a:t>问题</a:t>
            </a:r>
            <a:r>
              <a:rPr sz="2000" b="1" dirty="0">
                <a:latin typeface="微软雅黑" panose="020B0503020204020204" pitchFamily="34" charset="-122"/>
                <a:ea typeface="微软雅黑" panose="020B0503020204020204" pitchFamily="34" charset="-122"/>
              </a:rPr>
              <a:t>解决为</a:t>
            </a:r>
            <a:r>
              <a:rPr sz="2000" b="1" dirty="0">
                <a:solidFill>
                  <a:srgbClr val="7030A0"/>
                </a:solidFill>
                <a:latin typeface="微软雅黑" panose="020B0503020204020204" pitchFamily="34" charset="-122"/>
                <a:ea typeface="微软雅黑" panose="020B0503020204020204" pitchFamily="34" charset="-122"/>
              </a:rPr>
              <a:t>中心</a:t>
            </a:r>
            <a:r>
              <a:rPr sz="2000" b="1" dirty="0">
                <a:latin typeface="微软雅黑" panose="020B0503020204020204" pitchFamily="34" charset="-122"/>
                <a:ea typeface="微软雅黑" panose="020B0503020204020204" pitchFamily="34" charset="-122"/>
              </a:rPr>
              <a:t>，注重学生独立活动</a:t>
            </a:r>
            <a:r>
              <a:rPr lang="zh-CN" sz="2000" b="1" dirty="0">
                <a:latin typeface="微软雅黑" panose="020B0503020204020204" pitchFamily="34" charset="-122"/>
                <a:ea typeface="微软雅黑" panose="020B0503020204020204" pitchFamily="34" charset="-122"/>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理论基础：</a:t>
            </a:r>
            <a:r>
              <a:rPr sz="1800" b="1" dirty="0">
                <a:latin typeface="微软雅黑" panose="020B0503020204020204" pitchFamily="34" charset="-122"/>
                <a:ea typeface="微软雅黑" panose="020B0503020204020204" pitchFamily="34" charset="-122"/>
              </a:rPr>
              <a:t>杜威的“五步教学法”，即“情境—问题—假设—解决—验证”</a:t>
            </a:r>
            <a:r>
              <a:rPr lang="zh-CN" sz="1800" b="1" dirty="0">
                <a:latin typeface="微软雅黑" panose="020B0503020204020204" pitchFamily="34" charset="-122"/>
                <a:ea typeface="微软雅黑" panose="020B0503020204020204" pitchFamily="34" charset="-122"/>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教学目标：</a:t>
            </a:r>
            <a:r>
              <a:rPr sz="1800" b="1" dirty="0">
                <a:latin typeface="微软雅黑" panose="020B0503020204020204" pitchFamily="34" charset="-122"/>
                <a:ea typeface="微软雅黑" panose="020B0503020204020204" pitchFamily="34" charset="-122"/>
              </a:rPr>
              <a:t>引导学生手脑并用，运用创造思维去获得实证知识；培养学生善于发现</a:t>
            </a:r>
            <a:r>
              <a:rPr lang="zh-CN" sz="1800" b="1" dirty="0">
                <a:latin typeface="微软雅黑" panose="020B0503020204020204" pitchFamily="34" charset="-122"/>
                <a:ea typeface="微软雅黑" panose="020B0503020204020204" pitchFamily="34" charset="-122"/>
              </a:rPr>
              <a:t>、</a:t>
            </a:r>
            <a:r>
              <a:rPr sz="1800" b="1" dirty="0">
                <a:latin typeface="微软雅黑" panose="020B0503020204020204" pitchFamily="34" charset="-122"/>
                <a:ea typeface="微软雅黑" panose="020B0503020204020204" pitchFamily="34" charset="-122"/>
              </a:rPr>
              <a:t>分析</a:t>
            </a:r>
            <a:r>
              <a:rPr lang="zh-CN" sz="1800" b="1" dirty="0">
                <a:latin typeface="微软雅黑" panose="020B0503020204020204" pitchFamily="34" charset="-122"/>
                <a:ea typeface="微软雅黑" panose="020B0503020204020204" pitchFamily="34" charset="-122"/>
              </a:rPr>
              <a:t>、</a:t>
            </a:r>
            <a:r>
              <a:rPr sz="1800" b="1" dirty="0" err="1">
                <a:latin typeface="微软雅黑" panose="020B0503020204020204" pitchFamily="34" charset="-122"/>
                <a:ea typeface="微软雅黑" panose="020B0503020204020204" pitchFamily="34" charset="-122"/>
              </a:rPr>
              <a:t>解决问题能力；养成学生探究态度和习惯，逐步形成探索技巧</a:t>
            </a:r>
            <a:r>
              <a:rPr sz="1800" b="1" dirty="0">
                <a:latin typeface="微软雅黑" panose="020B0503020204020204" pitchFamily="34" charset="-122"/>
                <a:ea typeface="微软雅黑" panose="020B0503020204020204" pitchFamily="34" charset="-122"/>
              </a:rPr>
              <a:t>。</a:t>
            </a:r>
            <a:endParaRPr sz="2000" b="1" dirty="0">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实现条件：</a:t>
            </a:r>
            <a:r>
              <a:rPr sz="1800" b="1" dirty="0">
                <a:latin typeface="微软雅黑" panose="020B0503020204020204" pitchFamily="34" charset="-122"/>
                <a:ea typeface="微软雅黑" panose="020B0503020204020204" pitchFamily="34" charset="-122"/>
                <a:sym typeface="+mn-ea"/>
              </a:rPr>
              <a:t>①</a:t>
            </a:r>
            <a:r>
              <a:rPr sz="1800" b="1" dirty="0" err="1">
                <a:latin typeface="微软雅黑" panose="020B0503020204020204" pitchFamily="34" charset="-122"/>
                <a:ea typeface="微软雅黑" panose="020B0503020204020204" pitchFamily="34" charset="-122"/>
                <a:sym typeface="+mn-ea"/>
              </a:rPr>
              <a:t>师生处于协作关系，有时甚至是主角</a:t>
            </a:r>
            <a:r>
              <a:rPr sz="1800" b="1" dirty="0">
                <a:latin typeface="微软雅黑" panose="020B0503020204020204" pitchFamily="34" charset="-122"/>
                <a:ea typeface="微软雅黑" panose="020B0503020204020204" pitchFamily="34" charset="-122"/>
                <a:sym typeface="+mn-ea"/>
              </a:rPr>
              <a:t>。②</a:t>
            </a:r>
            <a:r>
              <a:rPr sz="1800" b="1" dirty="0" err="1">
                <a:latin typeface="微软雅黑" panose="020B0503020204020204" pitchFamily="34" charset="-122"/>
                <a:ea typeface="微软雅黑" panose="020B0503020204020204" pitchFamily="34" charset="-122"/>
                <a:sym typeface="+mn-ea"/>
              </a:rPr>
              <a:t>教师要为学生创设一个认识上的困难情境</a:t>
            </a:r>
            <a:r>
              <a:rPr sz="1800" b="1" dirty="0">
                <a:latin typeface="微软雅黑" panose="020B0503020204020204" pitchFamily="34" charset="-122"/>
                <a:ea typeface="微软雅黑" panose="020B0503020204020204" pitchFamily="34" charset="-122"/>
                <a:sym typeface="+mn-ea"/>
              </a:rPr>
              <a:t>，</a:t>
            </a:r>
            <a:r>
              <a:rPr lang="zh-CN" altLang="en-US" sz="1800" b="1" dirty="0">
                <a:latin typeface="微软雅黑" panose="020B0503020204020204" pitchFamily="34" charset="-122"/>
                <a:ea typeface="微软雅黑" panose="020B0503020204020204" pitchFamily="34" charset="-122"/>
                <a:sym typeface="+mn-ea"/>
              </a:rPr>
              <a:t>引导学生去</a:t>
            </a:r>
            <a:r>
              <a:rPr sz="1800" b="1" dirty="0" err="1">
                <a:latin typeface="微软雅黑" panose="020B0503020204020204" pitchFamily="34" charset="-122"/>
                <a:ea typeface="微软雅黑" panose="020B0503020204020204" pitchFamily="34" charset="-122"/>
                <a:sym typeface="+mn-ea"/>
              </a:rPr>
              <a:t>思考</a:t>
            </a:r>
            <a:r>
              <a:rPr sz="1800" b="1" dirty="0">
                <a:latin typeface="微软雅黑" panose="020B0503020204020204" pitchFamily="34" charset="-122"/>
                <a:ea typeface="微软雅黑" panose="020B0503020204020204" pitchFamily="34" charset="-122"/>
                <a:sym typeface="+mn-ea"/>
              </a:rPr>
              <a:t>。③</a:t>
            </a:r>
            <a:r>
              <a:rPr sz="1800" b="1" dirty="0" err="1">
                <a:latin typeface="微软雅黑" panose="020B0503020204020204" pitchFamily="34" charset="-122"/>
                <a:ea typeface="微软雅黑" panose="020B0503020204020204" pitchFamily="34" charset="-122"/>
                <a:sym typeface="+mn-ea"/>
              </a:rPr>
              <a:t>教师要为学生提供探究所需材料（如文献资料、仪器等）和场所（如资料室、实验室等</a:t>
            </a:r>
            <a:r>
              <a:rPr sz="1800" b="1" dirty="0">
                <a:latin typeface="微软雅黑" panose="020B0503020204020204" pitchFamily="34" charset="-122"/>
                <a:ea typeface="微软雅黑" panose="020B0503020204020204" pitchFamily="34" charset="-122"/>
                <a:sym typeface="+mn-ea"/>
              </a:rPr>
              <a:t>）。</a:t>
            </a:r>
            <a:r>
              <a:rPr lang="zh-CN" altLang="en-US" sz="1800" b="1" dirty="0">
                <a:solidFill>
                  <a:srgbClr val="7030A0"/>
                </a:solidFill>
                <a:latin typeface="微软雅黑" panose="020B0503020204020204" pitchFamily="34" charset="-122"/>
                <a:ea typeface="微软雅黑" panose="020B0503020204020204" pitchFamily="34" charset="-122"/>
                <a:sym typeface="+mn-ea"/>
              </a:rPr>
              <a:t>（白人父母</a:t>
            </a:r>
            <a:r>
              <a:rPr lang="en-US" altLang="zh-CN" sz="1800" b="1" dirty="0">
                <a:solidFill>
                  <a:srgbClr val="7030A0"/>
                </a:solidFill>
                <a:latin typeface="微软雅黑" panose="020B0503020204020204" pitchFamily="34" charset="-122"/>
                <a:ea typeface="微软雅黑" panose="020B0503020204020204" pitchFamily="34" charset="-122"/>
                <a:sym typeface="+mn-ea"/>
              </a:rPr>
              <a:t>——</a:t>
            </a:r>
            <a:r>
              <a:rPr lang="zh-CN" altLang="en-US" sz="1800" b="1" dirty="0">
                <a:solidFill>
                  <a:srgbClr val="7030A0"/>
                </a:solidFill>
                <a:latin typeface="微软雅黑" panose="020B0503020204020204" pitchFamily="34" charset="-122"/>
                <a:ea typeface="微软雅黑" panose="020B0503020204020204" pitchFamily="34" charset="-122"/>
                <a:sym typeface="+mn-ea"/>
              </a:rPr>
              <a:t>黑孩子）</a:t>
            </a:r>
            <a:endParaRPr sz="1800" b="1" dirty="0">
              <a:solidFill>
                <a:srgbClr val="7030A0"/>
              </a:solidFill>
              <a:latin typeface="微软雅黑" panose="020B0503020204020204" pitchFamily="34" charset="-122"/>
              <a:ea typeface="微软雅黑" panose="020B0503020204020204" pitchFamily="34" charset="-122"/>
              <a:sym typeface="+mn-ea"/>
            </a:endParaRP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操作程序：</a:t>
            </a:r>
            <a:r>
              <a:rPr sz="1800" b="1" dirty="0">
                <a:latin typeface="微软雅黑" panose="020B0503020204020204" pitchFamily="34" charset="-122"/>
                <a:ea typeface="微软雅黑" panose="020B0503020204020204" pitchFamily="34" charset="-122"/>
                <a:sym typeface="+mn-ea"/>
              </a:rPr>
              <a:t>提出问题——建立假设——拟定计划——验证假设——总结提高。</a:t>
            </a:r>
            <a:endParaRPr sz="2000" b="1" dirty="0">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2000" b="1" dirty="0" err="1">
                <a:solidFill>
                  <a:srgbClr val="C00000"/>
                </a:solidFill>
                <a:latin typeface="微软雅黑" panose="020B0503020204020204" pitchFamily="34" charset="-122"/>
                <a:ea typeface="微软雅黑" panose="020B0503020204020204" pitchFamily="34" charset="-122"/>
              </a:rPr>
              <a:t>评价</a:t>
            </a:r>
            <a:r>
              <a:rPr sz="2000" b="1" dirty="0">
                <a:solidFill>
                  <a:srgbClr val="C00000"/>
                </a:solidFill>
                <a:latin typeface="微软雅黑" panose="020B0503020204020204" pitchFamily="34" charset="-122"/>
                <a:ea typeface="微软雅黑" panose="020B0503020204020204" pitchFamily="34" charset="-122"/>
              </a:rPr>
              <a:t>：</a:t>
            </a:r>
            <a:endParaRPr lang="en-US" sz="2000" b="1" dirty="0">
              <a:solidFill>
                <a:srgbClr val="C00000"/>
              </a:solidFill>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1800" b="1" dirty="0" err="1">
                <a:solidFill>
                  <a:srgbClr val="0070C0"/>
                </a:solidFill>
                <a:latin typeface="微软雅黑" panose="020B0503020204020204" pitchFamily="34" charset="-122"/>
                <a:ea typeface="微软雅黑" panose="020B0503020204020204" pitchFamily="34" charset="-122"/>
              </a:rPr>
              <a:t>优点：</a:t>
            </a:r>
            <a:r>
              <a:rPr sz="1800" b="1" dirty="0" err="1">
                <a:latin typeface="微软雅黑" panose="020B0503020204020204" pitchFamily="34" charset="-122"/>
                <a:ea typeface="微软雅黑" panose="020B0503020204020204" pitchFamily="34" charset="-122"/>
              </a:rPr>
              <a:t>有利于培养学生科学的</a:t>
            </a:r>
            <a:r>
              <a:rPr sz="1800" b="1" dirty="0" err="1">
                <a:solidFill>
                  <a:srgbClr val="7030A0"/>
                </a:solidFill>
                <a:latin typeface="微软雅黑" panose="020B0503020204020204" pitchFamily="34" charset="-122"/>
                <a:ea typeface="微软雅黑" panose="020B0503020204020204" pitchFamily="34" charset="-122"/>
              </a:rPr>
              <a:t>学习态度</a:t>
            </a:r>
            <a:r>
              <a:rPr sz="1800" b="1" dirty="0" err="1">
                <a:latin typeface="微软雅黑" panose="020B0503020204020204" pitchFamily="34" charset="-122"/>
                <a:ea typeface="微软雅黑" panose="020B0503020204020204" pitchFamily="34" charset="-122"/>
              </a:rPr>
              <a:t>和</a:t>
            </a:r>
            <a:r>
              <a:rPr sz="1800" b="1" dirty="0" err="1">
                <a:solidFill>
                  <a:srgbClr val="7030A0"/>
                </a:solidFill>
                <a:latin typeface="微软雅黑" panose="020B0503020204020204" pitchFamily="34" charset="-122"/>
                <a:ea typeface="微软雅黑" panose="020B0503020204020204" pitchFamily="34" charset="-122"/>
              </a:rPr>
              <a:t>探索能力</a:t>
            </a:r>
            <a:r>
              <a:rPr sz="1800" b="1" dirty="0">
                <a:latin typeface="微软雅黑" panose="020B0503020204020204" pitchFamily="34" charset="-122"/>
                <a:ea typeface="微软雅黑" panose="020B0503020204020204" pitchFamily="34" charset="-122"/>
              </a:rPr>
              <a:t>。</a:t>
            </a:r>
            <a:endParaRPr lang="en-US" sz="1800" b="1" dirty="0">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1800" b="1" dirty="0" err="1">
                <a:solidFill>
                  <a:srgbClr val="0070C0"/>
                </a:solidFill>
                <a:latin typeface="微软雅黑" panose="020B0503020204020204" pitchFamily="34" charset="-122"/>
                <a:ea typeface="微软雅黑" panose="020B0503020204020204" pitchFamily="34" charset="-122"/>
              </a:rPr>
              <a:t>缺点：</a:t>
            </a:r>
            <a:r>
              <a:rPr sz="1800" b="1" dirty="0" err="1">
                <a:latin typeface="微软雅黑" panose="020B0503020204020204" pitchFamily="34" charset="-122"/>
                <a:ea typeface="微软雅黑" panose="020B0503020204020204" pitchFamily="34" charset="-122"/>
              </a:rPr>
              <a:t>适用于数理学科，学生</a:t>
            </a:r>
            <a:r>
              <a:rPr lang="zh-CN" altLang="en-US" sz="1800" b="1" dirty="0">
                <a:latin typeface="微软雅黑" panose="020B0503020204020204" pitchFamily="34" charset="-122"/>
                <a:ea typeface="微软雅黑" panose="020B0503020204020204" pitchFamily="34" charset="-122"/>
              </a:rPr>
              <a:t>要</a:t>
            </a:r>
            <a:r>
              <a:rPr sz="1800" b="1" dirty="0" err="1">
                <a:latin typeface="微软雅黑" panose="020B0503020204020204" pitchFamily="34" charset="-122"/>
                <a:ea typeface="微软雅黑" panose="020B0503020204020204" pitchFamily="34" charset="-122"/>
              </a:rPr>
              <a:t>有一定的经验储备</a:t>
            </a:r>
            <a:r>
              <a:rPr sz="1800" b="1" dirty="0">
                <a:latin typeface="微软雅黑" panose="020B0503020204020204" pitchFamily="34" charset="-122"/>
                <a:ea typeface="微软雅黑" panose="020B0503020204020204" pitchFamily="34" charset="-122"/>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468495"/>
          </a:xfrm>
        </p:spPr>
        <p:txBody>
          <a:bodyPr vert="horz" wrap="square" lIns="91440" tIns="45720" rIns="91440" bIns="45720" anchor="t"/>
          <a:lstStyle/>
          <a:p>
            <a:pPr marL="0" indent="0" eaLnBrk="1" hangingPunct="1">
              <a:buNone/>
            </a:pPr>
            <a:r>
              <a:rPr lang="en-US" sz="2400" b="1" dirty="0">
                <a:latin typeface="微软雅黑" panose="020B0503020204020204" pitchFamily="34" charset="-122"/>
                <a:ea typeface="微软雅黑" panose="020B0503020204020204" pitchFamily="34" charset="-122"/>
              </a:rPr>
              <a:t>4</a:t>
            </a:r>
            <a:r>
              <a:rPr sz="2400" b="1" dirty="0">
                <a:latin typeface="微软雅黑" panose="020B0503020204020204" pitchFamily="34" charset="-122"/>
                <a:ea typeface="微软雅黑" panose="020B0503020204020204" pitchFamily="34" charset="-122"/>
              </a:rPr>
              <a:t>.情境—陶冶教学模式</a:t>
            </a:r>
            <a:r>
              <a:rPr lang="zh-CN" sz="24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创设</a:t>
            </a:r>
            <a:r>
              <a:rPr lang="zh-CN" sz="2000" b="1" dirty="0">
                <a:latin typeface="微软雅黑" panose="020B0503020204020204" pitchFamily="34" charset="-122"/>
                <a:ea typeface="微软雅黑" panose="020B0503020204020204" pitchFamily="34" charset="-122"/>
              </a:rPr>
              <a:t>情境</a:t>
            </a:r>
            <a:r>
              <a:rPr sz="2000" b="1" dirty="0">
                <a:latin typeface="微软雅黑" panose="020B0503020204020204" pitchFamily="34" charset="-122"/>
                <a:ea typeface="微软雅黑" panose="020B0503020204020204" pitchFamily="34" charset="-122"/>
              </a:rPr>
              <a:t>，</a:t>
            </a:r>
            <a:r>
              <a:rPr lang="zh-CN" sz="2000" b="1" dirty="0">
                <a:latin typeface="微软雅黑" panose="020B0503020204020204" pitchFamily="34" charset="-122"/>
                <a:ea typeface="微软雅黑" panose="020B0503020204020204" pitchFamily="34" charset="-122"/>
              </a:rPr>
              <a:t>轻松氛围下</a:t>
            </a:r>
            <a:r>
              <a:rPr sz="2000" b="1" dirty="0">
                <a:latin typeface="微软雅黑" panose="020B0503020204020204" pitchFamily="34" charset="-122"/>
                <a:ea typeface="微软雅黑" panose="020B0503020204020204" pitchFamily="34" charset="-122"/>
              </a:rPr>
              <a:t>获得知识</a:t>
            </a:r>
            <a:r>
              <a:rPr lang="zh-CN" sz="20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陶冶情感</a:t>
            </a:r>
            <a:r>
              <a:rPr lang="zh-CN" sz="2000" b="1" dirty="0">
                <a:latin typeface="微软雅黑" panose="020B0503020204020204" pitchFamily="34" charset="-122"/>
                <a:ea typeface="微软雅黑" panose="020B0503020204020204" pitchFamily="34" charset="-122"/>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理论基础：</a:t>
            </a:r>
            <a:r>
              <a:rPr sz="1800" b="1" dirty="0">
                <a:latin typeface="微软雅黑" panose="020B0503020204020204" pitchFamily="34" charset="-122"/>
                <a:ea typeface="微软雅黑" panose="020B0503020204020204" pitchFamily="34" charset="-122"/>
                <a:sym typeface="+mn-ea"/>
              </a:rPr>
              <a:t>情知教学论、现代心理学理论和以此为基础的“</a:t>
            </a:r>
            <a:r>
              <a:rPr sz="1800" b="1" dirty="0">
                <a:solidFill>
                  <a:srgbClr val="7030A0"/>
                </a:solidFill>
                <a:latin typeface="微软雅黑" panose="020B0503020204020204" pitchFamily="34" charset="-122"/>
                <a:ea typeface="微软雅黑" panose="020B0503020204020204" pitchFamily="34" charset="-122"/>
                <a:sym typeface="+mn-ea"/>
              </a:rPr>
              <a:t>暗示</a:t>
            </a:r>
            <a:r>
              <a:rPr sz="1800" b="1" dirty="0">
                <a:latin typeface="微软雅黑" panose="020B0503020204020204" pitchFamily="34" charset="-122"/>
                <a:ea typeface="微软雅黑" panose="020B0503020204020204" pitchFamily="34" charset="-122"/>
                <a:sym typeface="+mn-ea"/>
              </a:rPr>
              <a:t>教学理论”</a:t>
            </a:r>
            <a:r>
              <a:rPr lang="zh-CN" sz="18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教学目标：</a:t>
            </a:r>
            <a:r>
              <a:rPr sz="1800" b="1" dirty="0">
                <a:latin typeface="微软雅黑" panose="020B0503020204020204" pitchFamily="34" charset="-122"/>
                <a:ea typeface="微软雅黑" panose="020B0503020204020204" pitchFamily="34" charset="-122"/>
                <a:sym typeface="+mn-ea"/>
              </a:rPr>
              <a:t>通过情感和认知多次交互作用，使学生的</a:t>
            </a:r>
            <a:r>
              <a:rPr sz="1800" b="1" dirty="0">
                <a:solidFill>
                  <a:srgbClr val="7030A0"/>
                </a:solidFill>
                <a:latin typeface="微软雅黑" panose="020B0503020204020204" pitchFamily="34" charset="-122"/>
                <a:ea typeface="微软雅黑" panose="020B0503020204020204" pitchFamily="34" charset="-122"/>
                <a:sym typeface="+mn-ea"/>
              </a:rPr>
              <a:t>情感</a:t>
            </a:r>
            <a:r>
              <a:rPr sz="1800" b="1" dirty="0">
                <a:latin typeface="微软雅黑" panose="020B0503020204020204" pitchFamily="34" charset="-122"/>
                <a:ea typeface="微软雅黑" panose="020B0503020204020204" pitchFamily="34" charset="-122"/>
                <a:sym typeface="+mn-ea"/>
              </a:rPr>
              <a:t>不断得到</a:t>
            </a:r>
            <a:r>
              <a:rPr sz="1800" b="1" dirty="0">
                <a:solidFill>
                  <a:srgbClr val="7030A0"/>
                </a:solidFill>
                <a:latin typeface="微软雅黑" panose="020B0503020204020204" pitchFamily="34" charset="-122"/>
                <a:ea typeface="微软雅黑" panose="020B0503020204020204" pitchFamily="34" charset="-122"/>
                <a:sym typeface="+mn-ea"/>
              </a:rPr>
              <a:t>陶冶</a:t>
            </a:r>
            <a:r>
              <a:rPr sz="1800" b="1" dirty="0">
                <a:latin typeface="微软雅黑" panose="020B0503020204020204" pitchFamily="34" charset="-122"/>
                <a:ea typeface="微软雅黑" panose="020B0503020204020204" pitchFamily="34" charset="-122"/>
                <a:sym typeface="+mn-ea"/>
              </a:rPr>
              <a:t>、升华，</a:t>
            </a:r>
            <a:r>
              <a:rPr sz="1800" b="1" dirty="0">
                <a:solidFill>
                  <a:srgbClr val="7030A0"/>
                </a:solidFill>
                <a:latin typeface="微软雅黑" panose="020B0503020204020204" pitchFamily="34" charset="-122"/>
                <a:ea typeface="微软雅黑" panose="020B0503020204020204" pitchFamily="34" charset="-122"/>
                <a:sym typeface="+mn-ea"/>
              </a:rPr>
              <a:t>个性</a:t>
            </a:r>
            <a:r>
              <a:rPr sz="1800" b="1" dirty="0">
                <a:latin typeface="微软雅黑" panose="020B0503020204020204" pitchFamily="34" charset="-122"/>
                <a:ea typeface="微软雅黑" panose="020B0503020204020204" pitchFamily="34" charset="-122"/>
                <a:sym typeface="+mn-ea"/>
              </a:rPr>
              <a:t>得到健康</a:t>
            </a:r>
            <a:r>
              <a:rPr sz="1800" b="1" dirty="0">
                <a:solidFill>
                  <a:srgbClr val="7030A0"/>
                </a:solidFill>
                <a:latin typeface="微软雅黑" panose="020B0503020204020204" pitchFamily="34" charset="-122"/>
                <a:ea typeface="微软雅黑" panose="020B0503020204020204" pitchFamily="34" charset="-122"/>
                <a:sym typeface="+mn-ea"/>
              </a:rPr>
              <a:t>发展</a:t>
            </a:r>
            <a:r>
              <a:rPr sz="1800" b="1" dirty="0">
                <a:latin typeface="微软雅黑" panose="020B0503020204020204" pitchFamily="34" charset="-122"/>
                <a:ea typeface="微软雅黑" panose="020B0503020204020204" pitchFamily="34" charset="-122"/>
                <a:sym typeface="+mn-ea"/>
              </a:rPr>
              <a:t>，同时又学到科学的知识。</a:t>
            </a:r>
            <a:endParaRPr sz="2000" b="1" dirty="0">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2000" b="1" dirty="0" err="1">
                <a:solidFill>
                  <a:srgbClr val="0070C0"/>
                </a:solidFill>
                <a:latin typeface="微软雅黑" panose="020B0503020204020204" pitchFamily="34" charset="-122"/>
                <a:ea typeface="微软雅黑" panose="020B0503020204020204" pitchFamily="34" charset="-122"/>
              </a:rPr>
              <a:t>实现条件：</a:t>
            </a:r>
            <a:r>
              <a:rPr sz="1800" b="1" dirty="0" err="1">
                <a:latin typeface="微软雅黑" panose="020B0503020204020204" pitchFamily="34" charset="-122"/>
                <a:ea typeface="微软雅黑" panose="020B0503020204020204" pitchFamily="34" charset="-122"/>
                <a:sym typeface="+mn-ea"/>
              </a:rPr>
              <a:t>教师</a:t>
            </a:r>
            <a:r>
              <a:rPr lang="zh-CN" altLang="en-US" sz="1800" b="1" dirty="0">
                <a:latin typeface="微软雅黑" panose="020B0503020204020204" pitchFamily="34" charset="-122"/>
                <a:ea typeface="微软雅黑" panose="020B0503020204020204" pitchFamily="34" charset="-122"/>
                <a:sym typeface="+mn-ea"/>
              </a:rPr>
              <a:t>要</a:t>
            </a:r>
            <a:r>
              <a:rPr sz="1800" b="1" dirty="0" err="1">
                <a:latin typeface="微软雅黑" panose="020B0503020204020204" pitchFamily="34" charset="-122"/>
                <a:ea typeface="微软雅黑" panose="020B0503020204020204" pitchFamily="34" charset="-122"/>
                <a:sym typeface="+mn-ea"/>
              </a:rPr>
              <a:t>具有多种能力</a:t>
            </a:r>
            <a:r>
              <a:rPr lang="zh-CN" altLang="en-US" sz="1800" b="1" dirty="0">
                <a:latin typeface="微软雅黑" panose="020B0503020204020204" pitchFamily="34" charset="-122"/>
                <a:ea typeface="微软雅黑" panose="020B0503020204020204" pitchFamily="34" charset="-122"/>
                <a:sym typeface="+mn-ea"/>
              </a:rPr>
              <a:t>如</a:t>
            </a:r>
            <a:r>
              <a:rPr sz="1800" b="1" dirty="0" err="1">
                <a:solidFill>
                  <a:srgbClr val="7030A0"/>
                </a:solidFill>
                <a:latin typeface="微软雅黑" panose="020B0503020204020204" pitchFamily="34" charset="-122"/>
                <a:ea typeface="微软雅黑" panose="020B0503020204020204" pitchFamily="34" charset="-122"/>
                <a:sym typeface="+mn-ea"/>
              </a:rPr>
              <a:t>表演、语言表达能力</a:t>
            </a:r>
            <a:r>
              <a:rPr lang="zh-CN" altLang="en-US" sz="1800" b="1" dirty="0">
                <a:solidFill>
                  <a:srgbClr val="7030A0"/>
                </a:solidFill>
                <a:latin typeface="微软雅黑" panose="020B0503020204020204" pitchFamily="34" charset="-122"/>
                <a:ea typeface="微软雅黑" panose="020B0503020204020204" pitchFamily="34" charset="-122"/>
                <a:sym typeface="+mn-ea"/>
              </a:rPr>
              <a:t>、组织能力</a:t>
            </a:r>
            <a:r>
              <a:rPr sz="1800" b="1" dirty="0">
                <a:latin typeface="微软雅黑" panose="020B0503020204020204" pitchFamily="34" charset="-122"/>
                <a:ea typeface="微软雅黑" panose="020B0503020204020204" pitchFamily="34" charset="-122"/>
                <a:sym typeface="+mn-ea"/>
              </a:rPr>
              <a:t>等。</a:t>
            </a:r>
            <a:r>
              <a:rPr lang="zh-CN" altLang="en-US" sz="1800" b="1" dirty="0">
                <a:latin typeface="微软雅黑" panose="020B0503020204020204" pitchFamily="34" charset="-122"/>
                <a:ea typeface="微软雅黑" panose="020B0503020204020204" pitchFamily="34" charset="-122"/>
                <a:sym typeface="+mn-ea"/>
              </a:rPr>
              <a:t>还要有</a:t>
            </a:r>
            <a:r>
              <a:rPr lang="zh-CN" altLang="en-US" sz="1800" b="1" dirty="0">
                <a:solidFill>
                  <a:srgbClr val="7030A0"/>
                </a:solidFill>
                <a:latin typeface="微软雅黑" panose="020B0503020204020204" pitchFamily="34" charset="-122"/>
                <a:ea typeface="微软雅黑" panose="020B0503020204020204" pitchFamily="34" charset="-122"/>
                <a:sym typeface="+mn-ea"/>
              </a:rPr>
              <a:t>良好人师生关系</a:t>
            </a:r>
            <a:r>
              <a:rPr lang="zh-CN" altLang="en-US" sz="1800" b="1" dirty="0">
                <a:latin typeface="微软雅黑" panose="020B0503020204020204" pitchFamily="34" charset="-122"/>
                <a:ea typeface="微软雅黑" panose="020B0503020204020204" pitchFamily="34" charset="-122"/>
                <a:sym typeface="+mn-ea"/>
              </a:rPr>
              <a:t>，才能</a:t>
            </a:r>
            <a:r>
              <a:rPr sz="1800" b="1" dirty="0" err="1">
                <a:latin typeface="微软雅黑" panose="020B0503020204020204" pitchFamily="34" charset="-122"/>
                <a:ea typeface="微软雅黑" panose="020B0503020204020204" pitchFamily="34" charset="-122"/>
                <a:sym typeface="+mn-ea"/>
              </a:rPr>
              <a:t>诱导学生情感和促进学生认知的作用</a:t>
            </a:r>
            <a:r>
              <a:rPr sz="18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操作程序：</a:t>
            </a:r>
            <a:r>
              <a:rPr sz="1800" b="1" dirty="0">
                <a:latin typeface="微软雅黑" panose="020B0503020204020204" pitchFamily="34" charset="-122"/>
                <a:ea typeface="微软雅黑" panose="020B0503020204020204" pitchFamily="34" charset="-122"/>
                <a:sym typeface="+mn-ea"/>
              </a:rPr>
              <a:t>创设情境——情境体验——</a:t>
            </a:r>
            <a:r>
              <a:rPr sz="1800" b="1" dirty="0" err="1">
                <a:latin typeface="微软雅黑" panose="020B0503020204020204" pitchFamily="34" charset="-122"/>
                <a:ea typeface="微软雅黑" panose="020B0503020204020204" pitchFamily="34" charset="-122"/>
                <a:sym typeface="+mn-ea"/>
              </a:rPr>
              <a:t>总结转化</a:t>
            </a:r>
            <a:r>
              <a:rPr sz="1800" b="1" dirty="0">
                <a:latin typeface="微软雅黑" panose="020B0503020204020204" pitchFamily="34" charset="-122"/>
                <a:ea typeface="微软雅黑" panose="020B0503020204020204" pitchFamily="34" charset="-122"/>
                <a:sym typeface="+mn-ea"/>
              </a:rPr>
              <a:t>。</a:t>
            </a:r>
            <a:r>
              <a:rPr lang="en-US" sz="1800" b="1" dirty="0">
                <a:latin typeface="微软雅黑" panose="020B0503020204020204" pitchFamily="34" charset="-122"/>
                <a:ea typeface="微软雅黑" panose="020B0503020204020204" pitchFamily="34" charset="-122"/>
                <a:sym typeface="+mn-ea"/>
              </a:rPr>
              <a:t>   </a:t>
            </a:r>
            <a:r>
              <a:rPr lang="zh-CN" altLang="en-US" sz="1800" b="1" dirty="0">
                <a:solidFill>
                  <a:srgbClr val="7030A0"/>
                </a:solidFill>
                <a:latin typeface="微软雅黑" panose="020B0503020204020204" pitchFamily="34" charset="-122"/>
                <a:ea typeface="微软雅黑" panose="020B0503020204020204" pitchFamily="34" charset="-122"/>
                <a:sym typeface="+mn-ea"/>
              </a:rPr>
              <a:t>（英语</a:t>
            </a:r>
            <a:r>
              <a:rPr lang="en-US" altLang="zh-CN" sz="1800" b="1" dirty="0">
                <a:solidFill>
                  <a:srgbClr val="7030A0"/>
                </a:solidFill>
                <a:latin typeface="微软雅黑" panose="020B0503020204020204" pitchFamily="34" charset="-122"/>
                <a:ea typeface="微软雅黑" panose="020B0503020204020204" pitchFamily="34" charset="-122"/>
                <a:sym typeface="+mn-ea"/>
              </a:rPr>
              <a:t>——</a:t>
            </a:r>
            <a:r>
              <a:rPr lang="zh-CN" altLang="en-US" sz="1800" b="1" dirty="0">
                <a:solidFill>
                  <a:srgbClr val="7030A0"/>
                </a:solidFill>
                <a:latin typeface="微软雅黑" panose="020B0503020204020204" pitchFamily="34" charset="-122"/>
                <a:ea typeface="微软雅黑" panose="020B0503020204020204" pitchFamily="34" charset="-122"/>
                <a:sym typeface="+mn-ea"/>
              </a:rPr>
              <a:t>西餐）</a:t>
            </a:r>
            <a:endParaRPr sz="2000" b="1" dirty="0">
              <a:solidFill>
                <a:srgbClr val="7030A0"/>
              </a:solidFill>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2000" b="1" dirty="0" err="1">
                <a:solidFill>
                  <a:srgbClr val="C00000"/>
                </a:solidFill>
                <a:latin typeface="微软雅黑" panose="020B0503020204020204" pitchFamily="34" charset="-122"/>
                <a:ea typeface="微软雅黑" panose="020B0503020204020204" pitchFamily="34" charset="-122"/>
              </a:rPr>
              <a:t>评价</a:t>
            </a:r>
            <a:r>
              <a:rPr sz="2000" b="1" dirty="0">
                <a:solidFill>
                  <a:srgbClr val="C00000"/>
                </a:solidFill>
                <a:latin typeface="微软雅黑" panose="020B0503020204020204" pitchFamily="34" charset="-122"/>
                <a:ea typeface="微软雅黑" panose="020B0503020204020204" pitchFamily="34" charset="-122"/>
              </a:rPr>
              <a:t>：</a:t>
            </a:r>
            <a:endParaRPr lang="en-US" sz="2000" b="1" dirty="0">
              <a:solidFill>
                <a:srgbClr val="C00000"/>
              </a:solidFill>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lang="zh-CN" altLang="en-US" sz="1800" b="1" dirty="0">
                <a:solidFill>
                  <a:srgbClr val="0070C0"/>
                </a:solidFill>
                <a:latin typeface="微软雅黑" panose="020B0503020204020204" pitchFamily="34" charset="-122"/>
                <a:ea typeface="微软雅黑" panose="020B0503020204020204" pitchFamily="34" charset="-122"/>
                <a:sym typeface="+mn-ea"/>
              </a:rPr>
              <a:t>优点：</a:t>
            </a:r>
            <a:r>
              <a:rPr lang="zh-CN" altLang="en-US" sz="1800" b="1" dirty="0">
                <a:latin typeface="微软雅黑" panose="020B0503020204020204" pitchFamily="34" charset="-122"/>
                <a:ea typeface="微软雅黑" panose="020B0503020204020204" pitchFamily="34" charset="-122"/>
                <a:sym typeface="+mn-ea"/>
              </a:rPr>
              <a:t>有利于</a:t>
            </a:r>
            <a:r>
              <a:rPr sz="1800" b="1" dirty="0" err="1">
                <a:latin typeface="微软雅黑" panose="020B0503020204020204" pitchFamily="34" charset="-122"/>
                <a:ea typeface="微软雅黑" panose="020B0503020204020204" pitchFamily="34" charset="-122"/>
                <a:sym typeface="+mn-ea"/>
              </a:rPr>
              <a:t>对学生个性的陶冶和人格的培养，让学生从中领悟到怎样对待生活、认识自己和对待他人，提高学生的</a:t>
            </a:r>
            <a:r>
              <a:rPr sz="1800" b="1" dirty="0" err="1">
                <a:solidFill>
                  <a:srgbClr val="7030A0"/>
                </a:solidFill>
                <a:latin typeface="微软雅黑" panose="020B0503020204020204" pitchFamily="34" charset="-122"/>
                <a:ea typeface="微软雅黑" panose="020B0503020204020204" pitchFamily="34" charset="-122"/>
                <a:sym typeface="+mn-ea"/>
              </a:rPr>
              <a:t>自主精神和合作精神</a:t>
            </a:r>
            <a:r>
              <a:rPr sz="1800" b="1" dirty="0">
                <a:latin typeface="微软雅黑" panose="020B0503020204020204" pitchFamily="34" charset="-122"/>
                <a:ea typeface="微软雅黑" panose="020B0503020204020204" pitchFamily="34" charset="-122"/>
                <a:sym typeface="+mn-ea"/>
              </a:rPr>
              <a:t>。</a:t>
            </a:r>
            <a:r>
              <a:rPr lang="en-US" sz="1800" b="1" dirty="0">
                <a:latin typeface="微软雅黑" panose="020B0503020204020204" pitchFamily="34" charset="-122"/>
                <a:ea typeface="微软雅黑" panose="020B0503020204020204" pitchFamily="34" charset="-122"/>
                <a:sym typeface="+mn-ea"/>
              </a:rPr>
              <a:t> </a:t>
            </a:r>
            <a:r>
              <a:rPr lang="zh-CN" altLang="en-US" sz="1800" b="1" dirty="0">
                <a:solidFill>
                  <a:srgbClr val="7030A0"/>
                </a:solidFill>
                <a:latin typeface="微软雅黑" panose="020B0503020204020204" pitchFamily="34" charset="-122"/>
                <a:ea typeface="微软雅黑" panose="020B0503020204020204" pitchFamily="34" charset="-122"/>
                <a:sym typeface="+mn-ea"/>
              </a:rPr>
              <a:t>（历史剧表演）</a:t>
            </a:r>
            <a:endParaRPr lang="en-US" sz="1800" b="1" dirty="0">
              <a:solidFill>
                <a:srgbClr val="7030A0"/>
              </a:solidFill>
              <a:latin typeface="微软雅黑" panose="020B0503020204020204" pitchFamily="34" charset="-122"/>
              <a:ea typeface="微软雅黑" panose="020B0503020204020204" pitchFamily="34" charset="-122"/>
              <a:sym typeface="+mn-ea"/>
            </a:endParaRPr>
          </a:p>
          <a:p>
            <a:pPr marL="269875" indent="0" eaLnBrk="1" latinLnBrk="0" hangingPunct="1">
              <a:lnSpc>
                <a:spcPts val="2560"/>
              </a:lnSpc>
              <a:spcBef>
                <a:spcPts val="0"/>
              </a:spcBef>
            </a:pPr>
            <a:r>
              <a:rPr lang="zh-CN" altLang="en-US" sz="1800" b="1" dirty="0">
                <a:solidFill>
                  <a:srgbClr val="0070C0"/>
                </a:solidFill>
                <a:latin typeface="微软雅黑" panose="020B0503020204020204" pitchFamily="34" charset="-122"/>
                <a:ea typeface="微软雅黑" panose="020B0503020204020204" pitchFamily="34" charset="-122"/>
                <a:sym typeface="+mn-ea"/>
              </a:rPr>
              <a:t>适用范围：</a:t>
            </a:r>
            <a:r>
              <a:rPr sz="1800" b="1" dirty="0" err="1">
                <a:latin typeface="微软雅黑" panose="020B0503020204020204" pitchFamily="34" charset="-122"/>
                <a:ea typeface="微软雅黑" panose="020B0503020204020204" pitchFamily="34" charset="-122"/>
                <a:sym typeface="+mn-ea"/>
              </a:rPr>
              <a:t>较适用于思想品德课、外语课、语文课的教学，还可以广泛适用于课外各种文艺兴趣小组和社会实践活动等教学活动</a:t>
            </a:r>
            <a:r>
              <a:rPr sz="1800" b="1" dirty="0">
                <a:latin typeface="微软雅黑" panose="020B0503020204020204" pitchFamily="34" charset="-122"/>
                <a:ea typeface="微软雅黑" panose="020B0503020204020204" pitchFamily="34" charset="-122"/>
                <a:sym typeface="+mn-ea"/>
              </a:rPr>
              <a:t>。</a:t>
            </a:r>
            <a:r>
              <a:rPr lang="en-US" sz="1800" b="1" dirty="0">
                <a:latin typeface="微软雅黑" panose="020B0503020204020204" pitchFamily="34" charset="-122"/>
                <a:ea typeface="微软雅黑" panose="020B0503020204020204" pitchFamily="34" charset="-122"/>
                <a:sym typeface="+mn-ea"/>
              </a:rPr>
              <a:t>  </a:t>
            </a:r>
            <a:r>
              <a:rPr lang="zh-CN" altLang="en-US" sz="1800" b="1" dirty="0">
                <a:solidFill>
                  <a:srgbClr val="7030A0"/>
                </a:solidFill>
                <a:latin typeface="微软雅黑" panose="020B0503020204020204" pitchFamily="34" charset="-122"/>
                <a:ea typeface="微软雅黑" panose="020B0503020204020204" pitchFamily="34" charset="-122"/>
                <a:sym typeface="+mn-ea"/>
              </a:rPr>
              <a:t>（冬天学雪景古诗）</a:t>
            </a:r>
            <a:endParaRPr sz="1800" b="1" dirty="0">
              <a:solidFill>
                <a:srgbClr val="7030A0"/>
              </a:solidFill>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1787" y="681355"/>
            <a:ext cx="8480425" cy="4011295"/>
          </a:xfrm>
        </p:spPr>
        <p:txBody>
          <a:bodyPr vert="horz" wrap="square" lIns="91440" tIns="45720" rIns="91440" bIns="45720" anchor="t"/>
          <a:lstStyle/>
          <a:p>
            <a:pPr marL="0" indent="0" eaLnBrk="1" hangingPunct="1">
              <a:buNone/>
            </a:pPr>
            <a:r>
              <a:rPr lang="en-US" sz="2400" b="1" dirty="0">
                <a:latin typeface="微软雅黑" panose="020B0503020204020204" pitchFamily="34" charset="-122"/>
                <a:ea typeface="微软雅黑" panose="020B0503020204020204" pitchFamily="34" charset="-122"/>
              </a:rPr>
              <a:t>5</a:t>
            </a:r>
            <a:r>
              <a:rPr sz="2400" b="1" dirty="0">
                <a:latin typeface="微软雅黑" panose="020B0503020204020204" pitchFamily="34" charset="-122"/>
                <a:ea typeface="微软雅黑" panose="020B0503020204020204" pitchFamily="34" charset="-122"/>
              </a:rPr>
              <a:t>.示范—模仿教学模式</a:t>
            </a:r>
            <a:r>
              <a:rPr lang="zh-CN" sz="2400" b="1" dirty="0">
                <a:latin typeface="微软雅黑" panose="020B0503020204020204" pitchFamily="34" charset="-122"/>
                <a:ea typeface="微软雅黑" panose="020B0503020204020204" pitchFamily="34" charset="-122"/>
              </a:rPr>
              <a:t>（教师示范技能，学生模仿掌握技能）</a:t>
            </a:r>
          </a:p>
          <a:p>
            <a:pPr marL="269875" indent="0" eaLnBrk="1" latinLnBrk="0" hangingPunct="1">
              <a:lnSpc>
                <a:spcPts val="2960"/>
              </a:lnSpc>
              <a:spcBef>
                <a:spcPts val="0"/>
              </a:spcBef>
            </a:pPr>
            <a:r>
              <a:rPr sz="2400" b="1" dirty="0">
                <a:solidFill>
                  <a:srgbClr val="0070C0"/>
                </a:solidFill>
                <a:latin typeface="微软雅黑" panose="020B0503020204020204" pitchFamily="34" charset="-122"/>
                <a:ea typeface="微软雅黑" panose="020B0503020204020204" pitchFamily="34" charset="-122"/>
              </a:rPr>
              <a:t>理论基础：</a:t>
            </a:r>
            <a:r>
              <a:rPr sz="2400" b="1" dirty="0">
                <a:latin typeface="微软雅黑" panose="020B0503020204020204" pitchFamily="34" charset="-122"/>
                <a:ea typeface="微软雅黑" panose="020B0503020204020204" pitchFamily="34" charset="-122"/>
                <a:sym typeface="+mn-ea"/>
              </a:rPr>
              <a:t>需要经历三个阶段：</a:t>
            </a:r>
            <a:r>
              <a:rPr sz="2400" b="1" dirty="0">
                <a:solidFill>
                  <a:srgbClr val="7030A0"/>
                </a:solidFill>
                <a:latin typeface="微软雅黑" panose="020B0503020204020204" pitchFamily="34" charset="-122"/>
                <a:ea typeface="微软雅黑" panose="020B0503020204020204" pitchFamily="34" charset="-122"/>
                <a:sym typeface="+mn-ea"/>
              </a:rPr>
              <a:t>认知阶段，</a:t>
            </a:r>
            <a:r>
              <a:rPr sz="2400" b="1" dirty="0">
                <a:latin typeface="微软雅黑" panose="020B0503020204020204" pitchFamily="34" charset="-122"/>
                <a:ea typeface="微软雅黑" panose="020B0503020204020204" pitchFamily="34" charset="-122"/>
                <a:sym typeface="+mn-ea"/>
              </a:rPr>
              <a:t>即学会行为技能的要求；</a:t>
            </a:r>
            <a:r>
              <a:rPr sz="2400" b="1" dirty="0">
                <a:solidFill>
                  <a:srgbClr val="7030A0"/>
                </a:solidFill>
                <a:latin typeface="微软雅黑" panose="020B0503020204020204" pitchFamily="34" charset="-122"/>
                <a:ea typeface="微软雅黑" panose="020B0503020204020204" pitchFamily="34" charset="-122"/>
                <a:sym typeface="+mn-ea"/>
              </a:rPr>
              <a:t>联系阶段</a:t>
            </a:r>
            <a:r>
              <a:rPr sz="2400" b="1" dirty="0">
                <a:latin typeface="微软雅黑" panose="020B0503020204020204" pitchFamily="34" charset="-122"/>
                <a:ea typeface="微软雅黑" panose="020B0503020204020204" pitchFamily="34" charset="-122"/>
                <a:sym typeface="+mn-ea"/>
              </a:rPr>
              <a:t>，通过学习使部分技能由不够精确到逐步精确，单个的下属技能逐步结合成总结技能；</a:t>
            </a:r>
            <a:r>
              <a:rPr sz="2400" b="1" dirty="0">
                <a:solidFill>
                  <a:srgbClr val="7030A0"/>
                </a:solidFill>
                <a:latin typeface="微软雅黑" panose="020B0503020204020204" pitchFamily="34" charset="-122"/>
                <a:ea typeface="微软雅黑" panose="020B0503020204020204" pitchFamily="34" charset="-122"/>
                <a:sym typeface="+mn-ea"/>
              </a:rPr>
              <a:t>自主阶段</a:t>
            </a:r>
            <a:r>
              <a:rPr sz="2400" b="1" dirty="0">
                <a:latin typeface="微软雅黑" panose="020B0503020204020204" pitchFamily="34" charset="-122"/>
                <a:ea typeface="微软雅黑" panose="020B0503020204020204" pitchFamily="34" charset="-122"/>
                <a:sym typeface="+mn-ea"/>
              </a:rPr>
              <a:t>，行为技能的程序步骤已不再需要通过思考完成。</a:t>
            </a:r>
            <a:r>
              <a:rPr lang="en-US" sz="2400" b="1" dirty="0">
                <a:latin typeface="微软雅黑" panose="020B0503020204020204" pitchFamily="34" charset="-122"/>
                <a:ea typeface="微软雅黑" panose="020B0503020204020204" pitchFamily="34" charset="-122"/>
                <a:sym typeface="+mn-ea"/>
              </a:rPr>
              <a:t>  </a:t>
            </a:r>
            <a:r>
              <a:rPr lang="zh-CN" altLang="en-US" sz="2400" b="1" dirty="0">
                <a:solidFill>
                  <a:srgbClr val="7030A0"/>
                </a:solidFill>
                <a:latin typeface="微软雅黑" panose="020B0503020204020204" pitchFamily="34" charset="-122"/>
                <a:ea typeface="微软雅黑" panose="020B0503020204020204" pitchFamily="34" charset="-122"/>
                <a:sym typeface="+mn-ea"/>
              </a:rPr>
              <a:t>（书法）</a:t>
            </a:r>
            <a:endParaRPr sz="2400" b="1" dirty="0">
              <a:solidFill>
                <a:srgbClr val="7030A0"/>
              </a:solidFill>
              <a:latin typeface="微软雅黑" panose="020B0503020204020204" pitchFamily="34" charset="-122"/>
              <a:ea typeface="微软雅黑" panose="020B0503020204020204" pitchFamily="34" charset="-122"/>
              <a:sym typeface="+mn-ea"/>
            </a:endParaRPr>
          </a:p>
          <a:p>
            <a:pPr marL="269875" indent="0" eaLnBrk="1" latinLnBrk="0" hangingPunct="1">
              <a:lnSpc>
                <a:spcPts val="2960"/>
              </a:lnSpc>
              <a:spcBef>
                <a:spcPts val="0"/>
              </a:spcBef>
            </a:pPr>
            <a:r>
              <a:rPr sz="2400" b="1" dirty="0" err="1">
                <a:solidFill>
                  <a:srgbClr val="0070C0"/>
                </a:solidFill>
                <a:latin typeface="微软雅黑" panose="020B0503020204020204" pitchFamily="34" charset="-122"/>
                <a:ea typeface="微软雅黑" panose="020B0503020204020204" pitchFamily="34" charset="-122"/>
              </a:rPr>
              <a:t>教学目标：</a:t>
            </a:r>
            <a:r>
              <a:rPr sz="2400" b="1" dirty="0" err="1">
                <a:latin typeface="微软雅黑" panose="020B0503020204020204" pitchFamily="34" charset="-122"/>
                <a:ea typeface="微软雅黑" panose="020B0503020204020204" pitchFamily="34" charset="-122"/>
                <a:sym typeface="+mn-ea"/>
              </a:rPr>
              <a:t>使学生掌握一些基本</a:t>
            </a:r>
            <a:r>
              <a:rPr sz="2400" b="1" dirty="0" err="1">
                <a:solidFill>
                  <a:srgbClr val="7030A0"/>
                </a:solidFill>
                <a:latin typeface="微软雅黑" panose="020B0503020204020204" pitchFamily="34" charset="-122"/>
                <a:ea typeface="微软雅黑" panose="020B0503020204020204" pitchFamily="34" charset="-122"/>
                <a:sym typeface="+mn-ea"/>
              </a:rPr>
              <a:t>行为技能</a:t>
            </a:r>
            <a:r>
              <a:rPr sz="2400" b="1" dirty="0" err="1">
                <a:latin typeface="微软雅黑" panose="020B0503020204020204" pitchFamily="34" charset="-122"/>
                <a:ea typeface="微软雅黑" panose="020B0503020204020204" pitchFamily="34" charset="-122"/>
                <a:sym typeface="+mn-ea"/>
              </a:rPr>
              <a:t>；在学龄初期或社会化早期，通过示范模仿，使学生掌握社会的</a:t>
            </a:r>
            <a:r>
              <a:rPr sz="2400" b="1" dirty="0" err="1">
                <a:solidFill>
                  <a:srgbClr val="7030A0"/>
                </a:solidFill>
                <a:latin typeface="微软雅黑" panose="020B0503020204020204" pitchFamily="34" charset="-122"/>
                <a:ea typeface="微软雅黑" panose="020B0503020204020204" pitchFamily="34" charset="-122"/>
                <a:sym typeface="+mn-ea"/>
              </a:rPr>
              <a:t>道德习惯和行为模式</a:t>
            </a:r>
            <a:r>
              <a:rPr sz="2400" b="1" dirty="0">
                <a:latin typeface="微软雅黑" panose="020B0503020204020204" pitchFamily="34" charset="-122"/>
                <a:ea typeface="微软雅黑" panose="020B0503020204020204" pitchFamily="34" charset="-122"/>
                <a:sym typeface="+mn-ea"/>
              </a:rPr>
              <a:t>。</a:t>
            </a:r>
            <a:r>
              <a:rPr lang="en-US" sz="2400" b="1" dirty="0">
                <a:latin typeface="微软雅黑" panose="020B0503020204020204" pitchFamily="34" charset="-122"/>
                <a:ea typeface="微软雅黑" panose="020B0503020204020204" pitchFamily="34" charset="-122"/>
                <a:sym typeface="+mn-ea"/>
              </a:rPr>
              <a:t>                                      </a:t>
            </a:r>
            <a:r>
              <a:rPr lang="zh-CN" altLang="en-US" sz="2400" b="1" dirty="0">
                <a:solidFill>
                  <a:srgbClr val="7030A0"/>
                </a:solidFill>
                <a:latin typeface="微软雅黑" panose="020B0503020204020204" pitchFamily="34" charset="-122"/>
                <a:ea typeface="微软雅黑" panose="020B0503020204020204" pitchFamily="34" charset="-122"/>
                <a:sym typeface="+mn-ea"/>
              </a:rPr>
              <a:t>（小学习字、不吸烟）</a:t>
            </a:r>
            <a:endParaRPr sz="2400" b="1" dirty="0">
              <a:solidFill>
                <a:srgbClr val="7030A0"/>
              </a:solidFill>
              <a:latin typeface="微软雅黑" panose="020B0503020204020204" pitchFamily="34" charset="-122"/>
              <a:ea typeface="微软雅黑" panose="020B0503020204020204" pitchFamily="34" charset="-122"/>
              <a:sym typeface="+mn-ea"/>
            </a:endParaRPr>
          </a:p>
          <a:p>
            <a:pPr marL="269875" indent="0" eaLnBrk="1" latinLnBrk="0" hangingPunct="1">
              <a:lnSpc>
                <a:spcPts val="2960"/>
              </a:lnSpc>
              <a:spcBef>
                <a:spcPts val="0"/>
              </a:spcBef>
            </a:pPr>
            <a:r>
              <a:rPr sz="2400" b="1" dirty="0">
                <a:solidFill>
                  <a:srgbClr val="0070C0"/>
                </a:solidFill>
                <a:latin typeface="微软雅黑" panose="020B0503020204020204" pitchFamily="34" charset="-122"/>
                <a:ea typeface="微软雅黑" panose="020B0503020204020204" pitchFamily="34" charset="-122"/>
              </a:rPr>
              <a:t>操作程序：</a:t>
            </a:r>
            <a:r>
              <a:rPr sz="2400" b="1" dirty="0">
                <a:latin typeface="微软雅黑" panose="020B0503020204020204" pitchFamily="34" charset="-122"/>
                <a:ea typeface="微软雅黑" panose="020B0503020204020204" pitchFamily="34" charset="-122"/>
                <a:sym typeface="+mn-ea"/>
              </a:rPr>
              <a:t>定向——参与性练习——自主练习——</a:t>
            </a:r>
            <a:r>
              <a:rPr sz="2400" b="1" dirty="0" err="1">
                <a:latin typeface="微软雅黑" panose="020B0503020204020204" pitchFamily="34" charset="-122"/>
                <a:ea typeface="微软雅黑" panose="020B0503020204020204" pitchFamily="34" charset="-122"/>
                <a:sym typeface="+mn-ea"/>
              </a:rPr>
              <a:t>迁移</a:t>
            </a:r>
            <a:r>
              <a:rPr sz="2400" b="1" dirty="0">
                <a:latin typeface="微软雅黑" panose="020B0503020204020204" pitchFamily="34" charset="-122"/>
                <a:ea typeface="微软雅黑" panose="020B0503020204020204" pitchFamily="34" charset="-122"/>
                <a:sym typeface="+mn-ea"/>
              </a:rPr>
              <a:t>。</a:t>
            </a:r>
            <a:endParaRPr sz="2400" b="1" dirty="0">
              <a:latin typeface="微软雅黑" panose="020B0503020204020204" pitchFamily="34" charset="-122"/>
              <a:ea typeface="微软雅黑" panose="020B0503020204020204" pitchFamily="34" charset="-122"/>
            </a:endParaRPr>
          </a:p>
          <a:p>
            <a:pPr marL="269875" indent="0" eaLnBrk="1" latinLnBrk="0" hangingPunct="1">
              <a:lnSpc>
                <a:spcPts val="2960"/>
              </a:lnSpc>
              <a:spcBef>
                <a:spcPts val="0"/>
              </a:spcBef>
            </a:pPr>
            <a:r>
              <a:rPr sz="2400" b="1" dirty="0" err="1">
                <a:solidFill>
                  <a:srgbClr val="C00000"/>
                </a:solidFill>
                <a:latin typeface="微软雅黑" panose="020B0503020204020204" pitchFamily="34" charset="-122"/>
                <a:ea typeface="微软雅黑" panose="020B0503020204020204" pitchFamily="34" charset="-122"/>
              </a:rPr>
              <a:t>评价</a:t>
            </a:r>
            <a:r>
              <a:rPr sz="2400" b="1" dirty="0">
                <a:solidFill>
                  <a:srgbClr val="C00000"/>
                </a:solidFill>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sym typeface="+mn-ea"/>
              </a:rPr>
              <a:t>适宜</a:t>
            </a:r>
            <a:r>
              <a:rPr sz="2400" b="1" dirty="0" err="1">
                <a:latin typeface="微软雅黑" panose="020B0503020204020204" pitchFamily="34" charset="-122"/>
                <a:ea typeface="微软雅黑" panose="020B0503020204020204" pitchFamily="34" charset="-122"/>
                <a:sym typeface="+mn-ea"/>
              </a:rPr>
              <a:t>很多学科的技能训练。教师起组织者作用</a:t>
            </a:r>
            <a:r>
              <a:rPr sz="2400" b="1" dirty="0">
                <a:latin typeface="微软雅黑" panose="020B0503020204020204" pitchFamily="34" charset="-122"/>
                <a:ea typeface="微软雅黑" panose="020B0503020204020204" pitchFamily="34" charset="-122"/>
                <a:sym typeface="+mn-ea"/>
              </a:rPr>
              <a:t>。</a:t>
            </a: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170180"/>
            <a:ext cx="8480425" cy="4725670"/>
          </a:xfrm>
        </p:spPr>
        <p:txBody>
          <a:bodyPr vert="horz" wrap="square" lIns="91440" tIns="45720" rIns="91440" bIns="45720" anchor="t"/>
          <a:lstStyle/>
          <a:p>
            <a:pPr marL="0" indent="0" eaLnBrk="1" hangingPunct="1">
              <a:buNone/>
            </a:pPr>
            <a:r>
              <a:rPr sz="3000" b="1" dirty="0">
                <a:latin typeface="微软雅黑" panose="020B0503020204020204" pitchFamily="34" charset="-122"/>
                <a:ea typeface="微软雅黑" panose="020B0503020204020204" pitchFamily="34" charset="-122"/>
              </a:rPr>
              <a:t>（</a:t>
            </a:r>
            <a:r>
              <a:rPr lang="zh-CN" sz="3000" b="1" dirty="0">
                <a:latin typeface="微软雅黑" panose="020B0503020204020204" pitchFamily="34" charset="-122"/>
                <a:ea typeface="微软雅黑" panose="020B0503020204020204" pitchFamily="34" charset="-122"/>
              </a:rPr>
              <a:t>二</a:t>
            </a:r>
            <a:r>
              <a:rPr sz="3000" b="1" dirty="0">
                <a:latin typeface="微软雅黑" panose="020B0503020204020204" pitchFamily="34" charset="-122"/>
                <a:ea typeface="微软雅黑" panose="020B0503020204020204" pitchFamily="34" charset="-122"/>
              </a:rPr>
              <a:t>）国</a:t>
            </a:r>
            <a:r>
              <a:rPr lang="zh-CN" sz="3000" b="1" dirty="0">
                <a:latin typeface="微软雅黑" panose="020B0503020204020204" pitchFamily="34" charset="-122"/>
                <a:ea typeface="微软雅黑" panose="020B0503020204020204" pitchFamily="34" charset="-122"/>
              </a:rPr>
              <a:t>外</a:t>
            </a:r>
            <a:r>
              <a:rPr sz="3000" b="1" dirty="0">
                <a:latin typeface="微软雅黑" panose="020B0503020204020204" pitchFamily="34" charset="-122"/>
                <a:ea typeface="微软雅黑" panose="020B0503020204020204" pitchFamily="34" charset="-122"/>
              </a:rPr>
              <a:t>教学模式及评价</a:t>
            </a:r>
          </a:p>
          <a:p>
            <a:pPr marL="0" indent="0" eaLnBrk="1" hangingPunct="1">
              <a:buNone/>
            </a:pPr>
            <a:r>
              <a:rPr sz="2000" b="1" dirty="0">
                <a:latin typeface="微软雅黑" panose="020B0503020204020204" pitchFamily="34" charset="-122"/>
                <a:ea typeface="微软雅黑" panose="020B0503020204020204" pitchFamily="34" charset="-122"/>
              </a:rPr>
              <a:t>1.程序教学模式</a:t>
            </a:r>
            <a:r>
              <a:rPr lang="zh-CN" sz="20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教学内容分步</a:t>
            </a:r>
            <a:r>
              <a:rPr lang="zh-CN" sz="20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学生</a:t>
            </a:r>
            <a:r>
              <a:rPr lang="zh-CN" sz="2000" b="1" dirty="0">
                <a:latin typeface="微软雅黑" panose="020B0503020204020204" pitchFamily="34" charset="-122"/>
                <a:ea typeface="微软雅黑" panose="020B0503020204020204" pitchFamily="34" charset="-122"/>
              </a:rPr>
              <a:t>对</a:t>
            </a:r>
            <a:r>
              <a:rPr sz="2000" b="1" dirty="0">
                <a:latin typeface="微软雅黑" panose="020B0503020204020204" pitchFamily="34" charset="-122"/>
                <a:ea typeface="微软雅黑" panose="020B0503020204020204" pitchFamily="34" charset="-122"/>
              </a:rPr>
              <a:t>问题作出反应，确认后再学习</a:t>
            </a:r>
            <a:r>
              <a:rPr lang="zh-CN" sz="2000" b="1" dirty="0">
                <a:latin typeface="微软雅黑" panose="020B0503020204020204" pitchFamily="34" charset="-122"/>
                <a:ea typeface="微软雅黑" panose="020B0503020204020204" pitchFamily="34" charset="-122"/>
              </a:rPr>
              <a:t>）</a:t>
            </a:r>
          </a:p>
          <a:p>
            <a:pPr marL="198120" indent="0" eaLnBrk="1" latinLnBrk="0" hangingPunct="1">
              <a:lnSpc>
                <a:spcPts val="2460"/>
              </a:lnSpc>
              <a:spcBef>
                <a:spcPts val="0"/>
              </a:spcBef>
            </a:pPr>
            <a:r>
              <a:rPr sz="2000" b="1" dirty="0" err="1">
                <a:solidFill>
                  <a:srgbClr val="0070C0"/>
                </a:solidFill>
                <a:latin typeface="微软雅黑" panose="020B0503020204020204" pitchFamily="34" charset="-122"/>
                <a:ea typeface="微软雅黑" panose="020B0503020204020204" pitchFamily="34" charset="-122"/>
              </a:rPr>
              <a:t>理论基础：</a:t>
            </a:r>
            <a:r>
              <a:rPr sz="2000" b="1" dirty="0" err="1">
                <a:latin typeface="微软雅黑" panose="020B0503020204020204" pitchFamily="34" charset="-122"/>
                <a:ea typeface="微软雅黑" panose="020B0503020204020204" pitchFamily="34" charset="-122"/>
              </a:rPr>
              <a:t>新行为主义的学习理论</a:t>
            </a:r>
            <a:r>
              <a:rPr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不断强化与刺激可提高反应。</a:t>
            </a:r>
            <a:endParaRPr sz="2000" b="1" dirty="0">
              <a:latin typeface="微软雅黑" panose="020B0503020204020204" pitchFamily="34" charset="-122"/>
              <a:ea typeface="微软雅黑" panose="020B0503020204020204" pitchFamily="34" charset="-122"/>
            </a:endParaRPr>
          </a:p>
          <a:p>
            <a:pPr marL="198120" indent="0" eaLnBrk="1" latinLnBrk="0" hangingPunct="1">
              <a:lnSpc>
                <a:spcPts val="2460"/>
              </a:lnSpc>
              <a:spcBef>
                <a:spcPts val="0"/>
              </a:spcBef>
            </a:pPr>
            <a:r>
              <a:rPr sz="2000" b="1" dirty="0" err="1">
                <a:solidFill>
                  <a:srgbClr val="0070C0"/>
                </a:solidFill>
                <a:latin typeface="微软雅黑" panose="020B0503020204020204" pitchFamily="34" charset="-122"/>
                <a:ea typeface="微软雅黑" panose="020B0503020204020204" pitchFamily="34" charset="-122"/>
              </a:rPr>
              <a:t>教学目标：</a:t>
            </a:r>
            <a:r>
              <a:rPr sz="2000" b="1" dirty="0" err="1">
                <a:latin typeface="微软雅黑" panose="020B0503020204020204" pitchFamily="34" charset="-122"/>
                <a:ea typeface="微软雅黑" panose="020B0503020204020204" pitchFamily="34" charset="-122"/>
              </a:rPr>
              <a:t>教给学习者某种具体的</a:t>
            </a:r>
            <a:r>
              <a:rPr sz="2000" b="1" dirty="0" err="1">
                <a:solidFill>
                  <a:srgbClr val="7030A0"/>
                </a:solidFill>
                <a:latin typeface="微软雅黑" panose="020B0503020204020204" pitchFamily="34" charset="-122"/>
                <a:ea typeface="微软雅黑" panose="020B0503020204020204" pitchFamily="34" charset="-122"/>
              </a:rPr>
              <a:t>技能</a:t>
            </a:r>
            <a:r>
              <a:rPr sz="2000" b="1" dirty="0" err="1">
                <a:latin typeface="微软雅黑" panose="020B0503020204020204" pitchFamily="34" charset="-122"/>
                <a:ea typeface="微软雅黑" panose="020B0503020204020204" pitchFamily="34" charset="-122"/>
              </a:rPr>
              <a:t>、</a:t>
            </a:r>
            <a:r>
              <a:rPr sz="2000" b="1" dirty="0" err="1">
                <a:solidFill>
                  <a:srgbClr val="7030A0"/>
                </a:solidFill>
                <a:latin typeface="微软雅黑" panose="020B0503020204020204" pitchFamily="34" charset="-122"/>
                <a:ea typeface="微软雅黑" panose="020B0503020204020204" pitchFamily="34" charset="-122"/>
              </a:rPr>
              <a:t>观念</a:t>
            </a:r>
            <a:r>
              <a:rPr sz="2000" b="1" dirty="0" err="1">
                <a:latin typeface="微软雅黑" panose="020B0503020204020204" pitchFamily="34" charset="-122"/>
                <a:ea typeface="微软雅黑" panose="020B0503020204020204" pitchFamily="34" charset="-122"/>
              </a:rPr>
              <a:t>或其他内外部</a:t>
            </a:r>
            <a:r>
              <a:rPr sz="2000" b="1" dirty="0" err="1">
                <a:solidFill>
                  <a:srgbClr val="7030A0"/>
                </a:solidFill>
                <a:latin typeface="微软雅黑" panose="020B0503020204020204" pitchFamily="34" charset="-122"/>
                <a:ea typeface="微软雅黑" panose="020B0503020204020204" pitchFamily="34" charset="-122"/>
              </a:rPr>
              <a:t>行为</a:t>
            </a:r>
            <a:r>
              <a:rPr sz="2000" b="1" dirty="0" err="1">
                <a:latin typeface="微软雅黑" panose="020B0503020204020204" pitchFamily="34" charset="-122"/>
                <a:ea typeface="微软雅黑" panose="020B0503020204020204" pitchFamily="34" charset="-122"/>
              </a:rPr>
              <a:t>方式</a:t>
            </a:r>
            <a:r>
              <a:rPr lang="zh-CN" sz="2000" b="1" dirty="0">
                <a:latin typeface="微软雅黑" panose="020B0503020204020204" pitchFamily="34" charset="-122"/>
                <a:ea typeface="微软雅黑" panose="020B0503020204020204" pitchFamily="34" charset="-122"/>
              </a:rPr>
              <a:t>。</a:t>
            </a:r>
          </a:p>
          <a:p>
            <a:pPr marL="198120" indent="0" eaLnBrk="1" latinLnBrk="0" hangingPunct="1">
              <a:lnSpc>
                <a:spcPts val="2460"/>
              </a:lnSpc>
              <a:spcBef>
                <a:spcPts val="0"/>
              </a:spcBef>
            </a:pPr>
            <a:r>
              <a:rPr sz="2000" b="1" dirty="0">
                <a:solidFill>
                  <a:srgbClr val="0070C0"/>
                </a:solidFill>
                <a:latin typeface="微软雅黑" panose="020B0503020204020204" pitchFamily="34" charset="-122"/>
                <a:ea typeface="微软雅黑" panose="020B0503020204020204" pitchFamily="34" charset="-122"/>
              </a:rPr>
              <a:t>实现条件</a:t>
            </a:r>
            <a:r>
              <a:rPr lang="zh-CN" sz="2000" b="1" dirty="0">
                <a:solidFill>
                  <a:srgbClr val="0070C0"/>
                </a:solidFill>
                <a:latin typeface="微软雅黑" panose="020B0503020204020204" pitchFamily="34" charset="-122"/>
                <a:ea typeface="微软雅黑" panose="020B0503020204020204" pitchFamily="34" charset="-122"/>
              </a:rPr>
              <a:t>：</a:t>
            </a:r>
            <a:r>
              <a:rPr lang="zh-CN" sz="2000" b="1" dirty="0">
                <a:latin typeface="微软雅黑" panose="020B0503020204020204" pitchFamily="34" charset="-122"/>
                <a:ea typeface="微软雅黑" panose="020B0503020204020204" pitchFamily="34" charset="-122"/>
              </a:rPr>
              <a:t>需把教学内容根据学习过程分解许多小步子，并按一定的次序排好。每个问题都要先作出解释，然后提出要求学生回答的问题，每个问题都要有正确答案。当学生回答问题后，通过出示正确答案，让学生确认自己回答的正误，反应正确后，再进入下一项目的学习。</a:t>
            </a:r>
          </a:p>
          <a:p>
            <a:pPr marL="198120" indent="0" eaLnBrk="1" latinLnBrk="0" hangingPunct="1">
              <a:lnSpc>
                <a:spcPts val="2460"/>
              </a:lnSpc>
              <a:spcBef>
                <a:spcPts val="0"/>
              </a:spcBef>
            </a:pPr>
            <a:r>
              <a:rPr sz="2000" b="1" dirty="0" err="1">
                <a:solidFill>
                  <a:srgbClr val="0070C0"/>
                </a:solidFill>
                <a:latin typeface="微软雅黑" panose="020B0503020204020204" pitchFamily="34" charset="-122"/>
                <a:ea typeface="微软雅黑" panose="020B0503020204020204" pitchFamily="34" charset="-122"/>
              </a:rPr>
              <a:t>操作程序</a:t>
            </a:r>
            <a:r>
              <a:rPr sz="2000" b="1" dirty="0">
                <a:solidFill>
                  <a:srgbClr val="0070C0"/>
                </a:solidFill>
                <a:latin typeface="微软雅黑" panose="020B0503020204020204" pitchFamily="34" charset="-122"/>
                <a:ea typeface="微软雅黑" panose="020B0503020204020204" pitchFamily="34" charset="-122"/>
              </a:rPr>
              <a:t>：</a:t>
            </a:r>
            <a:endParaRPr lang="zh-CN" sz="2000" b="1" dirty="0">
              <a:solidFill>
                <a:srgbClr val="0070C0"/>
              </a:solidFill>
              <a:latin typeface="微软雅黑" panose="020B0503020204020204" pitchFamily="34" charset="-122"/>
              <a:ea typeface="微软雅黑" panose="020B0503020204020204" pitchFamily="34" charset="-122"/>
            </a:endParaRPr>
          </a:p>
          <a:p>
            <a:pPr marL="252095" indent="0" algn="l" eaLnBrk="1" latinLnBrk="0" hangingPunct="1">
              <a:lnSpc>
                <a:spcPts val="2460"/>
              </a:lnSpc>
              <a:spcBef>
                <a:spcPts val="0"/>
              </a:spcBef>
              <a:buNone/>
            </a:pPr>
            <a:endParaRPr sz="1800" dirty="0">
              <a:latin typeface="黑体" panose="02010609060101010101" pitchFamily="49" charset="-122"/>
              <a:ea typeface="黑体" panose="02010609060101010101" pitchFamily="49" charset="-122"/>
            </a:endParaRPr>
          </a:p>
        </p:txBody>
      </p:sp>
      <p:pic>
        <p:nvPicPr>
          <p:cNvPr id="2" name="图片 1" descr="360截图20180325121949116"/>
          <p:cNvPicPr>
            <a:picLocks noChangeAspect="1"/>
          </p:cNvPicPr>
          <p:nvPr/>
        </p:nvPicPr>
        <p:blipFill>
          <a:blip r:embed="rId2"/>
          <a:stretch>
            <a:fillRect/>
          </a:stretch>
        </p:blipFill>
        <p:spPr>
          <a:xfrm>
            <a:off x="2971800" y="3125470"/>
            <a:ext cx="3505200" cy="171608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F63B5D-C468-4213-B368-1FF26669F91B}"/>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CAC6E406-B724-4F7D-BBE6-05931DF8947A}"/>
              </a:ext>
            </a:extLst>
          </p:cNvPr>
          <p:cNvSpPr>
            <a:spLocks noGrp="1"/>
          </p:cNvSpPr>
          <p:nvPr>
            <p:ph idx="1"/>
          </p:nvPr>
        </p:nvSpPr>
        <p:spPr>
          <a:xfrm>
            <a:off x="457200" y="634206"/>
            <a:ext cx="8229600" cy="3836194"/>
          </a:xfrm>
        </p:spPr>
        <p:txBody>
          <a:bodyPr/>
          <a:lstStyle/>
          <a:p>
            <a:r>
              <a:rPr lang="zh-CN" altLang="en-US" sz="2400" b="1" dirty="0">
                <a:solidFill>
                  <a:srgbClr val="C00000"/>
                </a:solidFill>
                <a:latin typeface="微软雅黑" panose="020B0503020204020204" pitchFamily="34" charset="-122"/>
                <a:ea typeface="微软雅黑" panose="020B0503020204020204" pitchFamily="34" charset="-122"/>
              </a:rPr>
              <a:t>评价：</a:t>
            </a:r>
            <a:endParaRPr lang="en-US" altLang="zh-CN" sz="2400" b="1" dirty="0">
              <a:solidFill>
                <a:srgbClr val="C00000"/>
              </a:solidFill>
              <a:latin typeface="微软雅黑" panose="020B0503020204020204" pitchFamily="34" charset="-122"/>
              <a:ea typeface="微软雅黑" panose="020B0503020204020204" pitchFamily="34" charset="-122"/>
            </a:endParaRPr>
          </a:p>
          <a:p>
            <a:r>
              <a:rPr lang="zh-CN" altLang="en-US" sz="2400" b="1" dirty="0">
                <a:solidFill>
                  <a:srgbClr val="0070C0"/>
                </a:solidFill>
                <a:latin typeface="微软雅黑" panose="020B0503020204020204" pitchFamily="34" charset="-122"/>
                <a:ea typeface="微软雅黑" panose="020B0503020204020204" pitchFamily="34" charset="-122"/>
              </a:rPr>
              <a:t>优点：</a:t>
            </a:r>
            <a:r>
              <a:rPr lang="zh-CN" altLang="en-US" sz="2400" b="1" dirty="0">
                <a:latin typeface="微软雅黑" panose="020B0503020204020204" pitchFamily="34" charset="-122"/>
                <a:ea typeface="微软雅黑" panose="020B0503020204020204" pitchFamily="34" charset="-122"/>
              </a:rPr>
              <a:t>可使学习内容</a:t>
            </a:r>
            <a:r>
              <a:rPr lang="zh-CN" altLang="en-US" sz="2400" b="1" dirty="0">
                <a:solidFill>
                  <a:srgbClr val="7030A0"/>
                </a:solidFill>
                <a:latin typeface="微软雅黑" panose="020B0503020204020204" pitchFamily="34" charset="-122"/>
                <a:ea typeface="微软雅黑" panose="020B0503020204020204" pitchFamily="34" charset="-122"/>
              </a:rPr>
              <a:t>化难为易</a:t>
            </a:r>
            <a:r>
              <a:rPr lang="zh-CN" altLang="en-US" sz="2400" b="1" dirty="0">
                <a:latin typeface="微软雅黑" panose="020B0503020204020204" pitchFamily="34" charset="-122"/>
                <a:ea typeface="微软雅黑" panose="020B0503020204020204" pitchFamily="34" charset="-122"/>
              </a:rPr>
              <a:t>，易于学生掌握、巩固；及时反馈、强化，有利于调动学习积极性，及时调整学生的学习；可根据各人情况，自定步调，确定学习进度，</a:t>
            </a:r>
            <a:r>
              <a:rPr lang="zh-CN" altLang="en-US" sz="2400" b="1" dirty="0">
                <a:solidFill>
                  <a:srgbClr val="7030A0"/>
                </a:solidFill>
                <a:latin typeface="微软雅黑" panose="020B0503020204020204" pitchFamily="34" charset="-122"/>
                <a:ea typeface="微软雅黑" panose="020B0503020204020204" pitchFamily="34" charset="-122"/>
              </a:rPr>
              <a:t>有利于因材施教</a:t>
            </a:r>
            <a:r>
              <a:rPr lang="zh-CN" altLang="en-US" sz="2400" b="1" dirty="0">
                <a:latin typeface="微软雅黑" panose="020B0503020204020204" pitchFamily="34" charset="-122"/>
                <a:ea typeface="微软雅黑" panose="020B0503020204020204" pitchFamily="34" charset="-122"/>
              </a:rPr>
              <a:t>。</a:t>
            </a:r>
          </a:p>
          <a:p>
            <a:r>
              <a:rPr lang="zh-CN" altLang="en-US" sz="2400" b="1" dirty="0">
                <a:solidFill>
                  <a:srgbClr val="0070C0"/>
                </a:solidFill>
                <a:latin typeface="微软雅黑" panose="020B0503020204020204" pitchFamily="34" charset="-122"/>
                <a:ea typeface="微软雅黑" panose="020B0503020204020204" pitchFamily="34" charset="-122"/>
              </a:rPr>
              <a:t>缺点：</a:t>
            </a:r>
            <a:r>
              <a:rPr lang="zh-CN" altLang="en-US" sz="2400" b="1" dirty="0">
                <a:latin typeface="微软雅黑" panose="020B0503020204020204" pitchFamily="34" charset="-122"/>
                <a:ea typeface="微软雅黑" panose="020B0503020204020204" pitchFamily="34" charset="-122"/>
              </a:rPr>
              <a:t>只能显示教学结果，不能体现</a:t>
            </a:r>
            <a:r>
              <a:rPr lang="zh-CN" altLang="en-US" sz="2400" b="1" dirty="0">
                <a:solidFill>
                  <a:srgbClr val="7030A0"/>
                </a:solidFill>
                <a:latin typeface="微软雅黑" panose="020B0503020204020204" pitchFamily="34" charset="-122"/>
                <a:ea typeface="微软雅黑" panose="020B0503020204020204" pitchFamily="34" charset="-122"/>
              </a:rPr>
              <a:t>教学过程</a:t>
            </a:r>
            <a:r>
              <a:rPr lang="zh-CN" altLang="en-US" sz="2400" b="1" dirty="0">
                <a:latin typeface="微软雅黑" panose="020B0503020204020204" pitchFamily="34" charset="-122"/>
                <a:ea typeface="微软雅黑" panose="020B0503020204020204" pitchFamily="34" charset="-122"/>
              </a:rPr>
              <a:t>，对学习者的</a:t>
            </a:r>
            <a:r>
              <a:rPr lang="zh-CN" altLang="en-US" sz="2400" b="1" dirty="0">
                <a:solidFill>
                  <a:srgbClr val="7030A0"/>
                </a:solidFill>
                <a:latin typeface="微软雅黑" panose="020B0503020204020204" pitchFamily="34" charset="-122"/>
                <a:ea typeface="微软雅黑" panose="020B0503020204020204" pitchFamily="34" charset="-122"/>
              </a:rPr>
              <a:t>心理活动</a:t>
            </a:r>
            <a:r>
              <a:rPr lang="zh-CN" altLang="en-US" sz="2400" b="1" dirty="0">
                <a:latin typeface="微软雅黑" panose="020B0503020204020204" pitchFamily="34" charset="-122"/>
                <a:ea typeface="微软雅黑" panose="020B0503020204020204" pitchFamily="34" charset="-122"/>
              </a:rPr>
              <a:t>无法控制；削弱了教师对学生的随机指导和教师本人人格的影响，也割断了</a:t>
            </a:r>
            <a:r>
              <a:rPr lang="zh-CN" altLang="en-US" sz="2400" b="1" dirty="0">
                <a:solidFill>
                  <a:srgbClr val="7030A0"/>
                </a:solidFill>
                <a:latin typeface="微软雅黑" panose="020B0503020204020204" pitchFamily="34" charset="-122"/>
                <a:ea typeface="微软雅黑" panose="020B0503020204020204" pitchFamily="34" charset="-122"/>
              </a:rPr>
              <a:t>学习者间</a:t>
            </a:r>
            <a:r>
              <a:rPr lang="zh-CN" altLang="en-US" sz="2400" b="1" dirty="0">
                <a:latin typeface="微软雅黑" panose="020B0503020204020204" pitchFamily="34" charset="-122"/>
                <a:ea typeface="微软雅黑" panose="020B0503020204020204" pitchFamily="34" charset="-122"/>
              </a:rPr>
              <a:t>的相互影响；知识被分成一个个小项目来学习，影响了学习者对</a:t>
            </a:r>
            <a:r>
              <a:rPr lang="zh-CN" altLang="en-US" sz="2400" b="1" dirty="0">
                <a:solidFill>
                  <a:srgbClr val="7030A0"/>
                </a:solidFill>
                <a:latin typeface="微软雅黑" panose="020B0503020204020204" pitchFamily="34" charset="-122"/>
                <a:ea typeface="微软雅黑" panose="020B0503020204020204" pitchFamily="34" charset="-122"/>
              </a:rPr>
              <a:t>知识整体</a:t>
            </a:r>
            <a:r>
              <a:rPr lang="zh-CN" altLang="en-US" sz="2400" b="1" dirty="0">
                <a:latin typeface="微软雅黑" panose="020B0503020204020204" pitchFamily="34" charset="-122"/>
                <a:ea typeface="微软雅黑" panose="020B0503020204020204" pitchFamily="34" charset="-122"/>
              </a:rPr>
              <a:t>的把握。                                              </a:t>
            </a:r>
            <a:r>
              <a:rPr lang="zh-CN" altLang="en-US" sz="2400" b="1" dirty="0">
                <a:solidFill>
                  <a:srgbClr val="7030A0"/>
                </a:solidFill>
                <a:latin typeface="微软雅黑" panose="020B0503020204020204" pitchFamily="34" charset="-122"/>
                <a:ea typeface="微软雅黑" panose="020B0503020204020204" pitchFamily="34" charset="-122"/>
              </a:rPr>
              <a:t>（结果、效率）</a:t>
            </a:r>
          </a:p>
          <a:p>
            <a:endParaRPr lang="zh-CN" altLang="en-US" dirty="0"/>
          </a:p>
        </p:txBody>
      </p:sp>
    </p:spTree>
    <p:extLst>
      <p:ext uri="{BB962C8B-B14F-4D97-AF65-F5344CB8AC3E}">
        <p14:creationId xmlns:p14="http://schemas.microsoft.com/office/powerpoint/2010/main" val="3008511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811395"/>
          </a:xfrm>
        </p:spPr>
        <p:txBody>
          <a:bodyPr vert="horz" wrap="square" lIns="91440" tIns="45720" rIns="91440" bIns="45720" anchor="t"/>
          <a:lstStyle/>
          <a:p>
            <a:pPr marL="0" indent="0" eaLnBrk="1" hangingPunct="1">
              <a:buNone/>
            </a:pPr>
            <a:r>
              <a:rPr sz="1600" b="1" dirty="0">
                <a:latin typeface="微软雅黑" panose="020B0503020204020204" pitchFamily="34" charset="-122"/>
                <a:ea typeface="微软雅黑" panose="020B0503020204020204" pitchFamily="34" charset="-122"/>
              </a:rPr>
              <a:t>2.概念获得教学模式</a:t>
            </a:r>
            <a:r>
              <a:rPr lang="zh-CN" sz="1600" b="1" dirty="0">
                <a:latin typeface="微软雅黑" panose="020B0503020204020204" pitchFamily="34" charset="-122"/>
                <a:ea typeface="微软雅黑" panose="020B0503020204020204" pitchFamily="34" charset="-122"/>
              </a:rPr>
              <a:t>（</a:t>
            </a:r>
            <a:r>
              <a:rPr sz="1600" b="1" dirty="0">
                <a:latin typeface="微软雅黑" panose="020B0503020204020204" pitchFamily="34" charset="-122"/>
                <a:ea typeface="微软雅黑" panose="020B0503020204020204" pitchFamily="34" charset="-122"/>
              </a:rPr>
              <a:t>教师指导</a:t>
            </a:r>
            <a:r>
              <a:rPr lang="zh-CN" sz="1600" b="1" dirty="0">
                <a:latin typeface="微软雅黑" panose="020B0503020204020204" pitchFamily="34" charset="-122"/>
                <a:ea typeface="微软雅黑" panose="020B0503020204020204" pitchFamily="34" charset="-122"/>
              </a:rPr>
              <a:t>下</a:t>
            </a:r>
            <a:r>
              <a:rPr sz="1600" b="1" dirty="0">
                <a:latin typeface="微软雅黑" panose="020B0503020204020204" pitchFamily="34" charset="-122"/>
                <a:ea typeface="微软雅黑" panose="020B0503020204020204" pitchFamily="34" charset="-122"/>
              </a:rPr>
              <a:t>探索和学习，发现关系，形成概念原理</a:t>
            </a:r>
            <a:r>
              <a:rPr lang="zh-CN" sz="1600" b="1" dirty="0">
                <a:latin typeface="微软雅黑" panose="020B0503020204020204" pitchFamily="34" charset="-122"/>
                <a:ea typeface="微软雅黑" panose="020B0503020204020204" pitchFamily="34" charset="-122"/>
              </a:rPr>
              <a:t>）</a:t>
            </a:r>
          </a:p>
          <a:p>
            <a:pPr marL="269875" indent="-234315" eaLnBrk="1" latinLnBrk="0" hangingPunct="1">
              <a:lnSpc>
                <a:spcPts val="2460"/>
              </a:lnSpc>
              <a:spcBef>
                <a:spcPts val="0"/>
              </a:spcBef>
            </a:pPr>
            <a:r>
              <a:rPr sz="1600" b="1" dirty="0">
                <a:solidFill>
                  <a:srgbClr val="0070C0"/>
                </a:solidFill>
                <a:latin typeface="微软雅黑" panose="020B0503020204020204" pitchFamily="34" charset="-122"/>
                <a:ea typeface="微软雅黑" panose="020B0503020204020204" pitchFamily="34" charset="-122"/>
              </a:rPr>
              <a:t>理论基础：</a:t>
            </a:r>
            <a:r>
              <a:rPr sz="1600" b="1" dirty="0">
                <a:latin typeface="微软雅黑" panose="020B0503020204020204" pitchFamily="34" charset="-122"/>
                <a:ea typeface="微软雅黑" panose="020B0503020204020204" pitchFamily="34" charset="-122"/>
              </a:rPr>
              <a:t>布鲁纳认知心理学学习理论。</a:t>
            </a:r>
          </a:p>
          <a:p>
            <a:pPr marL="269875" indent="-234315" eaLnBrk="1" latinLnBrk="0" hangingPunct="1">
              <a:lnSpc>
                <a:spcPts val="2460"/>
              </a:lnSpc>
              <a:spcBef>
                <a:spcPts val="0"/>
              </a:spcBef>
            </a:pPr>
            <a:r>
              <a:rPr sz="1600" b="1" dirty="0" err="1">
                <a:solidFill>
                  <a:srgbClr val="0070C0"/>
                </a:solidFill>
                <a:latin typeface="微软雅黑" panose="020B0503020204020204" pitchFamily="34" charset="-122"/>
                <a:ea typeface="微软雅黑" panose="020B0503020204020204" pitchFamily="34" charset="-122"/>
              </a:rPr>
              <a:t>教学目标：</a:t>
            </a:r>
            <a:r>
              <a:rPr sz="1600" b="1" dirty="0" err="1">
                <a:latin typeface="微软雅黑" panose="020B0503020204020204" pitchFamily="34" charset="-122"/>
                <a:ea typeface="微软雅黑" panose="020B0503020204020204" pitchFamily="34" charset="-122"/>
              </a:rPr>
              <a:t>学习者通过体验所学概念原理的形成过程来发展学生的归纳、推理等思维能力，掌握探究思维的方法</a:t>
            </a:r>
            <a:r>
              <a:rPr sz="1600" b="1" dirty="0">
                <a:latin typeface="微软雅黑" panose="020B0503020204020204" pitchFamily="34" charset="-122"/>
                <a:ea typeface="微软雅黑" panose="020B0503020204020204" pitchFamily="34" charset="-122"/>
              </a:rPr>
              <a:t>。</a:t>
            </a:r>
          </a:p>
          <a:p>
            <a:pPr marL="269875" indent="-234315" eaLnBrk="1" latinLnBrk="0" hangingPunct="1">
              <a:lnSpc>
                <a:spcPts val="2460"/>
              </a:lnSpc>
              <a:spcBef>
                <a:spcPts val="0"/>
              </a:spcBef>
            </a:pPr>
            <a:r>
              <a:rPr sz="1600" b="1" dirty="0">
                <a:solidFill>
                  <a:srgbClr val="0070C0"/>
                </a:solidFill>
                <a:latin typeface="微软雅黑" panose="020B0503020204020204" pitchFamily="34" charset="-122"/>
                <a:ea typeface="微软雅黑" panose="020B0503020204020204" pitchFamily="34" charset="-122"/>
              </a:rPr>
              <a:t>实现条件：</a:t>
            </a:r>
            <a:r>
              <a:rPr sz="1600" b="1" dirty="0">
                <a:latin typeface="微软雅黑" panose="020B0503020204020204" pitchFamily="34" charset="-122"/>
                <a:ea typeface="微软雅黑" panose="020B0503020204020204" pitchFamily="34" charset="-122"/>
              </a:rPr>
              <a:t>①</a:t>
            </a:r>
            <a:r>
              <a:rPr lang="zh-CN" altLang="en-US" sz="1600" b="1" dirty="0">
                <a:latin typeface="微软雅黑" panose="020B0503020204020204" pitchFamily="34" charset="-122"/>
                <a:ea typeface="微软雅黑" panose="020B0503020204020204" pitchFamily="34" charset="-122"/>
              </a:rPr>
              <a:t>教师</a:t>
            </a:r>
            <a:r>
              <a:rPr sz="1600" b="1" dirty="0" err="1">
                <a:latin typeface="微软雅黑" panose="020B0503020204020204" pitchFamily="34" charset="-122"/>
                <a:ea typeface="微软雅黑" panose="020B0503020204020204" pitchFamily="34" charset="-122"/>
              </a:rPr>
              <a:t>要精选教材，难度适中</a:t>
            </a:r>
            <a:r>
              <a:rPr lang="zh-CN" altLang="en-US" sz="1600" b="1" dirty="0">
                <a:latin typeface="微软雅黑" panose="020B0503020204020204" pitchFamily="34" charset="-122"/>
                <a:ea typeface="微软雅黑" panose="020B0503020204020204" pitchFamily="34" charset="-122"/>
              </a:rPr>
              <a:t>，</a:t>
            </a:r>
            <a:r>
              <a:rPr sz="1600" b="1" dirty="0" err="1">
                <a:latin typeface="微软雅黑" panose="020B0503020204020204" pitchFamily="34" charset="-122"/>
                <a:ea typeface="微软雅黑" panose="020B0503020204020204" pitchFamily="34" charset="-122"/>
              </a:rPr>
              <a:t>围绕</a:t>
            </a:r>
            <a:r>
              <a:rPr lang="zh-CN" altLang="en-US" sz="1600" b="1" dirty="0">
                <a:latin typeface="微软雅黑" panose="020B0503020204020204" pitchFamily="34" charset="-122"/>
                <a:ea typeface="微软雅黑" panose="020B0503020204020204" pitchFamily="34" charset="-122"/>
              </a:rPr>
              <a:t>内容</a:t>
            </a:r>
            <a:r>
              <a:rPr sz="1600" b="1" dirty="0" err="1">
                <a:latin typeface="微软雅黑" panose="020B0503020204020204" pitchFamily="34" charset="-122"/>
                <a:ea typeface="微软雅黑" panose="020B0503020204020204" pitchFamily="34" charset="-122"/>
              </a:rPr>
              <a:t>准备好假设、验证资料、实验等</a:t>
            </a:r>
            <a:r>
              <a:rPr sz="1600" b="1" dirty="0">
                <a:latin typeface="微软雅黑" panose="020B0503020204020204" pitchFamily="34" charset="-122"/>
                <a:ea typeface="微软雅黑" panose="020B0503020204020204" pitchFamily="34" charset="-122"/>
              </a:rPr>
              <a:t>。②</a:t>
            </a:r>
            <a:r>
              <a:rPr sz="1600" b="1" dirty="0" err="1">
                <a:latin typeface="微软雅黑" panose="020B0503020204020204" pitchFamily="34" charset="-122"/>
                <a:ea typeface="微软雅黑" panose="020B0503020204020204" pitchFamily="34" charset="-122"/>
              </a:rPr>
              <a:t>教师要少</a:t>
            </a:r>
            <a:r>
              <a:rPr lang="zh-CN" altLang="en-US" sz="1600" b="1" dirty="0">
                <a:latin typeface="微软雅黑" panose="020B0503020204020204" pitchFamily="34" charset="-122"/>
                <a:ea typeface="微软雅黑" panose="020B0503020204020204" pitchFamily="34" charset="-122"/>
              </a:rPr>
              <a:t>讲</a:t>
            </a:r>
            <a:r>
              <a:rPr sz="1600" b="1" dirty="0">
                <a:latin typeface="微软雅黑" panose="020B0503020204020204" pitchFamily="34" charset="-122"/>
                <a:ea typeface="微软雅黑" panose="020B0503020204020204" pitchFamily="34" charset="-122"/>
              </a:rPr>
              <a:t>，</a:t>
            </a:r>
            <a:r>
              <a:rPr sz="1600" b="1" dirty="0" err="1">
                <a:latin typeface="微软雅黑" panose="020B0503020204020204" pitchFamily="34" charset="-122"/>
                <a:ea typeface="微软雅黑" panose="020B0503020204020204" pitchFamily="34" charset="-122"/>
              </a:rPr>
              <a:t>引导学生去探索</a:t>
            </a:r>
            <a:r>
              <a:rPr lang="zh-CN" altLang="en-US" sz="1600" b="1" dirty="0">
                <a:latin typeface="微软雅黑" panose="020B0503020204020204" pitchFamily="34" charset="-122"/>
                <a:ea typeface="微软雅黑" panose="020B0503020204020204" pitchFamily="34" charset="-122"/>
              </a:rPr>
              <a:t>，</a:t>
            </a:r>
            <a:r>
              <a:rPr sz="1600" b="1" dirty="0" err="1">
                <a:latin typeface="微软雅黑" panose="020B0503020204020204" pitchFamily="34" charset="-122"/>
                <a:ea typeface="微软雅黑" panose="020B0503020204020204" pitchFamily="34" charset="-122"/>
              </a:rPr>
              <a:t>诱发学生探索的积极性</a:t>
            </a:r>
            <a:r>
              <a:rPr sz="1600" b="1" dirty="0">
                <a:latin typeface="微软雅黑" panose="020B0503020204020204" pitchFamily="34" charset="-122"/>
                <a:ea typeface="微软雅黑" panose="020B0503020204020204" pitchFamily="34" charset="-122"/>
              </a:rPr>
              <a:t>。③</a:t>
            </a:r>
            <a:r>
              <a:rPr sz="1600" b="1" dirty="0" err="1">
                <a:latin typeface="微软雅黑" panose="020B0503020204020204" pitchFamily="34" charset="-122"/>
                <a:ea typeface="微软雅黑" panose="020B0503020204020204" pitchFamily="34" charset="-122"/>
              </a:rPr>
              <a:t>师生处于协作关系，学生积极</a:t>
            </a:r>
            <a:r>
              <a:rPr lang="zh-CN" altLang="en-US" sz="1600" b="1" dirty="0">
                <a:latin typeface="微软雅黑" panose="020B0503020204020204" pitchFamily="34" charset="-122"/>
                <a:ea typeface="微软雅黑" panose="020B0503020204020204" pitchFamily="34" charset="-122"/>
              </a:rPr>
              <a:t>且</a:t>
            </a:r>
            <a:r>
              <a:rPr sz="1600" b="1" dirty="0" err="1">
                <a:latin typeface="微软雅黑" panose="020B0503020204020204" pitchFamily="34" charset="-122"/>
                <a:ea typeface="微软雅黑" panose="020B0503020204020204" pitchFamily="34" charset="-122"/>
              </a:rPr>
              <a:t>敢于发表自己见解</a:t>
            </a:r>
            <a:r>
              <a:rPr sz="1600" b="1" dirty="0">
                <a:latin typeface="微软雅黑" panose="020B0503020204020204" pitchFamily="34" charset="-122"/>
                <a:ea typeface="微软雅黑" panose="020B0503020204020204" pitchFamily="34" charset="-122"/>
              </a:rPr>
              <a:t>。</a:t>
            </a:r>
            <a:r>
              <a:rPr lang="zh-CN" altLang="en-US" sz="1600" b="1" dirty="0">
                <a:latin typeface="微软雅黑" panose="020B0503020204020204" pitchFamily="34" charset="-122"/>
                <a:ea typeface="微软雅黑" panose="020B0503020204020204" pitchFamily="34" charset="-122"/>
              </a:rPr>
              <a:t>引导学生</a:t>
            </a:r>
            <a:r>
              <a:rPr sz="1600" b="1" dirty="0" err="1">
                <a:latin typeface="微软雅黑" panose="020B0503020204020204" pitchFamily="34" charset="-122"/>
                <a:ea typeface="微软雅黑" panose="020B0503020204020204" pitchFamily="34" charset="-122"/>
              </a:rPr>
              <a:t>由半发现至独立发现</a:t>
            </a:r>
            <a:r>
              <a:rPr sz="1600" b="1" dirty="0">
                <a:latin typeface="微软雅黑" panose="020B0503020204020204" pitchFamily="34" charset="-122"/>
                <a:ea typeface="微软雅黑" panose="020B0503020204020204" pitchFamily="34" charset="-122"/>
              </a:rPr>
              <a:t>。</a:t>
            </a:r>
          </a:p>
          <a:p>
            <a:pPr marL="269875" indent="-234315" eaLnBrk="1" latinLnBrk="0" hangingPunct="1">
              <a:lnSpc>
                <a:spcPts val="2460"/>
              </a:lnSpc>
              <a:spcBef>
                <a:spcPts val="0"/>
              </a:spcBef>
            </a:pPr>
            <a:r>
              <a:rPr sz="1600" b="1" dirty="0">
                <a:solidFill>
                  <a:srgbClr val="0070C0"/>
                </a:solidFill>
                <a:latin typeface="微软雅黑" panose="020B0503020204020204" pitchFamily="34" charset="-122"/>
                <a:ea typeface="微软雅黑" panose="020B0503020204020204" pitchFamily="34" charset="-122"/>
              </a:rPr>
              <a:t>操作程序：</a:t>
            </a:r>
            <a:r>
              <a:rPr sz="1600" b="1" dirty="0">
                <a:latin typeface="微软雅黑" panose="020B0503020204020204" pitchFamily="34" charset="-122"/>
                <a:ea typeface="微软雅黑" panose="020B0503020204020204" pitchFamily="34" charset="-122"/>
              </a:rPr>
              <a:t>识别概念——形成概念——验证概念——分析思维方法。</a:t>
            </a:r>
          </a:p>
          <a:p>
            <a:pPr marL="269875" indent="-234315" eaLnBrk="1" latinLnBrk="0" hangingPunct="1">
              <a:lnSpc>
                <a:spcPts val="2460"/>
              </a:lnSpc>
              <a:spcBef>
                <a:spcPts val="0"/>
              </a:spcBef>
            </a:pPr>
            <a:r>
              <a:rPr sz="1600" b="1" dirty="0" err="1">
                <a:solidFill>
                  <a:srgbClr val="C00000"/>
                </a:solidFill>
                <a:latin typeface="微软雅黑" panose="020B0503020204020204" pitchFamily="34" charset="-122"/>
                <a:ea typeface="微软雅黑" panose="020B0503020204020204" pitchFamily="34" charset="-122"/>
              </a:rPr>
              <a:t>评价</a:t>
            </a:r>
            <a:r>
              <a:rPr sz="1600" b="1" dirty="0">
                <a:solidFill>
                  <a:srgbClr val="C00000"/>
                </a:solidFill>
                <a:latin typeface="微软雅黑" panose="020B0503020204020204" pitchFamily="34" charset="-122"/>
                <a:ea typeface="微软雅黑" panose="020B0503020204020204" pitchFamily="34" charset="-122"/>
              </a:rPr>
              <a:t>：</a:t>
            </a:r>
            <a:endParaRPr lang="en-US" sz="1600" b="1" dirty="0">
              <a:solidFill>
                <a:srgbClr val="C00000"/>
              </a:solidFill>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lang="zh-CN" altLang="en-US" sz="1600" b="1" dirty="0">
                <a:solidFill>
                  <a:srgbClr val="0070C0"/>
                </a:solidFill>
                <a:latin typeface="微软雅黑" panose="020B0503020204020204" pitchFamily="34" charset="-122"/>
                <a:ea typeface="微软雅黑" panose="020B0503020204020204" pitchFamily="34" charset="-122"/>
              </a:rPr>
              <a:t>优点：</a:t>
            </a:r>
            <a:r>
              <a:rPr sz="1600" b="1" dirty="0" err="1">
                <a:latin typeface="微软雅黑" panose="020B0503020204020204" pitchFamily="34" charset="-122"/>
                <a:ea typeface="微软雅黑" panose="020B0503020204020204" pitchFamily="34" charset="-122"/>
              </a:rPr>
              <a:t>引起学生主动探究，</a:t>
            </a:r>
            <a:r>
              <a:rPr sz="1600" b="1" dirty="0" err="1">
                <a:solidFill>
                  <a:srgbClr val="7030A0"/>
                </a:solidFill>
                <a:latin typeface="微软雅黑" panose="020B0503020204020204" pitchFamily="34" charset="-122"/>
                <a:ea typeface="微软雅黑" panose="020B0503020204020204" pitchFamily="34" charset="-122"/>
              </a:rPr>
              <a:t>产生内在学习动机，有利于迁移能力</a:t>
            </a:r>
            <a:r>
              <a:rPr lang="zh-CN" altLang="en-US" sz="1600" b="1" dirty="0">
                <a:solidFill>
                  <a:srgbClr val="7030A0"/>
                </a:solidFill>
                <a:latin typeface="微软雅黑" panose="020B0503020204020204" pitchFamily="34" charset="-122"/>
                <a:ea typeface="微软雅黑" panose="020B0503020204020204" pitchFamily="34" charset="-122"/>
              </a:rPr>
              <a:t>、</a:t>
            </a:r>
            <a:r>
              <a:rPr sz="1600" b="1" dirty="0" err="1">
                <a:solidFill>
                  <a:srgbClr val="7030A0"/>
                </a:solidFill>
                <a:latin typeface="微软雅黑" panose="020B0503020204020204" pitchFamily="34" charset="-122"/>
                <a:ea typeface="微软雅黑" panose="020B0503020204020204" pitchFamily="34" charset="-122"/>
              </a:rPr>
              <a:t>创造</a:t>
            </a:r>
            <a:r>
              <a:rPr lang="zh-CN" altLang="en-US" sz="1600" b="1" dirty="0">
                <a:solidFill>
                  <a:srgbClr val="7030A0"/>
                </a:solidFill>
                <a:latin typeface="微软雅黑" panose="020B0503020204020204" pitchFamily="34" charset="-122"/>
                <a:ea typeface="微软雅黑" panose="020B0503020204020204" pitchFamily="34" charset="-122"/>
              </a:rPr>
              <a:t>能力</a:t>
            </a:r>
            <a:r>
              <a:rPr lang="zh-CN" altLang="en-US" sz="1600" b="1" dirty="0">
                <a:latin typeface="微软雅黑" panose="020B0503020204020204" pitchFamily="34" charset="-122"/>
                <a:ea typeface="微软雅黑" panose="020B0503020204020204" pitchFamily="34" charset="-122"/>
              </a:rPr>
              <a:t>的形成。</a:t>
            </a:r>
            <a:endParaRPr lang="en-US" altLang="zh-CN" sz="16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lang="zh-CN" altLang="en-US" sz="1600" b="1" dirty="0">
                <a:solidFill>
                  <a:srgbClr val="0070C0"/>
                </a:solidFill>
                <a:latin typeface="微软雅黑" panose="020B0503020204020204" pitchFamily="34" charset="-122"/>
                <a:ea typeface="微软雅黑" panose="020B0503020204020204" pitchFamily="34" charset="-122"/>
              </a:rPr>
              <a:t>缺点：</a:t>
            </a:r>
            <a:r>
              <a:rPr sz="1600" b="1" dirty="0" err="1">
                <a:latin typeface="微软雅黑" panose="020B0503020204020204" pitchFamily="34" charset="-122"/>
                <a:ea typeface="微软雅黑" panose="020B0503020204020204" pitchFamily="34" charset="-122"/>
              </a:rPr>
              <a:t>该模式较为费时</a:t>
            </a:r>
            <a:r>
              <a:rPr lang="zh-CN" altLang="en-US" sz="1600" b="1" dirty="0">
                <a:latin typeface="微软雅黑" panose="020B0503020204020204" pitchFamily="34" charset="-122"/>
                <a:ea typeface="微软雅黑" panose="020B0503020204020204" pitchFamily="34" charset="-122"/>
              </a:rPr>
              <a:t>。</a:t>
            </a:r>
            <a:endParaRPr lang="en-US" altLang="zh-CN" sz="1600" b="1" dirty="0">
              <a:latin typeface="微软雅黑" panose="020B0503020204020204" pitchFamily="34" charset="-122"/>
              <a:ea typeface="微软雅黑" panose="020B0503020204020204" pitchFamily="34" charset="-122"/>
            </a:endParaRPr>
          </a:p>
          <a:p>
            <a:pPr marL="269875" indent="-234315" eaLnBrk="1" latinLnBrk="0" hangingPunct="1">
              <a:lnSpc>
                <a:spcPts val="2460"/>
              </a:lnSpc>
              <a:spcBef>
                <a:spcPts val="0"/>
              </a:spcBef>
            </a:pPr>
            <a:r>
              <a:rPr lang="zh-CN" altLang="en-US" sz="1600" b="1" dirty="0">
                <a:solidFill>
                  <a:srgbClr val="0070C0"/>
                </a:solidFill>
                <a:latin typeface="微软雅黑" panose="020B0503020204020204" pitchFamily="34" charset="-122"/>
                <a:ea typeface="微软雅黑" panose="020B0503020204020204" pitchFamily="34" charset="-122"/>
              </a:rPr>
              <a:t>适用范围：</a:t>
            </a:r>
            <a:r>
              <a:rPr sz="1600" b="1" dirty="0" err="1">
                <a:latin typeface="微软雅黑" panose="020B0503020204020204" pitchFamily="34" charset="-122"/>
                <a:ea typeface="微软雅黑" panose="020B0503020204020204" pitchFamily="34" charset="-122"/>
              </a:rPr>
              <a:t>逻辑系统严密的</a:t>
            </a:r>
            <a:r>
              <a:rPr sz="1600" b="1" dirty="0" err="1">
                <a:solidFill>
                  <a:srgbClr val="7030A0"/>
                </a:solidFill>
                <a:latin typeface="微软雅黑" panose="020B0503020204020204" pitchFamily="34" charset="-122"/>
                <a:ea typeface="微软雅黑" panose="020B0503020204020204" pitchFamily="34" charset="-122"/>
              </a:rPr>
              <a:t>数理</a:t>
            </a:r>
            <a:r>
              <a:rPr sz="1600" b="1" dirty="0" err="1">
                <a:latin typeface="微软雅黑" panose="020B0503020204020204" pitchFamily="34" charset="-122"/>
                <a:ea typeface="微软雅黑" panose="020B0503020204020204" pitchFamily="34" charset="-122"/>
              </a:rPr>
              <a:t>学科，以情感为基础的</a:t>
            </a:r>
            <a:r>
              <a:rPr sz="1600" b="1" dirty="0" err="1">
                <a:solidFill>
                  <a:srgbClr val="7030A0"/>
                </a:solidFill>
                <a:latin typeface="微软雅黑" panose="020B0503020204020204" pitchFamily="34" charset="-122"/>
                <a:ea typeface="微软雅黑" panose="020B0503020204020204" pitchFamily="34" charset="-122"/>
              </a:rPr>
              <a:t>艺术</a:t>
            </a:r>
            <a:r>
              <a:rPr sz="1600" b="1" dirty="0" err="1">
                <a:latin typeface="微软雅黑" panose="020B0503020204020204" pitchFamily="34" charset="-122"/>
                <a:ea typeface="微软雅黑" panose="020B0503020204020204" pitchFamily="34" charset="-122"/>
              </a:rPr>
              <a:t>学科不太适用</a:t>
            </a:r>
            <a:r>
              <a:rPr lang="zh-CN" altLang="en-US" sz="1600" b="1" dirty="0">
                <a:latin typeface="微软雅黑" panose="020B0503020204020204" pitchFamily="34" charset="-122"/>
                <a:ea typeface="微软雅黑" panose="020B0503020204020204" pitchFamily="34" charset="-122"/>
              </a:rPr>
              <a:t>。</a:t>
            </a:r>
            <a:r>
              <a:rPr sz="1600" b="1" dirty="0" err="1">
                <a:latin typeface="微软雅黑" panose="020B0503020204020204" pitchFamily="34" charset="-122"/>
                <a:ea typeface="微软雅黑" panose="020B0503020204020204" pitchFamily="34" charset="-122"/>
              </a:rPr>
              <a:t>另外它需要有一定知识和先行经验储备，要求学生有相当的思考能力，所以</a:t>
            </a:r>
            <a:r>
              <a:rPr sz="1600" b="1" dirty="0" err="1">
                <a:solidFill>
                  <a:srgbClr val="7030A0"/>
                </a:solidFill>
                <a:latin typeface="微软雅黑" panose="020B0503020204020204" pitchFamily="34" charset="-122"/>
                <a:ea typeface="微软雅黑" panose="020B0503020204020204" pitchFamily="34" charset="-122"/>
              </a:rPr>
              <a:t>低年级</a:t>
            </a:r>
            <a:r>
              <a:rPr sz="1600" b="1" dirty="0" err="1">
                <a:latin typeface="微软雅黑" panose="020B0503020204020204" pitchFamily="34" charset="-122"/>
                <a:ea typeface="微软雅黑" panose="020B0503020204020204" pitchFamily="34" charset="-122"/>
              </a:rPr>
              <a:t>学生和</a:t>
            </a:r>
            <a:r>
              <a:rPr sz="1600" b="1" dirty="0" err="1">
                <a:solidFill>
                  <a:srgbClr val="7030A0"/>
                </a:solidFill>
                <a:latin typeface="微软雅黑" panose="020B0503020204020204" pitchFamily="34" charset="-122"/>
                <a:ea typeface="微软雅黑" panose="020B0503020204020204" pitchFamily="34" charset="-122"/>
              </a:rPr>
              <a:t>低智商</a:t>
            </a:r>
            <a:r>
              <a:rPr sz="1600" b="1" dirty="0" err="1">
                <a:latin typeface="微软雅黑" panose="020B0503020204020204" pitchFamily="34" charset="-122"/>
                <a:ea typeface="微软雅黑" panose="020B0503020204020204" pitchFamily="34" charset="-122"/>
              </a:rPr>
              <a:t>学生采用后将产生困难</a:t>
            </a:r>
            <a:r>
              <a:rPr sz="1600" b="1" dirty="0">
                <a:latin typeface="微软雅黑" panose="020B0503020204020204" pitchFamily="34" charset="-122"/>
                <a:ea typeface="微软雅黑" panose="020B0503020204020204" pitchFamily="34" charset="-122"/>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595495"/>
          </a:xfrm>
        </p:spPr>
        <p:txBody>
          <a:bodyPr vert="horz" wrap="square" lIns="91440" tIns="45720" rIns="91440" bIns="45720" anchor="t"/>
          <a:lstStyle/>
          <a:p>
            <a:pPr marL="0" indent="0" eaLnBrk="1" hangingPunct="1">
              <a:buNone/>
            </a:pPr>
            <a:r>
              <a:rPr lang="en-US" sz="1800" b="1" dirty="0">
                <a:latin typeface="微软雅黑" panose="020B0503020204020204" pitchFamily="34" charset="-122"/>
                <a:ea typeface="微软雅黑" panose="020B0503020204020204" pitchFamily="34" charset="-122"/>
              </a:rPr>
              <a:t>3</a:t>
            </a:r>
            <a:r>
              <a:rPr sz="1800" b="1" dirty="0">
                <a:latin typeface="微软雅黑" panose="020B0503020204020204" pitchFamily="34" charset="-122"/>
                <a:ea typeface="微软雅黑" panose="020B0503020204020204" pitchFamily="34" charset="-122"/>
              </a:rPr>
              <a:t>.掌握学习教学模式</a:t>
            </a:r>
            <a:r>
              <a:rPr lang="zh-CN" sz="1800" b="1" dirty="0">
                <a:latin typeface="微软雅黑" panose="020B0503020204020204" pitchFamily="34" charset="-122"/>
                <a:ea typeface="微软雅黑" panose="020B0503020204020204" pitchFamily="34" charset="-122"/>
              </a:rPr>
              <a:t>（</a:t>
            </a:r>
            <a:r>
              <a:rPr sz="1800" b="1" dirty="0">
                <a:latin typeface="微软雅黑" panose="020B0503020204020204" pitchFamily="34" charset="-122"/>
                <a:ea typeface="微软雅黑" panose="020B0503020204020204" pitchFamily="34" charset="-122"/>
              </a:rPr>
              <a:t>以集体教学为基础，辅之以反馈</a:t>
            </a:r>
            <a:r>
              <a:rPr lang="zh-CN" sz="1800" b="1" dirty="0">
                <a:latin typeface="微软雅黑" panose="020B0503020204020204" pitchFamily="34" charset="-122"/>
                <a:ea typeface="微软雅黑" panose="020B0503020204020204" pitchFamily="34" charset="-122"/>
              </a:rPr>
              <a:t>和</a:t>
            </a:r>
            <a:r>
              <a:rPr sz="1800" b="1" dirty="0">
                <a:latin typeface="微软雅黑" panose="020B0503020204020204" pitchFamily="34" charset="-122"/>
                <a:ea typeface="微软雅黑" panose="020B0503020204020204" pitchFamily="34" charset="-122"/>
              </a:rPr>
              <a:t>帮助</a:t>
            </a:r>
            <a:r>
              <a:rPr lang="zh-CN" sz="1800" b="1" dirty="0">
                <a:latin typeface="微软雅黑" panose="020B0503020204020204" pitchFamily="34" charset="-122"/>
                <a:ea typeface="微软雅黑" panose="020B0503020204020204" pitchFamily="34" charset="-122"/>
              </a:rPr>
              <a:t>）</a:t>
            </a:r>
          </a:p>
          <a:p>
            <a:pPr marL="269875" indent="0" eaLnBrk="1" latinLnBrk="0" hangingPunct="1">
              <a:lnSpc>
                <a:spcPts val="2460"/>
              </a:lnSpc>
              <a:spcBef>
                <a:spcPts val="0"/>
              </a:spcBef>
            </a:pPr>
            <a:r>
              <a:rPr sz="1800" b="1" dirty="0">
                <a:solidFill>
                  <a:srgbClr val="0070C0"/>
                </a:solidFill>
                <a:latin typeface="微软雅黑" panose="020B0503020204020204" pitchFamily="34" charset="-122"/>
                <a:ea typeface="微软雅黑" panose="020B0503020204020204" pitchFamily="34" charset="-122"/>
              </a:rPr>
              <a:t>理论基础</a:t>
            </a:r>
            <a:r>
              <a:rPr sz="1800" b="1" dirty="0">
                <a:latin typeface="微软雅黑" panose="020B0503020204020204" pitchFamily="34" charset="-122"/>
                <a:ea typeface="微软雅黑" panose="020B0503020204020204" pitchFamily="34" charset="-122"/>
              </a:rPr>
              <a:t>：“新的学生观”；心理学提出的学生的情感影响着学生学习结果的结论；布鲁姆所创立的“教育目标分类学”和教学评价理论。</a:t>
            </a:r>
            <a:endParaRPr lang="zh-CN" sz="1800" b="1" dirty="0">
              <a:latin typeface="微软雅黑" panose="020B0503020204020204" pitchFamily="34" charset="-122"/>
              <a:ea typeface="微软雅黑" panose="020B0503020204020204" pitchFamily="34" charset="-122"/>
            </a:endParaRPr>
          </a:p>
          <a:p>
            <a:pPr marL="269875" indent="0" eaLnBrk="1" latinLnBrk="0" hangingPunct="1">
              <a:lnSpc>
                <a:spcPts val="2460"/>
              </a:lnSpc>
              <a:spcBef>
                <a:spcPts val="0"/>
              </a:spcBef>
            </a:pPr>
            <a:r>
              <a:rPr sz="1800" b="1" dirty="0" err="1">
                <a:solidFill>
                  <a:srgbClr val="0070C0"/>
                </a:solidFill>
                <a:latin typeface="微软雅黑" panose="020B0503020204020204" pitchFamily="34" charset="-122"/>
                <a:ea typeface="微软雅黑" panose="020B0503020204020204" pitchFamily="34" charset="-122"/>
              </a:rPr>
              <a:t>教学目标</a:t>
            </a:r>
            <a:r>
              <a:rPr sz="1800" b="1" dirty="0" err="1">
                <a:latin typeface="微软雅黑" panose="020B0503020204020204" pitchFamily="34" charset="-122"/>
                <a:ea typeface="微软雅黑" panose="020B0503020204020204" pitchFamily="34" charset="-122"/>
              </a:rPr>
              <a:t>：解决学生</a:t>
            </a:r>
            <a:r>
              <a:rPr sz="1800" b="1" dirty="0" err="1">
                <a:solidFill>
                  <a:srgbClr val="7030A0"/>
                </a:solidFill>
                <a:latin typeface="微软雅黑" panose="020B0503020204020204" pitchFamily="34" charset="-122"/>
                <a:ea typeface="微软雅黑" panose="020B0503020204020204" pitchFamily="34" charset="-122"/>
              </a:rPr>
              <a:t>学习效率</a:t>
            </a:r>
            <a:r>
              <a:rPr sz="1800" b="1" dirty="0" err="1">
                <a:latin typeface="微软雅黑" panose="020B0503020204020204" pitchFamily="34" charset="-122"/>
                <a:ea typeface="微软雅黑" panose="020B0503020204020204" pitchFamily="34" charset="-122"/>
              </a:rPr>
              <a:t>问题，以求</a:t>
            </a:r>
            <a:r>
              <a:rPr sz="1800" b="1" dirty="0" err="1">
                <a:solidFill>
                  <a:srgbClr val="7030A0"/>
                </a:solidFill>
                <a:latin typeface="微软雅黑" panose="020B0503020204020204" pitchFamily="34" charset="-122"/>
                <a:ea typeface="微软雅黑" panose="020B0503020204020204" pitchFamily="34" charset="-122"/>
              </a:rPr>
              <a:t>大面积提高教学质量</a:t>
            </a:r>
            <a:r>
              <a:rPr sz="1800" b="1" dirty="0">
                <a:latin typeface="微软雅黑" panose="020B0503020204020204" pitchFamily="34" charset="-122"/>
                <a:ea typeface="微软雅黑" panose="020B0503020204020204" pitchFamily="34" charset="-122"/>
              </a:rPr>
              <a:t>。</a:t>
            </a:r>
          </a:p>
          <a:p>
            <a:pPr marL="269875" indent="0" eaLnBrk="1" latinLnBrk="0" hangingPunct="1">
              <a:lnSpc>
                <a:spcPts val="2460"/>
              </a:lnSpc>
              <a:spcBef>
                <a:spcPts val="0"/>
              </a:spcBef>
            </a:pPr>
            <a:r>
              <a:rPr sz="1800" b="1" dirty="0">
                <a:solidFill>
                  <a:srgbClr val="0070C0"/>
                </a:solidFill>
                <a:latin typeface="微软雅黑" panose="020B0503020204020204" pitchFamily="34" charset="-122"/>
                <a:ea typeface="微软雅黑" panose="020B0503020204020204" pitchFamily="34" charset="-122"/>
              </a:rPr>
              <a:t>实现条件</a:t>
            </a:r>
            <a:r>
              <a:rPr lang="zh-CN" sz="1800" b="1" dirty="0">
                <a:solidFill>
                  <a:schemeClr val="accent6">
                    <a:lumMod val="50000"/>
                  </a:schemeClr>
                </a:solidFill>
                <a:latin typeface="微软雅黑" panose="020B0503020204020204" pitchFamily="34" charset="-122"/>
                <a:ea typeface="微软雅黑" panose="020B0503020204020204" pitchFamily="34" charset="-122"/>
              </a:rPr>
              <a:t>：</a:t>
            </a:r>
            <a:r>
              <a:rPr sz="1800" b="1" dirty="0">
                <a:latin typeface="微软雅黑" panose="020B0503020204020204" pitchFamily="34" charset="-122"/>
                <a:ea typeface="微软雅黑" panose="020B0503020204020204" pitchFamily="34" charset="-122"/>
              </a:rPr>
              <a:t>①</a:t>
            </a:r>
            <a:r>
              <a:rPr sz="1800" b="1" dirty="0" err="1">
                <a:latin typeface="微软雅黑" panose="020B0503020204020204" pitchFamily="34" charset="-122"/>
                <a:ea typeface="微软雅黑" panose="020B0503020204020204" pitchFamily="34" charset="-122"/>
              </a:rPr>
              <a:t>师生双方都要抱有信心</a:t>
            </a:r>
            <a:r>
              <a:rPr sz="1800" b="1" dirty="0">
                <a:latin typeface="微软雅黑" panose="020B0503020204020204" pitchFamily="34" charset="-122"/>
                <a:ea typeface="微软雅黑" panose="020B0503020204020204" pitchFamily="34" charset="-122"/>
              </a:rPr>
              <a:t>。②</a:t>
            </a:r>
            <a:r>
              <a:rPr sz="1800" b="1" dirty="0" err="1">
                <a:latin typeface="微软雅黑" panose="020B0503020204020204" pitchFamily="34" charset="-122"/>
                <a:ea typeface="微软雅黑" panose="020B0503020204020204" pitchFamily="34" charset="-122"/>
              </a:rPr>
              <a:t>确定所教学科的内容、目标和测量手段</a:t>
            </a:r>
            <a:r>
              <a:rPr sz="1800" b="1" dirty="0">
                <a:latin typeface="微软雅黑" panose="020B0503020204020204" pitchFamily="34" charset="-122"/>
                <a:ea typeface="微软雅黑" panose="020B0503020204020204" pitchFamily="34" charset="-122"/>
              </a:rPr>
              <a:t>，</a:t>
            </a:r>
            <a:r>
              <a:rPr lang="zh-CN" altLang="en-US" sz="1800" b="1" dirty="0">
                <a:latin typeface="微软雅黑" panose="020B0503020204020204" pitchFamily="34" charset="-122"/>
                <a:ea typeface="微软雅黑" panose="020B0503020204020204" pitchFamily="34" charset="-122"/>
              </a:rPr>
              <a:t>测</a:t>
            </a:r>
            <a:r>
              <a:rPr sz="1800" b="1" dirty="0">
                <a:latin typeface="微软雅黑" panose="020B0503020204020204" pitchFamily="34" charset="-122"/>
                <a:ea typeface="微软雅黑" panose="020B0503020204020204" pitchFamily="34" charset="-122"/>
              </a:rPr>
              <a:t>试</a:t>
            </a:r>
            <a:r>
              <a:rPr lang="zh-CN" altLang="en-US" sz="1800" b="1" dirty="0">
                <a:latin typeface="微软雅黑" panose="020B0503020204020204" pitchFamily="34" charset="-122"/>
                <a:ea typeface="微软雅黑" panose="020B0503020204020204" pitchFamily="34" charset="-122"/>
              </a:rPr>
              <a:t>内容</a:t>
            </a:r>
            <a:r>
              <a:rPr sz="1800" b="1" dirty="0" err="1">
                <a:latin typeface="微软雅黑" panose="020B0503020204020204" pitchFamily="34" charset="-122"/>
                <a:ea typeface="微软雅黑" panose="020B0503020204020204" pitchFamily="34" charset="-122"/>
              </a:rPr>
              <a:t>要覆盖所有目标</a:t>
            </a:r>
            <a:r>
              <a:rPr sz="1800" b="1" dirty="0">
                <a:latin typeface="微软雅黑" panose="020B0503020204020204" pitchFamily="34" charset="-122"/>
                <a:ea typeface="微软雅黑" panose="020B0503020204020204" pitchFamily="34" charset="-122"/>
              </a:rPr>
              <a:t>。③</a:t>
            </a:r>
            <a:r>
              <a:rPr sz="1800" b="1" dirty="0" err="1">
                <a:latin typeface="微软雅黑" panose="020B0503020204020204" pitchFamily="34" charset="-122"/>
                <a:ea typeface="微软雅黑" panose="020B0503020204020204" pitchFamily="34" charset="-122"/>
              </a:rPr>
              <a:t>制订计划</a:t>
            </a:r>
            <a:r>
              <a:rPr sz="1800" b="1" dirty="0">
                <a:latin typeface="微软雅黑" panose="020B0503020204020204" pitchFamily="34" charset="-122"/>
                <a:ea typeface="微软雅黑" panose="020B0503020204020204" pitchFamily="34" charset="-122"/>
              </a:rPr>
              <a:t>。</a:t>
            </a:r>
          </a:p>
          <a:p>
            <a:pPr marL="269875" indent="0" eaLnBrk="1" latinLnBrk="0" hangingPunct="1">
              <a:lnSpc>
                <a:spcPts val="2460"/>
              </a:lnSpc>
              <a:spcBef>
                <a:spcPts val="0"/>
              </a:spcBef>
            </a:pPr>
            <a:r>
              <a:rPr sz="1800" b="1" dirty="0">
                <a:solidFill>
                  <a:srgbClr val="0070C0"/>
                </a:solidFill>
                <a:latin typeface="微软雅黑" panose="020B0503020204020204" pitchFamily="34" charset="-122"/>
                <a:ea typeface="微软雅黑" panose="020B0503020204020204" pitchFamily="34" charset="-122"/>
              </a:rPr>
              <a:t>操作程序：</a:t>
            </a:r>
            <a:r>
              <a:rPr sz="1800" b="1" dirty="0">
                <a:latin typeface="微软雅黑" panose="020B0503020204020204" pitchFamily="34" charset="-122"/>
                <a:ea typeface="微软雅黑" panose="020B0503020204020204" pitchFamily="34" charset="-122"/>
                <a:sym typeface="+mn-ea"/>
              </a:rPr>
              <a:t>诊断性评价—团体教学—单元形成性测验—已掌握者进行巩固性、扩展性学习或帮助未掌握者（或未掌握者接受矫正—再次测验，予以认可）—进入下一单元循环。在一学期结束或几章节全部教材学完后进行总结性测验和评价。</a:t>
            </a:r>
          </a:p>
          <a:p>
            <a:pPr marL="269875" indent="0" eaLnBrk="1" latinLnBrk="0" hangingPunct="1">
              <a:lnSpc>
                <a:spcPts val="2460"/>
              </a:lnSpc>
              <a:spcBef>
                <a:spcPts val="0"/>
              </a:spcBef>
            </a:pPr>
            <a:r>
              <a:rPr sz="1800" b="1" dirty="0" err="1">
                <a:solidFill>
                  <a:srgbClr val="C00000"/>
                </a:solidFill>
                <a:latin typeface="微软雅黑" panose="020B0503020204020204" pitchFamily="34" charset="-122"/>
                <a:ea typeface="微软雅黑" panose="020B0503020204020204" pitchFamily="34" charset="-122"/>
              </a:rPr>
              <a:t>评价</a:t>
            </a:r>
            <a:r>
              <a:rPr sz="1800" b="1" dirty="0">
                <a:solidFill>
                  <a:srgbClr val="C00000"/>
                </a:solidFill>
                <a:latin typeface="微软雅黑" panose="020B0503020204020204" pitchFamily="34" charset="-122"/>
                <a:ea typeface="微软雅黑" panose="020B0503020204020204" pitchFamily="34" charset="-122"/>
              </a:rPr>
              <a:t>：</a:t>
            </a:r>
            <a:endParaRPr lang="en-US" sz="1800" b="1" dirty="0">
              <a:solidFill>
                <a:srgbClr val="C00000"/>
              </a:solidFill>
              <a:latin typeface="微软雅黑" panose="020B0503020204020204" pitchFamily="34" charset="-122"/>
              <a:ea typeface="微软雅黑" panose="020B0503020204020204" pitchFamily="34" charset="-122"/>
            </a:endParaRPr>
          </a:p>
          <a:p>
            <a:pPr marL="269875" indent="0" eaLnBrk="1" latinLnBrk="0" hangingPunct="1">
              <a:lnSpc>
                <a:spcPts val="2460"/>
              </a:lnSpc>
              <a:spcBef>
                <a:spcPts val="0"/>
              </a:spcBef>
            </a:pPr>
            <a:r>
              <a:rPr sz="1800" b="1" dirty="0">
                <a:latin typeface="微软雅黑" panose="020B0503020204020204" pitchFamily="34" charset="-122"/>
                <a:ea typeface="微软雅黑" panose="020B0503020204020204" pitchFamily="34" charset="-122"/>
              </a:rPr>
              <a:t>教学适应学生心理特点和个别差异，使大多数学生达到课程目标，达到</a:t>
            </a:r>
            <a:r>
              <a:rPr sz="1800" b="1" dirty="0">
                <a:solidFill>
                  <a:srgbClr val="7030A0"/>
                </a:solidFill>
                <a:latin typeface="微软雅黑" panose="020B0503020204020204" pitchFamily="34" charset="-122"/>
                <a:ea typeface="微软雅黑" panose="020B0503020204020204" pitchFamily="34" charset="-122"/>
              </a:rPr>
              <a:t>大面积提高教学质量</a:t>
            </a:r>
            <a:r>
              <a:rPr sz="1800" b="1" dirty="0">
                <a:latin typeface="微软雅黑" panose="020B0503020204020204" pitchFamily="34" charset="-122"/>
                <a:ea typeface="微软雅黑" panose="020B0503020204020204" pitchFamily="34" charset="-122"/>
              </a:rPr>
              <a:t>的教学目标。这种教学模式并没有根本改变学校和班级的组织，在普通的学年制班级里便可实施，得到相当程度的</a:t>
            </a:r>
            <a:r>
              <a:rPr sz="1800" b="1" dirty="0">
                <a:solidFill>
                  <a:srgbClr val="7030A0"/>
                </a:solidFill>
                <a:latin typeface="微软雅黑" panose="020B0503020204020204" pitchFamily="34" charset="-122"/>
                <a:ea typeface="微软雅黑" panose="020B0503020204020204" pitchFamily="34" charset="-122"/>
              </a:rPr>
              <a:t>普及</a:t>
            </a:r>
            <a:r>
              <a:rPr sz="1800" b="1" dirty="0">
                <a:latin typeface="微软雅黑" panose="020B0503020204020204" pitchFamily="34" charset="-122"/>
                <a:ea typeface="微软雅黑" panose="020B0503020204020204" pitchFamily="34" charset="-122"/>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F3E0081-E796-4C86-895B-FC22454456F3}"/>
              </a:ext>
            </a:extLst>
          </p:cNvPr>
          <p:cNvSpPr>
            <a:spLocks noGrp="1"/>
          </p:cNvSpPr>
          <p:nvPr>
            <p:ph type="title"/>
          </p:nvPr>
        </p:nvSpPr>
        <p:spPr/>
        <p:txBody>
          <a:bodyPr/>
          <a:lstStyle/>
          <a:p>
            <a:r>
              <a:rPr lang="zh-CN" altLang="en-US" b="1" dirty="0">
                <a:latin typeface="微软雅黑" panose="020B0503020204020204" pitchFamily="34" charset="-122"/>
                <a:ea typeface="微软雅黑" panose="020B0503020204020204" pitchFamily="34" charset="-122"/>
              </a:rPr>
              <a:t>案例：视频</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智慧课堂</a:t>
            </a:r>
          </a:p>
        </p:txBody>
      </p:sp>
      <p:sp>
        <p:nvSpPr>
          <p:cNvPr id="3" name="内容占位符 2">
            <a:extLst>
              <a:ext uri="{FF2B5EF4-FFF2-40B4-BE49-F238E27FC236}">
                <a16:creationId xmlns:a16="http://schemas.microsoft.com/office/drawing/2014/main" id="{753322C9-E1A6-4914-8F39-26CF78F6FE9F}"/>
              </a:ext>
            </a:extLst>
          </p:cNvPr>
          <p:cNvSpPr>
            <a:spLocks noGrp="1"/>
          </p:cNvSpPr>
          <p:nvPr>
            <p:ph idx="1"/>
          </p:nvPr>
        </p:nvSpPr>
        <p:spPr/>
        <p:txBody>
          <a:bodyPr/>
          <a:lstStyle/>
          <a:p>
            <a:pPr marL="0" indent="0">
              <a:buNone/>
            </a:pPr>
            <a:r>
              <a:rPr lang="zh-CN" altLang="en-US" b="1" dirty="0">
                <a:solidFill>
                  <a:srgbClr val="C00000"/>
                </a:solidFill>
                <a:latin typeface="微软雅黑" panose="020B0503020204020204" pitchFamily="34" charset="-122"/>
                <a:ea typeface="微软雅黑" panose="020B0503020204020204" pitchFamily="34" charset="-122"/>
              </a:rPr>
              <a:t>    分析：</a:t>
            </a:r>
            <a:r>
              <a:rPr lang="zh-CN" altLang="en-US" b="1" dirty="0">
                <a:latin typeface="微软雅黑" panose="020B0503020204020204" pitchFamily="34" charset="-122"/>
                <a:ea typeface="微软雅黑" panose="020B0503020204020204" pitchFamily="34" charset="-122"/>
              </a:rPr>
              <a:t>是现代教育理念与现代科学技术结合的结果。不仅可以提供更加丰富的教学资源，更重要的是可根据需求</a:t>
            </a:r>
            <a:r>
              <a:rPr lang="zh-CN" altLang="en-US" b="1" dirty="0">
                <a:solidFill>
                  <a:srgbClr val="7030A0"/>
                </a:solidFill>
                <a:latin typeface="微软雅黑" panose="020B0503020204020204" pitchFamily="34" charset="-122"/>
                <a:ea typeface="微软雅黑" panose="020B0503020204020204" pitchFamily="34" charset="-122"/>
              </a:rPr>
              <a:t>实时反馈评价结果</a:t>
            </a:r>
            <a:r>
              <a:rPr lang="zh-CN" altLang="en-US" b="1" dirty="0">
                <a:latin typeface="微软雅黑" panose="020B0503020204020204" pitchFamily="34" charset="-122"/>
                <a:ea typeface="微软雅黑" panose="020B0503020204020204" pitchFamily="34" charset="-122"/>
              </a:rPr>
              <a:t>，包括课前预习测评和反馈、课堂实时检测评价和即时反馈、课后作业评价和跟踪反馈，从而实现了</a:t>
            </a:r>
            <a:r>
              <a:rPr lang="zh-CN" altLang="en-US" b="1" dirty="0">
                <a:solidFill>
                  <a:srgbClr val="7030A0"/>
                </a:solidFill>
                <a:latin typeface="微软雅黑" panose="020B0503020204020204" pitchFamily="34" charset="-122"/>
                <a:ea typeface="微软雅黑" panose="020B0503020204020204" pitchFamily="34" charset="-122"/>
              </a:rPr>
              <a:t>即时、动态的诊断分析和评价信息反馈</a:t>
            </a:r>
            <a:r>
              <a:rPr lang="zh-CN" altLang="en-US" b="1" dirty="0">
                <a:latin typeface="微软雅黑" panose="020B0503020204020204" pitchFamily="34" charset="-122"/>
                <a:ea typeface="微软雅黑" panose="020B0503020204020204" pitchFamily="34" charset="-122"/>
              </a:rPr>
              <a:t>，重构形成性教学评价体系。</a:t>
            </a:r>
            <a:endParaRPr lang="zh-CN" altLang="en-US" b="1" dirty="0"/>
          </a:p>
        </p:txBody>
      </p:sp>
    </p:spTree>
    <p:extLst>
      <p:ext uri="{BB962C8B-B14F-4D97-AF65-F5344CB8AC3E}">
        <p14:creationId xmlns:p14="http://schemas.microsoft.com/office/powerpoint/2010/main" val="1884904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284345"/>
          </a:xfrm>
        </p:spPr>
        <p:txBody>
          <a:bodyPr vert="horz" wrap="square" lIns="91440" tIns="45720" rIns="91440" bIns="45720" anchor="t"/>
          <a:lstStyle/>
          <a:p>
            <a:pPr marL="0" indent="0" eaLnBrk="1" hangingPunct="1">
              <a:buNone/>
            </a:pPr>
            <a:r>
              <a:rPr lang="en-US" sz="2000" b="1" dirty="0">
                <a:latin typeface="微软雅黑" panose="020B0503020204020204" pitchFamily="34" charset="-122"/>
                <a:ea typeface="微软雅黑" panose="020B0503020204020204" pitchFamily="34" charset="-122"/>
              </a:rPr>
              <a:t>4</a:t>
            </a:r>
            <a:r>
              <a:rPr sz="2000" b="1" dirty="0">
                <a:latin typeface="微软雅黑" panose="020B0503020204020204" pitchFamily="34" charset="-122"/>
                <a:ea typeface="微软雅黑" panose="020B0503020204020204" pitchFamily="34" charset="-122"/>
              </a:rPr>
              <a:t>.“非指导性”教学模式</a:t>
            </a:r>
            <a:r>
              <a:rPr lang="zh-CN" sz="2000" b="1" dirty="0">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非操纵的教学，教师仅仅促进</a:t>
            </a:r>
            <a:r>
              <a:rPr lang="zh-CN" sz="2000" b="1" dirty="0">
                <a:latin typeface="微软雅黑" panose="020B0503020204020204" pitchFamily="34" charset="-122"/>
                <a:ea typeface="微软雅黑" panose="020B0503020204020204" pitchFamily="34" charset="-122"/>
              </a:rPr>
              <a:t>学生</a:t>
            </a:r>
            <a:r>
              <a:rPr sz="2000" b="1" dirty="0">
                <a:latin typeface="微软雅黑" panose="020B0503020204020204" pitchFamily="34" charset="-122"/>
                <a:ea typeface="微软雅黑" panose="020B0503020204020204" pitchFamily="34" charset="-122"/>
              </a:rPr>
              <a:t>学习</a:t>
            </a:r>
            <a:r>
              <a:rPr lang="zh-CN" sz="2000" b="1" dirty="0">
                <a:latin typeface="微软雅黑" panose="020B0503020204020204" pitchFamily="34" charset="-122"/>
                <a:ea typeface="微软雅黑" panose="020B0503020204020204" pitchFamily="34" charset="-122"/>
              </a:rPr>
              <a:t>）</a:t>
            </a:r>
          </a:p>
          <a:p>
            <a:pPr marL="269875" indent="0" eaLnBrk="1" hangingPunct="1">
              <a:lnSpc>
                <a:spcPts val="2560"/>
              </a:lnSpc>
              <a:spcBef>
                <a:spcPts val="0"/>
              </a:spcBef>
            </a:pPr>
            <a:r>
              <a:rPr sz="2000" b="1" dirty="0" err="1">
                <a:solidFill>
                  <a:srgbClr val="0070C0"/>
                </a:solidFill>
                <a:latin typeface="微软雅黑" panose="020B0503020204020204" pitchFamily="34" charset="-122"/>
                <a:ea typeface="微软雅黑" panose="020B0503020204020204" pitchFamily="34" charset="-122"/>
              </a:rPr>
              <a:t>理论基础：</a:t>
            </a:r>
            <a:r>
              <a:rPr sz="2000" b="1" dirty="0" err="1">
                <a:latin typeface="微软雅黑" panose="020B0503020204020204" pitchFamily="34" charset="-122"/>
                <a:ea typeface="微软雅黑" panose="020B0503020204020204" pitchFamily="34" charset="-122"/>
                <a:sym typeface="+mn-ea"/>
              </a:rPr>
              <a:t>人本主义学习理论，倡导者是美国心理学家罗杰斯</a:t>
            </a:r>
            <a:r>
              <a:rPr lang="zh-CN" altLang="en-US" sz="2000" b="1" dirty="0">
                <a:latin typeface="微软雅黑" panose="020B0503020204020204" pitchFamily="34" charset="-122"/>
                <a:ea typeface="微软雅黑" panose="020B0503020204020204" pitchFamily="34" charset="-122"/>
                <a:sym typeface="+mn-ea"/>
              </a:rPr>
              <a:t>。</a:t>
            </a:r>
            <a:endParaRPr lang="en-US" altLang="zh-CN" sz="2000" b="1" dirty="0">
              <a:latin typeface="微软雅黑" panose="020B0503020204020204" pitchFamily="34" charset="-122"/>
              <a:ea typeface="微软雅黑" panose="020B0503020204020204" pitchFamily="34" charset="-122"/>
              <a:sym typeface="+mn-ea"/>
            </a:endParaRPr>
          </a:p>
          <a:p>
            <a:pPr marL="269875" indent="0" eaLnBrk="1" hangingPunct="1">
              <a:lnSpc>
                <a:spcPts val="2560"/>
              </a:lnSpc>
              <a:spcBef>
                <a:spcPts val="0"/>
              </a:spcBef>
            </a:pPr>
            <a:r>
              <a:rPr sz="2000" b="1" dirty="0" err="1">
                <a:solidFill>
                  <a:srgbClr val="0070C0"/>
                </a:solidFill>
                <a:latin typeface="微软雅黑" panose="020B0503020204020204" pitchFamily="34" charset="-122"/>
                <a:ea typeface="微软雅黑" panose="020B0503020204020204" pitchFamily="34" charset="-122"/>
              </a:rPr>
              <a:t>教学目标：</a:t>
            </a:r>
            <a:r>
              <a:rPr sz="2000" b="1" dirty="0" err="1">
                <a:latin typeface="微软雅黑" panose="020B0503020204020204" pitchFamily="34" charset="-122"/>
                <a:ea typeface="微软雅黑" panose="020B0503020204020204" pitchFamily="34" charset="-122"/>
                <a:sym typeface="+mn-ea"/>
              </a:rPr>
              <a:t>开发人的</a:t>
            </a:r>
            <a:r>
              <a:rPr sz="2000" b="1" dirty="0" err="1">
                <a:solidFill>
                  <a:srgbClr val="7030A0"/>
                </a:solidFill>
                <a:latin typeface="微软雅黑" panose="020B0503020204020204" pitchFamily="34" charset="-122"/>
                <a:ea typeface="微软雅黑" panose="020B0503020204020204" pitchFamily="34" charset="-122"/>
                <a:sym typeface="+mn-ea"/>
              </a:rPr>
              <a:t>创造潜能</a:t>
            </a:r>
            <a:r>
              <a:rPr sz="2000" b="1" dirty="0" err="1">
                <a:latin typeface="微软雅黑" panose="020B0503020204020204" pitchFamily="34" charset="-122"/>
                <a:ea typeface="微软雅黑" panose="020B0503020204020204" pitchFamily="34" charset="-122"/>
                <a:sym typeface="+mn-ea"/>
              </a:rPr>
              <a:t>，形成人的</a:t>
            </a:r>
            <a:r>
              <a:rPr sz="2000" b="1" dirty="0" err="1">
                <a:solidFill>
                  <a:srgbClr val="7030A0"/>
                </a:solidFill>
                <a:latin typeface="微软雅黑" panose="020B0503020204020204" pitchFamily="34" charset="-122"/>
                <a:ea typeface="微软雅黑" panose="020B0503020204020204" pitchFamily="34" charset="-122"/>
                <a:sym typeface="+mn-ea"/>
              </a:rPr>
              <a:t>独立个性</a:t>
            </a:r>
            <a:r>
              <a:rPr sz="2000" b="1" dirty="0" err="1">
                <a:latin typeface="微软雅黑" panose="020B0503020204020204" pitchFamily="34" charset="-122"/>
                <a:ea typeface="微软雅黑" panose="020B0503020204020204" pitchFamily="34" charset="-122"/>
                <a:sym typeface="+mn-ea"/>
              </a:rPr>
              <a:t>，最终目标是培养真正自由独立的、情知合一的</a:t>
            </a:r>
            <a:r>
              <a:rPr sz="2000" b="1" dirty="0" err="1">
                <a:solidFill>
                  <a:srgbClr val="7030A0"/>
                </a:solidFill>
                <a:latin typeface="微软雅黑" panose="020B0503020204020204" pitchFamily="34" charset="-122"/>
                <a:ea typeface="微软雅黑" panose="020B0503020204020204" pitchFamily="34" charset="-122"/>
                <a:sym typeface="+mn-ea"/>
              </a:rPr>
              <a:t>“完整的人</a:t>
            </a:r>
            <a:r>
              <a:rPr sz="2000" b="1" dirty="0">
                <a:solidFill>
                  <a:srgbClr val="7030A0"/>
                </a:solidFill>
                <a:latin typeface="微软雅黑" panose="020B0503020204020204" pitchFamily="34" charset="-122"/>
                <a:ea typeface="微软雅黑" panose="020B0503020204020204" pitchFamily="34" charset="-122"/>
                <a:sym typeface="+mn-ea"/>
              </a:rPr>
              <a:t>”</a:t>
            </a:r>
            <a:r>
              <a:rPr sz="2000" b="1" dirty="0">
                <a:latin typeface="微软雅黑" panose="020B0503020204020204" pitchFamily="34" charset="-122"/>
                <a:ea typeface="微软雅黑" panose="020B0503020204020204" pitchFamily="34" charset="-122"/>
                <a:sym typeface="+mn-ea"/>
              </a:rPr>
              <a:t>。</a:t>
            </a:r>
            <a:endParaRPr sz="2000" b="1" dirty="0">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实现条件：</a:t>
            </a:r>
            <a:r>
              <a:rPr sz="2000" b="1" dirty="0">
                <a:latin typeface="微软雅黑" panose="020B0503020204020204" pitchFamily="34" charset="-122"/>
                <a:ea typeface="微软雅黑" panose="020B0503020204020204" pitchFamily="34" charset="-122"/>
                <a:sym typeface="+mn-ea"/>
              </a:rPr>
              <a:t>①</a:t>
            </a:r>
            <a:r>
              <a:rPr sz="2000" b="1" dirty="0" err="1">
                <a:latin typeface="微软雅黑" panose="020B0503020204020204" pitchFamily="34" charset="-122"/>
                <a:ea typeface="微软雅黑" panose="020B0503020204020204" pitchFamily="34" charset="-122"/>
                <a:sym typeface="+mn-ea"/>
              </a:rPr>
              <a:t>注重</a:t>
            </a:r>
            <a:r>
              <a:rPr sz="2000" b="1" dirty="0" err="1">
                <a:solidFill>
                  <a:srgbClr val="7030A0"/>
                </a:solidFill>
                <a:latin typeface="微软雅黑" panose="020B0503020204020204" pitchFamily="34" charset="-122"/>
                <a:ea typeface="微软雅黑" panose="020B0503020204020204" pitchFamily="34" charset="-122"/>
                <a:sym typeface="+mn-ea"/>
              </a:rPr>
              <a:t>人际关系和情感</a:t>
            </a:r>
            <a:r>
              <a:rPr sz="2000" b="1" dirty="0" err="1">
                <a:latin typeface="微软雅黑" panose="020B0503020204020204" pitchFamily="34" charset="-122"/>
                <a:ea typeface="微软雅黑" panose="020B0503020204020204" pitchFamily="34" charset="-122"/>
                <a:sym typeface="+mn-ea"/>
              </a:rPr>
              <a:t>因素，师生关系上要消除紧张</a:t>
            </a:r>
            <a:r>
              <a:rPr sz="2000" b="1" dirty="0">
                <a:latin typeface="微软雅黑" panose="020B0503020204020204" pitchFamily="34" charset="-122"/>
                <a:ea typeface="微软雅黑" panose="020B0503020204020204" pitchFamily="34" charset="-122"/>
                <a:sym typeface="+mn-ea"/>
              </a:rPr>
              <a:t>。②</a:t>
            </a:r>
            <a:r>
              <a:rPr sz="2000" b="1" dirty="0" err="1">
                <a:latin typeface="微软雅黑" panose="020B0503020204020204" pitchFamily="34" charset="-122"/>
                <a:ea typeface="微软雅黑" panose="020B0503020204020204" pitchFamily="34" charset="-122"/>
                <a:sym typeface="+mn-ea"/>
              </a:rPr>
              <a:t>教师不是指导者只是以</a:t>
            </a:r>
            <a:r>
              <a:rPr sz="2000" b="1" dirty="0" err="1">
                <a:solidFill>
                  <a:srgbClr val="7030A0"/>
                </a:solidFill>
                <a:latin typeface="微软雅黑" panose="020B0503020204020204" pitchFamily="34" charset="-122"/>
                <a:ea typeface="微软雅黑" panose="020B0503020204020204" pitchFamily="34" charset="-122"/>
                <a:sym typeface="+mn-ea"/>
              </a:rPr>
              <a:t>顾问</a:t>
            </a:r>
            <a:r>
              <a:rPr sz="2000" b="1" dirty="0" err="1">
                <a:latin typeface="微软雅黑" panose="020B0503020204020204" pitchFamily="34" charset="-122"/>
                <a:ea typeface="微软雅黑" panose="020B0503020204020204" pitchFamily="34" charset="-122"/>
                <a:sym typeface="+mn-ea"/>
              </a:rPr>
              <a:t>的形式出现</a:t>
            </a:r>
            <a:r>
              <a:rPr sz="20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560"/>
              </a:lnSpc>
              <a:spcBef>
                <a:spcPts val="0"/>
              </a:spcBef>
            </a:pPr>
            <a:r>
              <a:rPr sz="2000" b="1" dirty="0">
                <a:solidFill>
                  <a:srgbClr val="0070C0"/>
                </a:solidFill>
                <a:latin typeface="微软雅黑" panose="020B0503020204020204" pitchFamily="34" charset="-122"/>
                <a:ea typeface="微软雅黑" panose="020B0503020204020204" pitchFamily="34" charset="-122"/>
              </a:rPr>
              <a:t>操作程序：</a:t>
            </a:r>
            <a:r>
              <a:rPr sz="2000" b="1" dirty="0">
                <a:latin typeface="微软雅黑" panose="020B0503020204020204" pitchFamily="34" charset="-122"/>
                <a:ea typeface="微软雅黑" panose="020B0503020204020204" pitchFamily="34" charset="-122"/>
                <a:sym typeface="+mn-ea"/>
              </a:rPr>
              <a:t>创设情境——开放性探索——个人或小组鉴别。</a:t>
            </a:r>
          </a:p>
          <a:p>
            <a:pPr marL="269875" indent="0" eaLnBrk="1" latinLnBrk="0" hangingPunct="1">
              <a:lnSpc>
                <a:spcPts val="2560"/>
              </a:lnSpc>
              <a:spcBef>
                <a:spcPts val="0"/>
              </a:spcBef>
            </a:pPr>
            <a:r>
              <a:rPr sz="2000" b="1" dirty="0" err="1">
                <a:solidFill>
                  <a:srgbClr val="C00000"/>
                </a:solidFill>
                <a:latin typeface="微软雅黑" panose="020B0503020204020204" pitchFamily="34" charset="-122"/>
                <a:ea typeface="微软雅黑" panose="020B0503020204020204" pitchFamily="34" charset="-122"/>
              </a:rPr>
              <a:t>评价</a:t>
            </a:r>
            <a:r>
              <a:rPr sz="2000" b="1" dirty="0">
                <a:solidFill>
                  <a:srgbClr val="C00000"/>
                </a:solidFill>
                <a:latin typeface="微软雅黑" panose="020B0503020204020204" pitchFamily="34" charset="-122"/>
                <a:ea typeface="微软雅黑" panose="020B0503020204020204" pitchFamily="34" charset="-122"/>
              </a:rPr>
              <a:t>：</a:t>
            </a:r>
            <a:endParaRPr lang="en-US" sz="2000" b="1" dirty="0">
              <a:solidFill>
                <a:srgbClr val="C00000"/>
              </a:solidFill>
              <a:latin typeface="微软雅黑" panose="020B0503020204020204" pitchFamily="34" charset="-122"/>
              <a:ea typeface="微软雅黑" panose="020B0503020204020204" pitchFamily="34" charset="-122"/>
            </a:endParaRPr>
          </a:p>
          <a:p>
            <a:pPr marL="269875" indent="0" eaLnBrk="1" latinLnBrk="0" hangingPunct="1">
              <a:lnSpc>
                <a:spcPts val="2560"/>
              </a:lnSpc>
              <a:spcBef>
                <a:spcPts val="0"/>
              </a:spcBef>
            </a:pPr>
            <a:r>
              <a:rPr lang="zh-CN" altLang="en-US" sz="2000" b="1" dirty="0">
                <a:solidFill>
                  <a:srgbClr val="0070C0"/>
                </a:solidFill>
                <a:latin typeface="微软雅黑" panose="020B0503020204020204" pitchFamily="34" charset="-122"/>
                <a:ea typeface="微软雅黑" panose="020B0503020204020204" pitchFamily="34" charset="-122"/>
              </a:rPr>
              <a:t>优点：</a:t>
            </a:r>
            <a:r>
              <a:rPr lang="zh-CN" altLang="en-US" sz="2000" b="1" dirty="0">
                <a:latin typeface="微软雅黑" panose="020B0503020204020204" pitchFamily="34" charset="-122"/>
                <a:ea typeface="微软雅黑" panose="020B0503020204020204" pitchFamily="34" charset="-122"/>
              </a:rPr>
              <a:t>注重</a:t>
            </a:r>
            <a:r>
              <a:rPr sz="2000" b="1" dirty="0" err="1">
                <a:solidFill>
                  <a:srgbClr val="7030A0"/>
                </a:solidFill>
                <a:latin typeface="微软雅黑" panose="020B0503020204020204" pitchFamily="34" charset="-122"/>
                <a:ea typeface="微软雅黑" panose="020B0503020204020204" pitchFamily="34" charset="-122"/>
                <a:sym typeface="+mn-ea"/>
              </a:rPr>
              <a:t>情感</a:t>
            </a:r>
            <a:r>
              <a:rPr sz="2000" b="1" dirty="0" err="1">
                <a:latin typeface="微软雅黑" panose="020B0503020204020204" pitchFamily="34" charset="-122"/>
                <a:ea typeface="微软雅黑" panose="020B0503020204020204" pitchFamily="34" charset="-122"/>
                <a:sym typeface="+mn-ea"/>
              </a:rPr>
              <a:t>作用和</a:t>
            </a:r>
            <a:r>
              <a:rPr sz="2000" b="1" dirty="0" err="1">
                <a:solidFill>
                  <a:srgbClr val="7030A0"/>
                </a:solidFill>
                <a:latin typeface="微软雅黑" panose="020B0503020204020204" pitchFamily="34" charset="-122"/>
                <a:ea typeface="微软雅黑" panose="020B0503020204020204" pitchFamily="34" charset="-122"/>
                <a:sym typeface="+mn-ea"/>
              </a:rPr>
              <a:t>价值</a:t>
            </a:r>
            <a:r>
              <a:rPr sz="2000" b="1" dirty="0" err="1">
                <a:latin typeface="微软雅黑" panose="020B0503020204020204" pitchFamily="34" charset="-122"/>
                <a:ea typeface="微软雅黑" panose="020B0503020204020204" pitchFamily="34" charset="-122"/>
                <a:sym typeface="+mn-ea"/>
              </a:rPr>
              <a:t>观以及建立</a:t>
            </a:r>
            <a:r>
              <a:rPr sz="2000" b="1" dirty="0" err="1">
                <a:solidFill>
                  <a:srgbClr val="7030A0"/>
                </a:solidFill>
                <a:latin typeface="微软雅黑" panose="020B0503020204020204" pitchFamily="34" charset="-122"/>
                <a:ea typeface="微软雅黑" panose="020B0503020204020204" pitchFamily="34" charset="-122"/>
                <a:sym typeface="+mn-ea"/>
              </a:rPr>
              <a:t>新型师生关系</a:t>
            </a:r>
            <a:r>
              <a:rPr sz="2000" b="1" dirty="0" err="1">
                <a:latin typeface="微软雅黑" panose="020B0503020204020204" pitchFamily="34" charset="-122"/>
                <a:ea typeface="微软雅黑" panose="020B0503020204020204" pitchFamily="34" charset="-122"/>
                <a:sym typeface="+mn-ea"/>
              </a:rPr>
              <a:t>。注重要充分发挥学生自身的潜力，促进学习者自我完善</a:t>
            </a:r>
            <a:r>
              <a:rPr lang="zh-CN" altLang="en-US" sz="2000" b="1" dirty="0">
                <a:latin typeface="微软雅黑" panose="020B0503020204020204" pitchFamily="34" charset="-122"/>
                <a:ea typeface="微软雅黑" panose="020B0503020204020204" pitchFamily="34" charset="-122"/>
                <a:sym typeface="+mn-ea"/>
              </a:rPr>
              <a:t>。</a:t>
            </a:r>
            <a:endParaRPr lang="en-US" sz="2000" b="1" dirty="0">
              <a:latin typeface="微软雅黑" panose="020B0503020204020204" pitchFamily="34" charset="-122"/>
              <a:ea typeface="微软雅黑" panose="020B0503020204020204" pitchFamily="34" charset="-122"/>
              <a:sym typeface="+mn-ea"/>
            </a:endParaRPr>
          </a:p>
          <a:p>
            <a:pPr marL="269875" indent="0" eaLnBrk="1" latinLnBrk="0" hangingPunct="1">
              <a:lnSpc>
                <a:spcPts val="2560"/>
              </a:lnSpc>
              <a:spcBef>
                <a:spcPts val="0"/>
              </a:spcBef>
            </a:pPr>
            <a:r>
              <a:rPr lang="zh-CN" altLang="en-US" sz="2000" b="1" dirty="0">
                <a:solidFill>
                  <a:srgbClr val="0070C0"/>
                </a:solidFill>
                <a:latin typeface="微软雅黑" panose="020B0503020204020204" pitchFamily="34" charset="-122"/>
                <a:ea typeface="微软雅黑" panose="020B0503020204020204" pitchFamily="34" charset="-122"/>
                <a:sym typeface="+mn-ea"/>
              </a:rPr>
              <a:t>缺点：</a:t>
            </a:r>
            <a:r>
              <a:rPr sz="2000" b="1" dirty="0" err="1">
                <a:latin typeface="微软雅黑" panose="020B0503020204020204" pitchFamily="34" charset="-122"/>
                <a:ea typeface="微软雅黑" panose="020B0503020204020204" pitchFamily="34" charset="-122"/>
                <a:sym typeface="+mn-ea"/>
              </a:rPr>
              <a:t>过分强调以学习者为中心，</a:t>
            </a:r>
            <a:r>
              <a:rPr sz="2000" b="1" dirty="0" err="1">
                <a:solidFill>
                  <a:srgbClr val="7030A0"/>
                </a:solidFill>
                <a:latin typeface="微软雅黑" panose="020B0503020204020204" pitchFamily="34" charset="-122"/>
                <a:ea typeface="微软雅黑" panose="020B0503020204020204" pitchFamily="34" charset="-122"/>
                <a:sym typeface="+mn-ea"/>
              </a:rPr>
              <a:t>削弱教师在教学中的作用</a:t>
            </a:r>
            <a:r>
              <a:rPr sz="2000" b="1" dirty="0" err="1">
                <a:latin typeface="微软雅黑" panose="020B0503020204020204" pitchFamily="34" charset="-122"/>
                <a:ea typeface="微软雅黑" panose="020B0503020204020204" pitchFamily="34" charset="-122"/>
                <a:sym typeface="+mn-ea"/>
              </a:rPr>
              <a:t>。同时完全</a:t>
            </a:r>
            <a:r>
              <a:rPr sz="2000" b="1" dirty="0" err="1">
                <a:solidFill>
                  <a:srgbClr val="7030A0"/>
                </a:solidFill>
                <a:latin typeface="微软雅黑" panose="020B0503020204020204" pitchFamily="34" charset="-122"/>
                <a:ea typeface="微软雅黑" panose="020B0503020204020204" pitchFamily="34" charset="-122"/>
                <a:sym typeface="+mn-ea"/>
              </a:rPr>
              <a:t>放弃课程内容</a:t>
            </a:r>
            <a:r>
              <a:rPr sz="2000" b="1" dirty="0" err="1">
                <a:latin typeface="微软雅黑" panose="020B0503020204020204" pitchFamily="34" charset="-122"/>
                <a:ea typeface="微软雅黑" panose="020B0503020204020204" pitchFamily="34" charset="-122"/>
                <a:sym typeface="+mn-ea"/>
              </a:rPr>
              <a:t>对学生的教育作用</a:t>
            </a:r>
            <a:r>
              <a:rPr sz="20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p:cNvSpPr>
          <p:nvPr>
            <p:ph idx="1"/>
          </p:nvPr>
        </p:nvSpPr>
        <p:spPr>
          <a:xfrm>
            <a:off x="332105" y="205105"/>
            <a:ext cx="8480425" cy="4633595"/>
          </a:xfrm>
        </p:spPr>
        <p:txBody>
          <a:bodyPr vert="horz" wrap="square" lIns="91440" tIns="45720" rIns="91440" bIns="45720" anchor="t"/>
          <a:lstStyle/>
          <a:p>
            <a:pPr marL="0" indent="0" eaLnBrk="1" hangingPunct="1">
              <a:buNone/>
            </a:pPr>
            <a:r>
              <a:rPr lang="en-US" sz="2000" b="1" dirty="0">
                <a:latin typeface="微软雅黑" panose="020B0503020204020204" pitchFamily="34" charset="-122"/>
                <a:ea typeface="微软雅黑" panose="020B0503020204020204" pitchFamily="34" charset="-122"/>
              </a:rPr>
              <a:t>5</a:t>
            </a:r>
            <a:r>
              <a:rPr sz="2000" b="1" dirty="0">
                <a:latin typeface="微软雅黑" panose="020B0503020204020204" pitchFamily="34" charset="-122"/>
                <a:ea typeface="微软雅黑" panose="020B0503020204020204" pitchFamily="34" charset="-122"/>
              </a:rPr>
              <a:t>.“合作教育”教学模式</a:t>
            </a:r>
            <a:r>
              <a:rPr lang="zh-CN" sz="2000" b="1" dirty="0">
                <a:latin typeface="微软雅黑" panose="020B0503020204020204" pitchFamily="34" charset="-122"/>
                <a:ea typeface="微软雅黑" panose="020B0503020204020204" pitchFamily="34" charset="-122"/>
              </a:rPr>
              <a:t>（师生之间建立相互信任、尊重的合作关系）</a:t>
            </a:r>
          </a:p>
          <a:p>
            <a:pPr marL="269875" indent="0" eaLnBrk="1" latinLnBrk="0" hangingPunct="1">
              <a:lnSpc>
                <a:spcPts val="2960"/>
              </a:lnSpc>
              <a:spcBef>
                <a:spcPts val="0"/>
              </a:spcBef>
            </a:pPr>
            <a:r>
              <a:rPr sz="2000" b="1" dirty="0" err="1">
                <a:solidFill>
                  <a:srgbClr val="0070C0"/>
                </a:solidFill>
                <a:latin typeface="微软雅黑" panose="020B0503020204020204" pitchFamily="34" charset="-122"/>
                <a:ea typeface="微软雅黑" panose="020B0503020204020204" pitchFamily="34" charset="-122"/>
              </a:rPr>
              <a:t>理论基础：</a:t>
            </a:r>
            <a:r>
              <a:rPr sz="2000" b="1" dirty="0" err="1">
                <a:latin typeface="微软雅黑" panose="020B0503020204020204" pitchFamily="34" charset="-122"/>
                <a:ea typeface="微软雅黑" panose="020B0503020204020204" pitchFamily="34" charset="-122"/>
                <a:sym typeface="+mn-ea"/>
              </a:rPr>
              <a:t>以社会主义的人道主义和个性民主化为基础</a:t>
            </a:r>
            <a:r>
              <a:rPr sz="20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960"/>
              </a:lnSpc>
              <a:spcBef>
                <a:spcPts val="0"/>
              </a:spcBef>
            </a:pPr>
            <a:r>
              <a:rPr sz="2000" b="1" dirty="0">
                <a:solidFill>
                  <a:srgbClr val="0070C0"/>
                </a:solidFill>
                <a:latin typeface="微软雅黑" panose="020B0503020204020204" pitchFamily="34" charset="-122"/>
                <a:ea typeface="微软雅黑" panose="020B0503020204020204" pitchFamily="34" charset="-122"/>
              </a:rPr>
              <a:t>教学目标：</a:t>
            </a:r>
            <a:r>
              <a:rPr sz="2000" b="1" dirty="0">
                <a:latin typeface="微软雅黑" panose="020B0503020204020204" pitchFamily="34" charset="-122"/>
                <a:ea typeface="微软雅黑" panose="020B0503020204020204" pitchFamily="34" charset="-122"/>
                <a:sym typeface="+mn-ea"/>
              </a:rPr>
              <a:t>形成儿童良好的个性，使他们的精神力量得到充分发挥。</a:t>
            </a:r>
          </a:p>
          <a:p>
            <a:pPr marL="269875" indent="0" eaLnBrk="1" latinLnBrk="0" hangingPunct="1">
              <a:lnSpc>
                <a:spcPts val="2960"/>
              </a:lnSpc>
              <a:spcBef>
                <a:spcPts val="0"/>
              </a:spcBef>
            </a:pPr>
            <a:r>
              <a:rPr sz="2000" b="1" dirty="0">
                <a:solidFill>
                  <a:srgbClr val="0070C0"/>
                </a:solidFill>
                <a:latin typeface="微软雅黑" panose="020B0503020204020204" pitchFamily="34" charset="-122"/>
                <a:ea typeface="微软雅黑" panose="020B0503020204020204" pitchFamily="34" charset="-122"/>
                <a:sym typeface="+mn-ea"/>
              </a:rPr>
              <a:t>实现条件：</a:t>
            </a:r>
            <a:r>
              <a:rPr sz="2000" b="1" dirty="0">
                <a:latin typeface="微软雅黑" panose="020B0503020204020204" pitchFamily="34" charset="-122"/>
                <a:ea typeface="微软雅黑" panose="020B0503020204020204" pitchFamily="34" charset="-122"/>
                <a:sym typeface="+mn-ea"/>
              </a:rPr>
              <a:t>①</a:t>
            </a:r>
            <a:r>
              <a:rPr sz="2000" b="1" dirty="0" err="1">
                <a:latin typeface="微软雅黑" panose="020B0503020204020204" pitchFamily="34" charset="-122"/>
                <a:ea typeface="微软雅黑" panose="020B0503020204020204" pitchFamily="34" charset="-122"/>
                <a:sym typeface="+mn-ea"/>
              </a:rPr>
              <a:t>教师应给学生提供自由选择的机会，</a:t>
            </a:r>
            <a:r>
              <a:rPr sz="2000" b="1" dirty="0" err="1">
                <a:solidFill>
                  <a:srgbClr val="7030A0"/>
                </a:solidFill>
                <a:latin typeface="微软雅黑" panose="020B0503020204020204" pitchFamily="34" charset="-122"/>
                <a:ea typeface="微软雅黑" panose="020B0503020204020204" pitchFamily="34" charset="-122"/>
                <a:sym typeface="+mn-ea"/>
              </a:rPr>
              <a:t>使儿童体验到受尊重、受信任</a:t>
            </a:r>
            <a:r>
              <a:rPr sz="2000" b="1" dirty="0" err="1">
                <a:latin typeface="微软雅黑" panose="020B0503020204020204" pitchFamily="34" charset="-122"/>
                <a:ea typeface="微软雅黑" panose="020B0503020204020204" pitchFamily="34" charset="-122"/>
                <a:sym typeface="+mn-ea"/>
              </a:rPr>
              <a:t>的情感。儿童应成为学习的主人</a:t>
            </a:r>
            <a:r>
              <a:rPr sz="2000" b="1" dirty="0">
                <a:latin typeface="微软雅黑" panose="020B0503020204020204" pitchFamily="34" charset="-122"/>
                <a:ea typeface="微软雅黑" panose="020B0503020204020204" pitchFamily="34" charset="-122"/>
                <a:sym typeface="+mn-ea"/>
              </a:rPr>
              <a:t>。②</a:t>
            </a:r>
            <a:r>
              <a:rPr sz="2000" b="1" dirty="0" err="1">
                <a:latin typeface="微软雅黑" panose="020B0503020204020204" pitchFamily="34" charset="-122"/>
                <a:ea typeface="微软雅黑" panose="020B0503020204020204" pitchFamily="34" charset="-122"/>
                <a:sym typeface="+mn-ea"/>
              </a:rPr>
              <a:t>教材的重点要精心编制，通过视、听、动作等多种活动来牢固地掌握知识</a:t>
            </a:r>
            <a:r>
              <a:rPr sz="2000" b="1" dirty="0">
                <a:latin typeface="微软雅黑" panose="020B0503020204020204" pitchFamily="34" charset="-122"/>
                <a:ea typeface="微软雅黑" panose="020B0503020204020204" pitchFamily="34" charset="-122"/>
                <a:sym typeface="+mn-ea"/>
              </a:rPr>
              <a:t>。③不能单纯由教师“教”，</a:t>
            </a:r>
            <a:r>
              <a:rPr sz="2000" b="1" dirty="0">
                <a:solidFill>
                  <a:srgbClr val="7030A0"/>
                </a:solidFill>
                <a:latin typeface="微软雅黑" panose="020B0503020204020204" pitchFamily="34" charset="-122"/>
                <a:ea typeface="微软雅黑" panose="020B0503020204020204" pitchFamily="34" charset="-122"/>
                <a:sym typeface="+mn-ea"/>
              </a:rPr>
              <a:t>学生“学”也要渗透“教”、“自教”、“互教</a:t>
            </a:r>
            <a:r>
              <a:rPr sz="2000" b="1" dirty="0">
                <a:latin typeface="微软雅黑" panose="020B0503020204020204" pitchFamily="34" charset="-122"/>
                <a:ea typeface="微软雅黑" panose="020B0503020204020204" pitchFamily="34" charset="-122"/>
                <a:sym typeface="+mn-ea"/>
              </a:rPr>
              <a:t>”等因素。</a:t>
            </a:r>
            <a:r>
              <a:rPr lang="zh-CN" sz="2000" b="1" dirty="0">
                <a:latin typeface="微软雅黑" panose="020B0503020204020204" pitchFamily="34" charset="-122"/>
                <a:ea typeface="微软雅黑" panose="020B0503020204020204" pitchFamily="34" charset="-122"/>
                <a:sym typeface="+mn-ea"/>
              </a:rPr>
              <a:t>④</a:t>
            </a:r>
            <a:r>
              <a:rPr sz="2000" b="1" dirty="0" err="1">
                <a:latin typeface="微软雅黑" panose="020B0503020204020204" pitchFamily="34" charset="-122"/>
                <a:ea typeface="微软雅黑" panose="020B0503020204020204" pitchFamily="34" charset="-122"/>
                <a:sym typeface="+mn-ea"/>
              </a:rPr>
              <a:t>用</a:t>
            </a:r>
            <a:r>
              <a:rPr sz="2000" b="1" dirty="0" err="1">
                <a:solidFill>
                  <a:srgbClr val="7030A0"/>
                </a:solidFill>
                <a:latin typeface="微软雅黑" panose="020B0503020204020204" pitchFamily="34" charset="-122"/>
                <a:ea typeface="微软雅黑" panose="020B0503020204020204" pitchFamily="34" charset="-122"/>
                <a:sym typeface="+mn-ea"/>
              </a:rPr>
              <a:t>实质性评价</a:t>
            </a:r>
            <a:r>
              <a:rPr sz="2000" b="1" dirty="0" err="1">
                <a:latin typeface="微软雅黑" panose="020B0503020204020204" pitchFamily="34" charset="-122"/>
                <a:ea typeface="微软雅黑" panose="020B0503020204020204" pitchFamily="34" charset="-122"/>
                <a:sym typeface="+mn-ea"/>
              </a:rPr>
              <a:t>代替传统的形式评价</a:t>
            </a:r>
            <a:r>
              <a:rPr sz="20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960"/>
              </a:lnSpc>
              <a:spcBef>
                <a:spcPts val="0"/>
              </a:spcBef>
            </a:pPr>
            <a:r>
              <a:rPr sz="2000" b="1" dirty="0" err="1">
                <a:solidFill>
                  <a:srgbClr val="C00000"/>
                </a:solidFill>
                <a:latin typeface="微软雅黑" panose="020B0503020204020204" pitchFamily="34" charset="-122"/>
                <a:ea typeface="微软雅黑" panose="020B0503020204020204" pitchFamily="34" charset="-122"/>
              </a:rPr>
              <a:t>评价</a:t>
            </a:r>
            <a:r>
              <a:rPr sz="2000" b="1" dirty="0">
                <a:solidFill>
                  <a:srgbClr val="C00000"/>
                </a:solidFill>
                <a:latin typeface="微软雅黑" panose="020B0503020204020204" pitchFamily="34" charset="-122"/>
                <a:ea typeface="微软雅黑" panose="020B0503020204020204" pitchFamily="34" charset="-122"/>
              </a:rPr>
              <a:t>：</a:t>
            </a:r>
            <a:endParaRPr lang="en-US" sz="2000" b="1" dirty="0">
              <a:solidFill>
                <a:srgbClr val="C00000"/>
              </a:solidFill>
              <a:latin typeface="微软雅黑" panose="020B0503020204020204" pitchFamily="34" charset="-122"/>
              <a:ea typeface="微软雅黑" panose="020B0503020204020204" pitchFamily="34" charset="-122"/>
            </a:endParaRPr>
          </a:p>
          <a:p>
            <a:pPr marL="269875" indent="0" eaLnBrk="1" latinLnBrk="0" hangingPunct="1">
              <a:lnSpc>
                <a:spcPts val="2960"/>
              </a:lnSpc>
              <a:spcBef>
                <a:spcPts val="0"/>
              </a:spcBef>
            </a:pPr>
            <a:r>
              <a:rPr sz="2000" b="1" dirty="0" err="1">
                <a:latin typeface="微软雅黑" panose="020B0503020204020204" pitchFamily="34" charset="-122"/>
                <a:ea typeface="微软雅黑" panose="020B0503020204020204" pitchFamily="34" charset="-122"/>
                <a:sym typeface="+mn-ea"/>
              </a:rPr>
              <a:t>强调促进教与学两个方面的积极性，主张</a:t>
            </a:r>
            <a:r>
              <a:rPr sz="2000" b="1" dirty="0" err="1">
                <a:solidFill>
                  <a:srgbClr val="7030A0"/>
                </a:solidFill>
                <a:latin typeface="微软雅黑" panose="020B0503020204020204" pitchFamily="34" charset="-122"/>
                <a:ea typeface="微软雅黑" panose="020B0503020204020204" pitchFamily="34" charset="-122"/>
                <a:sym typeface="+mn-ea"/>
              </a:rPr>
              <a:t>师生合作</a:t>
            </a:r>
            <a:r>
              <a:rPr sz="2000" b="1" dirty="0" err="1">
                <a:latin typeface="微软雅黑" panose="020B0503020204020204" pitchFamily="34" charset="-122"/>
                <a:ea typeface="微软雅黑" panose="020B0503020204020204" pitchFamily="34" charset="-122"/>
                <a:sym typeface="+mn-ea"/>
              </a:rPr>
              <a:t>和</a:t>
            </a:r>
            <a:r>
              <a:rPr sz="2000" b="1" dirty="0" err="1">
                <a:solidFill>
                  <a:srgbClr val="7030A0"/>
                </a:solidFill>
                <a:latin typeface="微软雅黑" panose="020B0503020204020204" pitchFamily="34" charset="-122"/>
                <a:ea typeface="微软雅黑" panose="020B0503020204020204" pitchFamily="34" charset="-122"/>
                <a:sym typeface="+mn-ea"/>
              </a:rPr>
              <a:t>发展学生的个性、创造能力</a:t>
            </a:r>
            <a:r>
              <a:rPr sz="2000" b="1" dirty="0" err="1">
                <a:latin typeface="微软雅黑" panose="020B0503020204020204" pitchFamily="34" charset="-122"/>
                <a:ea typeface="微软雅黑" panose="020B0503020204020204" pitchFamily="34" charset="-122"/>
                <a:sym typeface="+mn-ea"/>
              </a:rPr>
              <a:t>，因而具有极强生命力，正成为一种有影响的教学模式</a:t>
            </a:r>
            <a:r>
              <a:rPr sz="2000" b="1" dirty="0">
                <a:latin typeface="微软雅黑" panose="020B0503020204020204" pitchFamily="34" charset="-122"/>
                <a:ea typeface="微软雅黑" panose="020B0503020204020204" pitchFamily="34" charset="-122"/>
                <a:sym typeface="+mn-ea"/>
              </a:rPr>
              <a:t>。</a:t>
            </a: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a:p>
            <a:pPr marL="269875" indent="0" eaLnBrk="1" latinLnBrk="0" hangingPunct="1">
              <a:lnSpc>
                <a:spcPts val="2560"/>
              </a:lnSpc>
              <a:spcBef>
                <a:spcPts val="0"/>
              </a:spcBef>
            </a:pPr>
            <a:endParaRPr sz="1800" dirty="0">
              <a:latin typeface="黑体" panose="02010609060101010101" pitchFamily="49" charset="-122"/>
              <a:ea typeface="黑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3695" y="212090"/>
            <a:ext cx="8585200" cy="4676775"/>
          </a:xfrm>
        </p:spPr>
        <p:txBody>
          <a:bodyPr vert="horz" wrap="square" lIns="91440" tIns="45720" rIns="91440" bIns="45720" anchor="t"/>
          <a:lstStyle/>
          <a:p>
            <a:pPr marL="0" indent="0" algn="ctr" eaLnBrk="1" hangingPunct="1">
              <a:buNone/>
            </a:pPr>
            <a:r>
              <a:rPr lang="en-US" altLang="zh-CN" sz="3600" b="1" dirty="0">
                <a:latin typeface="黑体" panose="02010609060101010101" pitchFamily="49" charset="-122"/>
                <a:ea typeface="黑体" panose="02010609060101010101" pitchFamily="49" charset="-122"/>
              </a:rPr>
              <a:t>   </a:t>
            </a:r>
            <a:r>
              <a:rPr lang="zh-CN" altLang="en-US" sz="3600" b="1" dirty="0">
                <a:latin typeface="黑体" panose="02010609060101010101" pitchFamily="49" charset="-122"/>
                <a:ea typeface="黑体" panose="02010609060101010101" pitchFamily="49" charset="-122"/>
              </a:rPr>
              <a:t>二</a:t>
            </a:r>
            <a:r>
              <a:rPr lang="zh-CN" altLang="en-US" sz="3600" b="1" dirty="0">
                <a:latin typeface="微软雅黑" panose="020B0503020204020204" pitchFamily="34" charset="-122"/>
                <a:ea typeface="微软雅黑" panose="020B0503020204020204" pitchFamily="34" charset="-122"/>
              </a:rPr>
              <a:t>、教学模式的改革的趋势     </a:t>
            </a:r>
            <a:r>
              <a:rPr lang="zh-CN" altLang="en-US" b="1" dirty="0">
                <a:latin typeface="微软雅黑" panose="020B0503020204020204" pitchFamily="34" charset="-122"/>
                <a:ea typeface="微软雅黑" panose="020B0503020204020204" pitchFamily="34" charset="-122"/>
              </a:rPr>
              <a:t>     </a:t>
            </a:r>
          </a:p>
          <a:p>
            <a:pPr marL="0" indent="385445" algn="l" eaLnBrk="1" latinLnBrk="0" hangingPunct="1">
              <a:lnSpc>
                <a:spcPts val="4240"/>
              </a:lnSpc>
              <a:spcBef>
                <a:spcPts val="1800"/>
              </a:spcBef>
              <a:buNone/>
            </a:pPr>
            <a:r>
              <a:rPr sz="3000" b="1" dirty="0">
                <a:latin typeface="微软雅黑" panose="020B0503020204020204" pitchFamily="34" charset="-122"/>
                <a:ea typeface="微软雅黑" panose="020B0503020204020204" pitchFamily="34" charset="-122"/>
              </a:rPr>
              <a:t>1.教学模式的理论基础趋向多样化</a:t>
            </a:r>
          </a:p>
          <a:p>
            <a:pPr marL="0" indent="385445" algn="l" eaLnBrk="1" latinLnBrk="0" hangingPunct="1">
              <a:lnSpc>
                <a:spcPts val="4240"/>
              </a:lnSpc>
              <a:buNone/>
            </a:pPr>
            <a:r>
              <a:rPr sz="3000" b="1" dirty="0">
                <a:latin typeface="微软雅黑" panose="020B0503020204020204" pitchFamily="34" charset="-122"/>
                <a:ea typeface="微软雅黑" panose="020B0503020204020204" pitchFamily="34" charset="-122"/>
              </a:rPr>
              <a:t>2.由以“教”为主向“学教并重”转化</a:t>
            </a:r>
          </a:p>
          <a:p>
            <a:pPr marL="0" indent="385445" algn="l" eaLnBrk="1" latinLnBrk="0" hangingPunct="1">
              <a:lnSpc>
                <a:spcPts val="4240"/>
              </a:lnSpc>
              <a:buNone/>
            </a:pPr>
            <a:r>
              <a:rPr sz="3000" b="1" dirty="0">
                <a:latin typeface="微软雅黑" panose="020B0503020204020204" pitchFamily="34" charset="-122"/>
                <a:ea typeface="微软雅黑" panose="020B0503020204020204" pitchFamily="34" charset="-122"/>
              </a:rPr>
              <a:t>3.注重学习者的主体地位，发展学生的智力，    </a:t>
            </a:r>
          </a:p>
          <a:p>
            <a:pPr marL="0" indent="385445" algn="l" eaLnBrk="1" latinLnBrk="0" hangingPunct="1">
              <a:lnSpc>
                <a:spcPts val="4240"/>
              </a:lnSpc>
              <a:buNone/>
            </a:pPr>
            <a:r>
              <a:rPr sz="3000" b="1" dirty="0">
                <a:latin typeface="微软雅黑" panose="020B0503020204020204" pitchFamily="34" charset="-122"/>
                <a:ea typeface="微软雅黑" panose="020B0503020204020204" pitchFamily="34" charset="-122"/>
              </a:rPr>
              <a:t>  培养学生的能力</a:t>
            </a:r>
          </a:p>
          <a:p>
            <a:pPr marL="0" indent="385445" algn="l" eaLnBrk="1" latinLnBrk="0" hangingPunct="1">
              <a:lnSpc>
                <a:spcPts val="4240"/>
              </a:lnSpc>
              <a:buNone/>
            </a:pPr>
            <a:r>
              <a:rPr sz="3000" b="1" dirty="0">
                <a:latin typeface="微软雅黑" panose="020B0503020204020204" pitchFamily="34" charset="-122"/>
                <a:ea typeface="微软雅黑" panose="020B0503020204020204" pitchFamily="34" charset="-122"/>
              </a:rPr>
              <a:t>4.教学模式的目标趋向情意化</a:t>
            </a:r>
            <a:r>
              <a:rPr lang="en-US" sz="3000" b="1" dirty="0">
                <a:latin typeface="微软雅黑" panose="020B0503020204020204" pitchFamily="34" charset="-122"/>
                <a:ea typeface="微软雅黑" panose="020B0503020204020204" pitchFamily="34" charset="-122"/>
              </a:rPr>
              <a:t>    </a:t>
            </a:r>
            <a:r>
              <a:rPr lang="zh-CN" altLang="en-US" sz="3000" b="1" dirty="0">
                <a:solidFill>
                  <a:srgbClr val="7030A0"/>
                </a:solidFill>
                <a:latin typeface="微软雅黑" panose="020B0503020204020204" pitchFamily="34" charset="-122"/>
                <a:ea typeface="微软雅黑" panose="020B0503020204020204" pitchFamily="34" charset="-122"/>
              </a:rPr>
              <a:t>（人性）</a:t>
            </a:r>
            <a:endParaRPr sz="30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微软雅黑" panose="020B0503020204020204" pitchFamily="34" charset="-122"/>
                <a:ea typeface="微软雅黑" panose="020B0503020204020204" pitchFamily="34" charset="-122"/>
              </a:rPr>
              <a:t>知识点</a:t>
            </a:r>
            <a:r>
              <a:rPr lang="en-US" altLang="zh-CN" sz="4800" b="1" dirty="0">
                <a:solidFill>
                  <a:schemeClr val="tx1"/>
                </a:solidFill>
                <a:latin typeface="微软雅黑" panose="020B0503020204020204" pitchFamily="34" charset="-122"/>
                <a:ea typeface="微软雅黑" panose="020B0503020204020204" pitchFamily="34" charset="-122"/>
              </a:rPr>
              <a:t>3</a:t>
            </a:r>
            <a:r>
              <a:rPr lang="zh-CN" altLang="en-US" sz="4800" b="1" dirty="0">
                <a:solidFill>
                  <a:schemeClr val="tx1"/>
                </a:solidFill>
                <a:latin typeface="微软雅黑" panose="020B0503020204020204" pitchFamily="34" charset="-122"/>
                <a:ea typeface="微软雅黑" panose="020B0503020204020204" pitchFamily="34" charset="-122"/>
              </a:rPr>
              <a:t>：教学方法</a:t>
            </a:r>
          </a:p>
        </p:txBody>
      </p:sp>
      <p:sp>
        <p:nvSpPr>
          <p:cNvPr id="25603"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6584E0-3DD7-43A9-AB5C-05FC7E018B8A}"/>
              </a:ext>
            </a:extLst>
          </p:cNvPr>
          <p:cNvSpPr>
            <a:spLocks noGrp="1"/>
          </p:cNvSpPr>
          <p:nvPr>
            <p:ph type="title"/>
          </p:nvPr>
        </p:nvSpPr>
        <p:spPr/>
        <p:txBody>
          <a:bodyPr/>
          <a:lstStyle/>
          <a:p>
            <a:r>
              <a:rPr lang="zh-CN" altLang="en-US" sz="3200" b="1" dirty="0">
                <a:latin typeface="微软雅黑" panose="020B0503020204020204" pitchFamily="34" charset="-122"/>
                <a:ea typeface="微软雅黑" panose="020B0503020204020204" pitchFamily="34" charset="-122"/>
              </a:rPr>
              <a:t>案例：“以赛促教</a:t>
            </a:r>
            <a:r>
              <a:rPr lang="en-US" altLang="zh-CN" sz="32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以赛促学</a:t>
            </a:r>
            <a:r>
              <a:rPr lang="en-US" altLang="zh-CN" sz="3200" b="1" dirty="0">
                <a:latin typeface="微软雅黑" panose="020B0503020204020204" pitchFamily="34" charset="-122"/>
                <a:ea typeface="微软雅黑" panose="020B0503020204020204" pitchFamily="34" charset="-122"/>
              </a:rPr>
              <a:t>,</a:t>
            </a:r>
            <a:r>
              <a:rPr lang="zh-CN" altLang="en-US" sz="3200" b="1" dirty="0">
                <a:latin typeface="微软雅黑" panose="020B0503020204020204" pitchFamily="34" charset="-122"/>
                <a:ea typeface="微软雅黑" panose="020B0503020204020204" pitchFamily="34" charset="-122"/>
              </a:rPr>
              <a:t>以赛促改”</a:t>
            </a:r>
            <a:endParaRPr lang="zh-CN" altLang="en-US" sz="3200"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1D65E09B-670D-438E-9F59-4C78A6354547}"/>
              </a:ext>
            </a:extLst>
          </p:cNvPr>
          <p:cNvSpPr>
            <a:spLocks noGrp="1"/>
          </p:cNvSpPr>
          <p:nvPr>
            <p:ph idx="1"/>
          </p:nvPr>
        </p:nvSpPr>
        <p:spPr>
          <a:xfrm>
            <a:off x="457200" y="1062038"/>
            <a:ext cx="8229600" cy="3644900"/>
          </a:xfrm>
        </p:spPr>
        <p:txBody>
          <a:bodyPr/>
          <a:lstStyle/>
          <a:p>
            <a:pPr marL="0" indent="0">
              <a:buNone/>
            </a:pPr>
            <a:r>
              <a:rPr lang="zh-CN" altLang="en-US" dirty="0"/>
              <a:t>      </a:t>
            </a:r>
            <a:r>
              <a:rPr lang="zh-CN" altLang="en-US" sz="2800" b="1" dirty="0">
                <a:latin typeface="微软雅黑" panose="020B0503020204020204" pitchFamily="34" charset="-122"/>
                <a:ea typeface="微软雅黑" panose="020B0503020204020204" pitchFamily="34" charset="-122"/>
              </a:rPr>
              <a:t>某职业学校</a:t>
            </a:r>
            <a:r>
              <a:rPr lang="en-US" altLang="zh-CN" sz="2800" b="1" dirty="0">
                <a:latin typeface="微软雅黑" panose="020B0503020204020204" pitchFamily="34" charset="-122"/>
                <a:ea typeface="微软雅黑" panose="020B0503020204020204" pitchFamily="34" charset="-122"/>
              </a:rPr>
              <a:t> </a:t>
            </a:r>
            <a:r>
              <a:rPr lang="zh-CN" altLang="en-US" sz="2800" b="1" dirty="0">
                <a:latin typeface="微软雅黑" panose="020B0503020204020204" pitchFamily="34" charset="-122"/>
                <a:ea typeface="微软雅黑" panose="020B0503020204020204" pitchFamily="34" charset="-122"/>
              </a:rPr>
              <a:t>连续多年开展技能竞赛活动</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全校学生人人参与</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将技能训练融入到学生日常学习中。通过“赛教结合</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寓学于赛”</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锻炼了教师队伍</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改进了各专业的教学方法</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也突出了“做中学</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学中做”的职业教育教学特色。</a:t>
            </a:r>
            <a:endParaRPr lang="en-US" altLang="zh-CN" sz="2800" b="1" dirty="0">
              <a:latin typeface="微软雅黑" panose="020B0503020204020204" pitchFamily="34" charset="-122"/>
              <a:ea typeface="微软雅黑" panose="020B0503020204020204" pitchFamily="34" charset="-122"/>
            </a:endParaRPr>
          </a:p>
          <a:p>
            <a:pPr marL="0" indent="0">
              <a:buNone/>
            </a:pPr>
            <a:r>
              <a:rPr lang="en-US" altLang="zh-CN" sz="2800" b="1" dirty="0">
                <a:latin typeface="微软雅黑" panose="020B0503020204020204" pitchFamily="34" charset="-122"/>
                <a:ea typeface="微软雅黑" panose="020B0503020204020204" pitchFamily="34" charset="-122"/>
              </a:rPr>
              <a:t>       </a:t>
            </a:r>
            <a:r>
              <a:rPr lang="zh-CN" altLang="en-US" sz="2800" b="1" dirty="0">
                <a:solidFill>
                  <a:srgbClr val="C00000"/>
                </a:solidFill>
                <a:latin typeface="微软雅黑" panose="020B0503020204020204" pitchFamily="34" charset="-122"/>
                <a:ea typeface="微软雅黑" panose="020B0503020204020204" pitchFamily="34" charset="-122"/>
              </a:rPr>
              <a:t>分析：</a:t>
            </a:r>
            <a:r>
              <a:rPr lang="zh-CN" altLang="en-US" sz="2800" b="1" dirty="0">
                <a:latin typeface="微软雅黑" panose="020B0503020204020204" pitchFamily="34" charset="-122"/>
                <a:ea typeface="微软雅黑" panose="020B0503020204020204" pitchFamily="34" charset="-122"/>
              </a:rPr>
              <a:t>符合教学特点及老师和学生的特点，提高了学生的参与意识，培养了学生动手能力与合作意识</a:t>
            </a:r>
            <a:r>
              <a:rPr lang="en-US" altLang="zh-CN" sz="2800" b="1" dirty="0">
                <a:latin typeface="微软雅黑" panose="020B0503020204020204" pitchFamily="34" charset="-122"/>
                <a:ea typeface="微软雅黑" panose="020B0503020204020204" pitchFamily="34" charset="-122"/>
              </a:rPr>
              <a:t>,</a:t>
            </a:r>
            <a:r>
              <a:rPr lang="zh-CN" altLang="en-US" sz="2800" b="1" dirty="0">
                <a:latin typeface="微软雅黑" panose="020B0503020204020204" pitchFamily="34" charset="-122"/>
                <a:ea typeface="微软雅黑" panose="020B0503020204020204" pitchFamily="34" charset="-122"/>
              </a:rPr>
              <a:t>提升了学生实践创新能力和就业能力。</a:t>
            </a:r>
          </a:p>
          <a:p>
            <a:endParaRPr lang="zh-CN" altLang="en-US" dirty="0"/>
          </a:p>
        </p:txBody>
      </p:sp>
    </p:spTree>
    <p:extLst>
      <p:ext uri="{BB962C8B-B14F-4D97-AF65-F5344CB8AC3E}">
        <p14:creationId xmlns:p14="http://schemas.microsoft.com/office/powerpoint/2010/main" val="31942359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517" y="825500"/>
            <a:ext cx="8228965" cy="4013200"/>
          </a:xfrm>
        </p:spPr>
        <p:txBody>
          <a:bodyPr vert="horz" wrap="square" lIns="91440" tIns="45720" rIns="91440" bIns="45720" anchor="t"/>
          <a:lstStyle/>
          <a:p>
            <a:pPr marL="0" indent="0" eaLnBrk="1" hangingPunct="1">
              <a:buNone/>
            </a:pPr>
            <a:r>
              <a:rPr lang="zh-CN" altLang="en-US" sz="4000" b="1" dirty="0">
                <a:latin typeface="微软雅黑" panose="020B0503020204020204" pitchFamily="34" charset="-122"/>
                <a:ea typeface="微软雅黑" panose="020B0503020204020204" pitchFamily="34" charset="-122"/>
              </a:rPr>
              <a:t>一、教学方法的概念</a:t>
            </a:r>
          </a:p>
          <a:p>
            <a:pPr marL="0" indent="457200" algn="just" eaLnBrk="1" latinLnBrk="0" hangingPunct="1">
              <a:spcBef>
                <a:spcPts val="0"/>
              </a:spcBef>
              <a:buNone/>
            </a:pPr>
            <a:r>
              <a:rPr sz="3600" b="1" dirty="0">
                <a:latin typeface="微软雅黑" panose="020B0503020204020204" pitchFamily="34" charset="-122"/>
                <a:ea typeface="微软雅黑" panose="020B0503020204020204" pitchFamily="34" charset="-122"/>
              </a:rPr>
              <a:t>教学方法是为了达到一定的教学目标，教师组织和引导学生进行专门内容的学习活动所采用的方式、手段和程序的总和；它包括了教师的</a:t>
            </a:r>
            <a:r>
              <a:rPr sz="3600" b="1" dirty="0">
                <a:solidFill>
                  <a:srgbClr val="7030A0"/>
                </a:solidFill>
                <a:latin typeface="微软雅黑" panose="020B0503020204020204" pitchFamily="34" charset="-122"/>
                <a:ea typeface="微软雅黑" panose="020B0503020204020204" pitchFamily="34" charset="-122"/>
              </a:rPr>
              <a:t>教法</a:t>
            </a:r>
            <a:r>
              <a:rPr sz="3600" b="1" dirty="0">
                <a:latin typeface="微软雅黑" panose="020B0503020204020204" pitchFamily="34" charset="-122"/>
                <a:ea typeface="微软雅黑" panose="020B0503020204020204" pitchFamily="34" charset="-122"/>
              </a:rPr>
              <a:t>、学生的</a:t>
            </a:r>
            <a:r>
              <a:rPr sz="3600" b="1" dirty="0">
                <a:solidFill>
                  <a:srgbClr val="7030A0"/>
                </a:solidFill>
                <a:latin typeface="微软雅黑" panose="020B0503020204020204" pitchFamily="34" charset="-122"/>
                <a:ea typeface="微软雅黑" panose="020B0503020204020204" pitchFamily="34" charset="-122"/>
              </a:rPr>
              <a:t>学法</a:t>
            </a:r>
            <a:r>
              <a:rPr sz="3600" b="1" dirty="0">
                <a:latin typeface="微软雅黑" panose="020B0503020204020204" pitchFamily="34" charset="-122"/>
                <a:ea typeface="微软雅黑" panose="020B0503020204020204" pitchFamily="34" charset="-122"/>
              </a:rPr>
              <a:t>、</a:t>
            </a:r>
            <a:r>
              <a:rPr sz="3600" b="1" dirty="0">
                <a:solidFill>
                  <a:srgbClr val="7030A0"/>
                </a:solidFill>
                <a:latin typeface="微软雅黑" panose="020B0503020204020204" pitchFamily="34" charset="-122"/>
                <a:ea typeface="微软雅黑" panose="020B0503020204020204" pitchFamily="34" charset="-122"/>
              </a:rPr>
              <a:t>教与学的方法</a:t>
            </a:r>
            <a:r>
              <a:rPr sz="3600" b="1" dirty="0">
                <a:latin typeface="微软雅黑" panose="020B0503020204020204" pitchFamily="34" charset="-122"/>
                <a:ea typeface="微软雅黑" panose="020B0503020204020204" pitchFamily="34" charset="-122"/>
              </a:rPr>
              <a:t>。</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457200" y="782638"/>
            <a:ext cx="8229600" cy="620712"/>
          </a:xfrm>
        </p:spPr>
        <p:txBody>
          <a:bodyPr vert="horz" wrap="square" lIns="91440" tIns="45720" rIns="91440" bIns="45720" anchor="ctr"/>
          <a:lstStyle/>
          <a:p>
            <a:pPr eaLnBrk="1" hangingPunct="1"/>
            <a:r>
              <a:rPr lang="zh-CN" altLang="en-US" b="1" dirty="0">
                <a:latin typeface="微软雅黑" panose="020B0503020204020204" pitchFamily="34" charset="-122"/>
                <a:ea typeface="微软雅黑" panose="020B0503020204020204" pitchFamily="34" charset="-122"/>
              </a:rPr>
              <a:t>二、国内外主要教学方法简介</a:t>
            </a:r>
          </a:p>
        </p:txBody>
      </p:sp>
      <p:sp>
        <p:nvSpPr>
          <p:cNvPr id="34819" name="Rectangle 3"/>
          <p:cNvSpPr>
            <a:spLocks noGrp="1"/>
          </p:cNvSpPr>
          <p:nvPr>
            <p:ph idx="1"/>
          </p:nvPr>
        </p:nvSpPr>
        <p:spPr>
          <a:xfrm>
            <a:off x="1243013" y="1647825"/>
            <a:ext cx="6657975" cy="3124200"/>
          </a:xfrm>
        </p:spPr>
        <p:txBody>
          <a:bodyPr vert="horz" wrap="square" lIns="91440" tIns="45720" rIns="91440" bIns="45720" anchor="t"/>
          <a:lstStyle/>
          <a:p>
            <a:pPr marL="0" indent="0" algn="ctr" eaLnBrk="1" hangingPunct="1">
              <a:buNone/>
            </a:pPr>
            <a:endParaRPr b="1" dirty="0">
              <a:latin typeface="黑体" panose="02010609060101010101" pitchFamily="49" charset="-122"/>
              <a:ea typeface="黑体" panose="02010609060101010101" pitchFamily="49" charset="-122"/>
            </a:endParaRPr>
          </a:p>
          <a:p>
            <a:pPr marL="0" indent="0" algn="ctr" eaLnBrk="1" latinLnBrk="0" hangingPunct="1">
              <a:lnSpc>
                <a:spcPct val="150000"/>
              </a:lnSpc>
              <a:spcBef>
                <a:spcPts val="0"/>
              </a:spcBef>
              <a:buNone/>
            </a:pPr>
            <a:r>
              <a:rPr b="1" dirty="0">
                <a:latin typeface="微软雅黑" panose="020B0503020204020204" pitchFamily="34" charset="-122"/>
                <a:ea typeface="微软雅黑" panose="020B0503020204020204" pitchFamily="34" charset="-122"/>
              </a:rPr>
              <a:t>（一）国内常用的教学方法</a:t>
            </a:r>
          </a:p>
          <a:p>
            <a:pPr marL="0" indent="0" algn="ctr" eaLnBrk="1" latinLnBrk="0" hangingPunct="1">
              <a:lnSpc>
                <a:spcPct val="150000"/>
              </a:lnSpc>
              <a:spcBef>
                <a:spcPts val="0"/>
              </a:spcBef>
              <a:buNone/>
            </a:pPr>
            <a:r>
              <a:rPr b="1" dirty="0">
                <a:latin typeface="微软雅黑" panose="020B0503020204020204" pitchFamily="34" charset="-122"/>
                <a:ea typeface="微软雅黑" panose="020B0503020204020204" pitchFamily="34" charset="-122"/>
              </a:rPr>
              <a:t>（二）国外流行的教学方法</a:t>
            </a:r>
          </a:p>
        </p:txBody>
      </p:sp>
      <p:sp>
        <p:nvSpPr>
          <p:cNvPr id="2" name="箭头: 右 1">
            <a:extLst>
              <a:ext uri="{FF2B5EF4-FFF2-40B4-BE49-F238E27FC236}">
                <a16:creationId xmlns:a16="http://schemas.microsoft.com/office/drawing/2014/main" id="{5EC71925-17C0-4C6C-BF9F-55AC96E71628}"/>
              </a:ext>
            </a:extLst>
          </p:cNvPr>
          <p:cNvSpPr/>
          <p:nvPr/>
        </p:nvSpPr>
        <p:spPr>
          <a:xfrm>
            <a:off x="6807200" y="3930650"/>
            <a:ext cx="457200" cy="7175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533900"/>
          </a:xfrm>
        </p:spPr>
        <p:txBody>
          <a:bodyPr vert="horz" wrap="square" lIns="91440" tIns="45720" rIns="91440" bIns="45720" anchor="t"/>
          <a:lstStyle/>
          <a:p>
            <a:pPr marL="0" indent="0" eaLnBrk="1" hangingPunct="1">
              <a:buNone/>
            </a:pPr>
            <a:r>
              <a:rPr lang="zh-CN" altLang="en-US" b="1" dirty="0">
                <a:latin typeface="微软雅黑" panose="020B0503020204020204" pitchFamily="34" charset="-122"/>
                <a:ea typeface="微软雅黑" panose="020B0503020204020204" pitchFamily="34" charset="-122"/>
              </a:rPr>
              <a:t>（一）国内常用的教学方法</a:t>
            </a:r>
          </a:p>
          <a:p>
            <a:pPr marL="36195" indent="0" algn="just" eaLnBrk="1" latinLnBrk="0" hangingPunct="1">
              <a:lnSpc>
                <a:spcPts val="2500"/>
              </a:lnSpc>
              <a:spcBef>
                <a:spcPts val="600"/>
              </a:spcBef>
              <a:spcAft>
                <a:spcPts val="600"/>
              </a:spcAft>
              <a:buNone/>
            </a:pPr>
            <a:r>
              <a:rPr sz="2400" b="1" dirty="0">
                <a:latin typeface="微软雅黑" panose="020B0503020204020204" pitchFamily="34" charset="-122"/>
                <a:ea typeface="微软雅黑" panose="020B0503020204020204" pitchFamily="34" charset="-122"/>
              </a:rPr>
              <a:t>1.以语言传递为主的教学方法</a:t>
            </a:r>
          </a:p>
          <a:p>
            <a:pPr marL="36195" indent="385445" algn="just" eaLnBrk="1" latinLnBrk="0" hangingPunct="1">
              <a:lnSpc>
                <a:spcPts val="2500"/>
              </a:lnSpc>
              <a:spcBef>
                <a:spcPts val="0"/>
              </a:spcBef>
              <a:buNone/>
            </a:pPr>
            <a:r>
              <a:rPr sz="2000" b="1" dirty="0">
                <a:latin typeface="微软雅黑" panose="020B0503020204020204" pitchFamily="34" charset="-122"/>
                <a:ea typeface="微软雅黑" panose="020B0503020204020204" pitchFamily="34" charset="-122"/>
              </a:rPr>
              <a:t>(1)</a:t>
            </a:r>
            <a:r>
              <a:rPr sz="2000" b="1" dirty="0">
                <a:solidFill>
                  <a:srgbClr val="0070C0"/>
                </a:solidFill>
                <a:latin typeface="微软雅黑" panose="020B0503020204020204" pitchFamily="34" charset="-122"/>
                <a:ea typeface="微软雅黑" panose="020B0503020204020204" pitchFamily="34" charset="-122"/>
              </a:rPr>
              <a:t>讲授法</a:t>
            </a:r>
            <a:r>
              <a:rPr sz="2000" b="1" dirty="0">
                <a:latin typeface="微软雅黑" panose="020B0503020204020204" pitchFamily="34" charset="-122"/>
                <a:ea typeface="微软雅黑" panose="020B0503020204020204" pitchFamily="34" charset="-122"/>
              </a:rPr>
              <a:t>是教师通过语言系统连贯地向学生传授知识的方法，</a:t>
            </a:r>
            <a:r>
              <a:rPr sz="2000" b="1" dirty="0">
                <a:solidFill>
                  <a:srgbClr val="7030A0"/>
                </a:solidFill>
                <a:latin typeface="微软雅黑" panose="020B0503020204020204" pitchFamily="34" charset="-122"/>
                <a:ea typeface="微软雅黑" panose="020B0503020204020204" pitchFamily="34" charset="-122"/>
              </a:rPr>
              <a:t>分为讲述、讲解和讲演</a:t>
            </a:r>
            <a:r>
              <a:rPr sz="2000" b="1" dirty="0">
                <a:latin typeface="微软雅黑" panose="020B0503020204020204" pitchFamily="34" charset="-122"/>
                <a:ea typeface="微软雅黑" panose="020B0503020204020204" pitchFamily="34" charset="-122"/>
              </a:rPr>
              <a:t>三种。使用要求：内容科学性、系统性和连续性，注意启发学生，讲究语言艺术。</a:t>
            </a:r>
            <a:r>
              <a:rPr lang="en-US" sz="2000" b="1" dirty="0">
                <a:latin typeface="微软雅黑" panose="020B0503020204020204" pitchFamily="34" charset="-122"/>
                <a:ea typeface="微软雅黑" panose="020B0503020204020204" pitchFamily="34" charset="-122"/>
              </a:rPr>
              <a:t>                              </a:t>
            </a:r>
            <a:r>
              <a:rPr lang="zh-CN" altLang="en-US" sz="2000" b="1" dirty="0">
                <a:solidFill>
                  <a:srgbClr val="7030A0"/>
                </a:solidFill>
                <a:latin typeface="微软雅黑" panose="020B0503020204020204" pitchFamily="34" charset="-122"/>
                <a:ea typeface="微软雅黑" panose="020B0503020204020204" pitchFamily="34" charset="-122"/>
              </a:rPr>
              <a:t>（差异的讲授）</a:t>
            </a:r>
            <a:endParaRPr sz="20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500"/>
              </a:lnSpc>
              <a:spcBef>
                <a:spcPts val="0"/>
              </a:spcBef>
              <a:buNone/>
            </a:pPr>
            <a:r>
              <a:rPr sz="2000" b="1" dirty="0">
                <a:latin typeface="微软雅黑" panose="020B0503020204020204" pitchFamily="34" charset="-122"/>
                <a:ea typeface="微软雅黑" panose="020B0503020204020204" pitchFamily="34" charset="-122"/>
              </a:rPr>
              <a:t>(2)</a:t>
            </a:r>
            <a:r>
              <a:rPr sz="2000" b="1" dirty="0" err="1">
                <a:solidFill>
                  <a:srgbClr val="0070C0"/>
                </a:solidFill>
                <a:latin typeface="微软雅黑" panose="020B0503020204020204" pitchFamily="34" charset="-122"/>
                <a:ea typeface="微软雅黑" panose="020B0503020204020204" pitchFamily="34" charset="-122"/>
              </a:rPr>
              <a:t>谈话法</a:t>
            </a:r>
            <a:r>
              <a:rPr sz="2000" b="1" dirty="0" err="1">
                <a:latin typeface="微软雅黑" panose="020B0503020204020204" pitchFamily="34" charset="-122"/>
                <a:ea typeface="微软雅黑" panose="020B0503020204020204" pitchFamily="34" charset="-122"/>
              </a:rPr>
              <a:t>又称问答法，教师提问，学生回答，引导学生获取或巩固知识。包括</a:t>
            </a:r>
            <a:r>
              <a:rPr sz="2000" b="1" dirty="0" err="1">
                <a:solidFill>
                  <a:srgbClr val="7030A0"/>
                </a:solidFill>
                <a:latin typeface="微软雅黑" panose="020B0503020204020204" pitchFamily="34" charset="-122"/>
                <a:ea typeface="微软雅黑" panose="020B0503020204020204" pitchFamily="34" charset="-122"/>
              </a:rPr>
              <a:t>复习谈话和启发谈话</a:t>
            </a:r>
            <a:r>
              <a:rPr sz="2000" b="1" dirty="0" err="1">
                <a:latin typeface="微软雅黑" panose="020B0503020204020204" pitchFamily="34" charset="-122"/>
                <a:ea typeface="微软雅黑" panose="020B0503020204020204" pitchFamily="34" charset="-122"/>
              </a:rPr>
              <a:t>。使用要求</a:t>
            </a:r>
            <a:r>
              <a:rPr lang="zh-CN" altLang="en-US" sz="2000" b="1" dirty="0">
                <a:latin typeface="微软雅黑" panose="020B0503020204020204" pitchFamily="34" charset="-122"/>
                <a:ea typeface="微软雅黑" panose="020B0503020204020204" pitchFamily="34" charset="-122"/>
              </a:rPr>
              <a:t>：</a:t>
            </a:r>
            <a:r>
              <a:rPr sz="2000" b="1" dirty="0" err="1">
                <a:latin typeface="微软雅黑" panose="020B0503020204020204" pitchFamily="34" charset="-122"/>
                <a:ea typeface="微软雅黑" panose="020B0503020204020204" pitchFamily="34" charset="-122"/>
              </a:rPr>
              <a:t>准备好问题和谈话计划，善于提问，启发诱导学生，做好归纳小结</a:t>
            </a:r>
            <a:r>
              <a:rPr sz="2000" b="1" dirty="0">
                <a:latin typeface="微软雅黑" panose="020B0503020204020204" pitchFamily="34" charset="-122"/>
                <a:ea typeface="微软雅黑" panose="020B0503020204020204" pitchFamily="34" charset="-122"/>
              </a:rPr>
              <a:t>。</a:t>
            </a:r>
            <a:r>
              <a:rPr lang="en-US" sz="2000" b="1" dirty="0">
                <a:latin typeface="微软雅黑" panose="020B0503020204020204" pitchFamily="34" charset="-122"/>
                <a:ea typeface="微软雅黑" panose="020B0503020204020204" pitchFamily="34" charset="-122"/>
              </a:rPr>
              <a:t>            </a:t>
            </a:r>
            <a:r>
              <a:rPr lang="zh-CN" altLang="en-US" sz="2000" b="1" dirty="0">
                <a:solidFill>
                  <a:srgbClr val="7030A0"/>
                </a:solidFill>
                <a:latin typeface="微软雅黑" panose="020B0503020204020204" pitchFamily="34" charset="-122"/>
                <a:ea typeface="微软雅黑" panose="020B0503020204020204" pitchFamily="34" charset="-122"/>
              </a:rPr>
              <a:t>（孔子教学）</a:t>
            </a:r>
            <a:endParaRPr sz="20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500"/>
              </a:lnSpc>
              <a:spcBef>
                <a:spcPts val="0"/>
              </a:spcBef>
              <a:buNone/>
            </a:pPr>
            <a:r>
              <a:rPr sz="2000" b="1" dirty="0">
                <a:latin typeface="微软雅黑" panose="020B0503020204020204" pitchFamily="34" charset="-122"/>
                <a:ea typeface="微软雅黑" panose="020B0503020204020204" pitchFamily="34" charset="-122"/>
              </a:rPr>
              <a:t>(3)</a:t>
            </a:r>
            <a:r>
              <a:rPr sz="2000" b="1" dirty="0">
                <a:solidFill>
                  <a:srgbClr val="0070C0"/>
                </a:solidFill>
                <a:latin typeface="微软雅黑" panose="020B0503020204020204" pitchFamily="34" charset="-122"/>
                <a:ea typeface="微软雅黑" panose="020B0503020204020204" pitchFamily="34" charset="-122"/>
              </a:rPr>
              <a:t>读书指导法</a:t>
            </a:r>
            <a:r>
              <a:rPr sz="2000" b="1" dirty="0">
                <a:latin typeface="微软雅黑" panose="020B0503020204020204" pitchFamily="34" charset="-122"/>
                <a:ea typeface="微软雅黑" panose="020B0503020204020204" pitchFamily="34" charset="-122"/>
              </a:rPr>
              <a:t>是指导学生通过阅读教科书、参考书以获取知识或巩固知识的方法。使用要求：明确的目标、要求和思考题，教给学生读书的方法、加强辅导，适当组织学生交流心得。</a:t>
            </a:r>
            <a:r>
              <a:rPr lang="en-US" sz="2000" b="1" dirty="0">
                <a:latin typeface="微软雅黑" panose="020B0503020204020204" pitchFamily="34" charset="-122"/>
                <a:ea typeface="微软雅黑" panose="020B0503020204020204" pitchFamily="34" charset="-122"/>
              </a:rPr>
              <a:t>          </a:t>
            </a:r>
            <a:r>
              <a:rPr lang="zh-CN" altLang="en-US" sz="2000" b="1" dirty="0">
                <a:solidFill>
                  <a:srgbClr val="7030A0"/>
                </a:solidFill>
                <a:latin typeface="微软雅黑" panose="020B0503020204020204" pitchFamily="34" charset="-122"/>
                <a:ea typeface="微软雅黑" panose="020B0503020204020204" pitchFamily="34" charset="-122"/>
              </a:rPr>
              <a:t>（读书会）</a:t>
            </a:r>
            <a:endParaRPr sz="20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184650"/>
          </a:xfrm>
        </p:spPr>
        <p:txBody>
          <a:bodyPr vert="horz" wrap="square" lIns="91440" tIns="45720" rIns="91440" bIns="45720" anchor="t"/>
          <a:lstStyle/>
          <a:p>
            <a:pPr marL="0" indent="0" eaLnBrk="1" latinLnBrk="0" hangingPunct="1">
              <a:spcBef>
                <a:spcPts val="0"/>
              </a:spcBef>
              <a:spcAft>
                <a:spcPts val="600"/>
              </a:spcAft>
              <a:buNone/>
            </a:pPr>
            <a:r>
              <a:rPr sz="2800" b="1" dirty="0">
                <a:latin typeface="微软雅黑" panose="020B0503020204020204" pitchFamily="34" charset="-122"/>
                <a:ea typeface="微软雅黑" panose="020B0503020204020204" pitchFamily="34" charset="-122"/>
              </a:rPr>
              <a:t>2.以直接感知为主的教学方法</a:t>
            </a:r>
          </a:p>
          <a:p>
            <a:pPr marL="36195" indent="385445" algn="just" eaLnBrk="1" latinLnBrk="0" hangingPunct="1">
              <a:lnSpc>
                <a:spcPts val="3000"/>
              </a:lnSpc>
              <a:spcBef>
                <a:spcPts val="0"/>
              </a:spcBef>
              <a:buNone/>
            </a:pPr>
            <a:r>
              <a:rPr sz="2400" b="1" dirty="0">
                <a:latin typeface="微软雅黑" panose="020B0503020204020204" pitchFamily="34" charset="-122"/>
                <a:ea typeface="微软雅黑" panose="020B0503020204020204" pitchFamily="34" charset="-122"/>
              </a:rPr>
              <a:t>(1)</a:t>
            </a:r>
            <a:r>
              <a:rPr sz="2400" b="1" dirty="0" err="1">
                <a:solidFill>
                  <a:srgbClr val="0070C0"/>
                </a:solidFill>
                <a:latin typeface="微软雅黑" panose="020B0503020204020204" pitchFamily="34" charset="-122"/>
                <a:ea typeface="微软雅黑" panose="020B0503020204020204" pitchFamily="34" charset="-122"/>
              </a:rPr>
              <a:t>演示法</a:t>
            </a:r>
            <a:r>
              <a:rPr sz="2400" b="1" dirty="0" err="1">
                <a:latin typeface="微软雅黑" panose="020B0503020204020204" pitchFamily="34" charset="-122"/>
                <a:ea typeface="微软雅黑" panose="020B0503020204020204" pitchFamily="34" charset="-122"/>
              </a:rPr>
              <a:t>是教师展示实物、直观教具或演示实验。使用要求</a:t>
            </a:r>
            <a:r>
              <a:rPr lang="zh-CN" altLang="en-US" sz="2400" b="1" dirty="0">
                <a:latin typeface="微软雅黑" panose="020B0503020204020204" pitchFamily="34" charset="-122"/>
                <a:ea typeface="微软雅黑" panose="020B0503020204020204" pitchFamily="34" charset="-122"/>
              </a:rPr>
              <a:t>：</a:t>
            </a:r>
            <a:r>
              <a:rPr sz="2400" b="1" dirty="0" err="1">
                <a:latin typeface="微软雅黑" panose="020B0503020204020204" pitchFamily="34" charset="-122"/>
                <a:ea typeface="微软雅黑" panose="020B0503020204020204" pitchFamily="34" charset="-122"/>
              </a:rPr>
              <a:t>作好演示前的准备，明确演示目的、要求和过程，讲究演示的方法</a:t>
            </a:r>
            <a:r>
              <a:rPr sz="2400" b="1" dirty="0">
                <a:latin typeface="微软雅黑" panose="020B0503020204020204" pitchFamily="34" charset="-122"/>
                <a:ea typeface="微软雅黑" panose="020B0503020204020204" pitchFamily="34" charset="-122"/>
              </a:rPr>
              <a:t>。</a:t>
            </a:r>
            <a:r>
              <a:rPr lang="en-US" sz="2400" b="1" dirty="0">
                <a:latin typeface="微软雅黑" panose="020B0503020204020204" pitchFamily="34" charset="-122"/>
                <a:ea typeface="微软雅黑" panose="020B0503020204020204" pitchFamily="34" charset="-122"/>
              </a:rPr>
              <a:t>               </a:t>
            </a:r>
            <a:r>
              <a:rPr lang="zh-CN" altLang="en-US" sz="2400" b="1" dirty="0">
                <a:solidFill>
                  <a:srgbClr val="7030A0"/>
                </a:solidFill>
                <a:latin typeface="微软雅黑" panose="020B0503020204020204" pitchFamily="34" charset="-122"/>
                <a:ea typeface="微软雅黑" panose="020B0503020204020204" pitchFamily="34" charset="-122"/>
              </a:rPr>
              <a:t>（放电实验、硫酸反应）</a:t>
            </a:r>
            <a:endParaRPr lang="en-US" altLang="zh-CN"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3000"/>
              </a:lnSpc>
              <a:spcBef>
                <a:spcPts val="0"/>
              </a:spcBef>
              <a:buNone/>
            </a:pPr>
            <a:endParaRPr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3000"/>
              </a:lnSpc>
              <a:spcBef>
                <a:spcPts val="0"/>
              </a:spcBef>
              <a:buNone/>
            </a:pPr>
            <a:r>
              <a:rPr sz="2400" b="1" dirty="0">
                <a:latin typeface="微软雅黑" panose="020B0503020204020204" pitchFamily="34" charset="-122"/>
                <a:ea typeface="微软雅黑" panose="020B0503020204020204" pitchFamily="34" charset="-122"/>
              </a:rPr>
              <a:t>(2)</a:t>
            </a:r>
            <a:r>
              <a:rPr sz="2400" b="1" dirty="0" err="1">
                <a:solidFill>
                  <a:srgbClr val="0070C0"/>
                </a:solidFill>
                <a:latin typeface="微软雅黑" panose="020B0503020204020204" pitchFamily="34" charset="-122"/>
                <a:ea typeface="微软雅黑" panose="020B0503020204020204" pitchFamily="34" charset="-122"/>
              </a:rPr>
              <a:t>参观法</a:t>
            </a:r>
            <a:r>
              <a:rPr sz="2400" b="1" dirty="0" err="1">
                <a:latin typeface="微软雅黑" panose="020B0503020204020204" pitchFamily="34" charset="-122"/>
                <a:ea typeface="微软雅黑" panose="020B0503020204020204" pitchFamily="34" charset="-122"/>
              </a:rPr>
              <a:t>是组织学生到校内外一定的场所，直接观察事物及现象。包括准备性参观、并行性参观和总结性参观三种。使用要求</a:t>
            </a:r>
            <a:r>
              <a:rPr lang="zh-CN" altLang="en-US" sz="2400" b="1" dirty="0">
                <a:latin typeface="微软雅黑" panose="020B0503020204020204" pitchFamily="34" charset="-122"/>
                <a:ea typeface="微软雅黑" panose="020B0503020204020204" pitchFamily="34" charset="-122"/>
              </a:rPr>
              <a:t>：</a:t>
            </a:r>
            <a:r>
              <a:rPr sz="2400" b="1" dirty="0" err="1">
                <a:latin typeface="微软雅黑" panose="020B0503020204020204" pitchFamily="34" charset="-122"/>
                <a:ea typeface="微软雅黑" panose="020B0503020204020204" pitchFamily="34" charset="-122"/>
              </a:rPr>
              <a:t>事先要作好准备，明确参观重点，参观过程中要加强指导，让学生有目的、有重点地进行选择，结束后要指导学生作好讨论总结，安排作业</a:t>
            </a:r>
            <a:r>
              <a:rPr sz="2400" b="1" dirty="0">
                <a:latin typeface="微软雅黑" panose="020B0503020204020204" pitchFamily="34" charset="-122"/>
                <a:ea typeface="微软雅黑" panose="020B0503020204020204" pitchFamily="34" charset="-122"/>
              </a:rPr>
              <a:t>。</a:t>
            </a:r>
            <a:r>
              <a:rPr lang="en-US" sz="2400" b="1" dirty="0">
                <a:latin typeface="微软雅黑" panose="020B0503020204020204" pitchFamily="34" charset="-122"/>
                <a:ea typeface="微软雅黑" panose="020B0503020204020204" pitchFamily="34" charset="-122"/>
              </a:rPr>
              <a:t> </a:t>
            </a:r>
            <a:r>
              <a:rPr lang="zh-CN" altLang="en-US" sz="2400" b="1" dirty="0">
                <a:solidFill>
                  <a:srgbClr val="7030A0"/>
                </a:solidFill>
                <a:latin typeface="微软雅黑" panose="020B0503020204020204" pitchFamily="34" charset="-122"/>
                <a:ea typeface="微软雅黑" panose="020B0503020204020204" pitchFamily="34" charset="-122"/>
              </a:rPr>
              <a:t>（科技馆、动物园）</a:t>
            </a:r>
            <a:endParaRPr sz="24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743450"/>
          </a:xfrm>
        </p:spPr>
        <p:txBody>
          <a:bodyPr vert="horz" wrap="square" lIns="91440" tIns="45720" rIns="91440" bIns="45720" anchor="t"/>
          <a:lstStyle/>
          <a:p>
            <a:pPr marL="0" indent="0" eaLnBrk="1" latinLnBrk="0" hangingPunct="1">
              <a:spcBef>
                <a:spcPts val="0"/>
              </a:spcBef>
              <a:spcAft>
                <a:spcPts val="600"/>
              </a:spcAft>
              <a:buNone/>
            </a:pPr>
            <a:r>
              <a:rPr lang="en-US" sz="2800" b="1" dirty="0">
                <a:latin typeface="微软雅黑" panose="020B0503020204020204" pitchFamily="34" charset="-122"/>
                <a:ea typeface="微软雅黑" panose="020B0503020204020204" pitchFamily="34" charset="-122"/>
              </a:rPr>
              <a:t>3</a:t>
            </a:r>
            <a:r>
              <a:rPr sz="2800" b="1" dirty="0">
                <a:latin typeface="微软雅黑" panose="020B0503020204020204" pitchFamily="34" charset="-122"/>
                <a:ea typeface="微软雅黑" panose="020B0503020204020204" pitchFamily="34" charset="-122"/>
              </a:rPr>
              <a:t>.以实际训练为主的教学方法</a:t>
            </a:r>
          </a:p>
          <a:p>
            <a:pPr marL="36195" indent="385445" algn="just" eaLnBrk="1" latinLnBrk="0" hangingPunct="1">
              <a:lnSpc>
                <a:spcPts val="2500"/>
              </a:lnSpc>
              <a:spcBef>
                <a:spcPts val="0"/>
              </a:spcBef>
              <a:buNone/>
            </a:pPr>
            <a:r>
              <a:rPr sz="2200" b="1" dirty="0">
                <a:latin typeface="微软雅黑" panose="020B0503020204020204" pitchFamily="34" charset="-122"/>
                <a:ea typeface="微软雅黑" panose="020B0503020204020204" pitchFamily="34" charset="-122"/>
              </a:rPr>
              <a:t>(1)</a:t>
            </a:r>
            <a:r>
              <a:rPr sz="2200" b="1" dirty="0">
                <a:solidFill>
                  <a:srgbClr val="0070C0"/>
                </a:solidFill>
                <a:latin typeface="微软雅黑" panose="020B0503020204020204" pitchFamily="34" charset="-122"/>
                <a:ea typeface="微软雅黑" panose="020B0503020204020204" pitchFamily="34" charset="-122"/>
              </a:rPr>
              <a:t>实验法</a:t>
            </a:r>
            <a:r>
              <a:rPr sz="2200" b="1" dirty="0">
                <a:latin typeface="微软雅黑" panose="020B0503020204020204" pitchFamily="34" charset="-122"/>
                <a:ea typeface="微软雅黑" panose="020B0503020204020204" pitchFamily="34" charset="-122"/>
              </a:rPr>
              <a:t>是运用一定的仪器设备，进行独立作业，观察事物和过程的发生和变化，探求事物的规律，以获得知识和技能的方法。包括感知性实验和验证性实验两种。使用要求：做好实验前的准备，明确实验的目的、要求和做法，注意实验过程中的指导，作好实验小结。</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（膝跳反射）</a:t>
            </a:r>
            <a:endParaRPr sz="22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500"/>
              </a:lnSpc>
              <a:spcBef>
                <a:spcPts val="0"/>
              </a:spcBef>
              <a:buNone/>
            </a:pPr>
            <a:r>
              <a:rPr sz="2200" b="1" dirty="0">
                <a:latin typeface="微软雅黑" panose="020B0503020204020204" pitchFamily="34" charset="-122"/>
                <a:ea typeface="微软雅黑" panose="020B0503020204020204" pitchFamily="34" charset="-122"/>
              </a:rPr>
              <a:t>(2)</a:t>
            </a:r>
            <a:r>
              <a:rPr sz="2200" b="1" dirty="0" err="1">
                <a:solidFill>
                  <a:srgbClr val="0070C0"/>
                </a:solidFill>
                <a:latin typeface="微软雅黑" panose="020B0503020204020204" pitchFamily="34" charset="-122"/>
                <a:ea typeface="微软雅黑" panose="020B0503020204020204" pitchFamily="34" charset="-122"/>
              </a:rPr>
              <a:t>实习作业法</a:t>
            </a:r>
            <a:r>
              <a:rPr sz="2200" b="1" dirty="0" err="1">
                <a:latin typeface="微软雅黑" panose="020B0503020204020204" pitchFamily="34" charset="-122"/>
                <a:ea typeface="微软雅黑" panose="020B0503020204020204" pitchFamily="34" charset="-122"/>
              </a:rPr>
              <a:t>是进行一定的实际活动以培养学生实际操作能力的方法。使用要求：作好准备，作好动员，作好过程中的指导，作好总结</a:t>
            </a:r>
            <a:r>
              <a:rPr sz="2200" b="1" dirty="0">
                <a:latin typeface="微软雅黑" panose="020B0503020204020204" pitchFamily="34" charset="-122"/>
                <a:ea typeface="微软雅黑" panose="020B0503020204020204" pitchFamily="34" charset="-122"/>
              </a:rPr>
              <a:t>。</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（访谈农村教师）</a:t>
            </a:r>
            <a:endParaRPr sz="22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500"/>
              </a:lnSpc>
              <a:spcBef>
                <a:spcPts val="0"/>
              </a:spcBef>
              <a:buNone/>
            </a:pPr>
            <a:r>
              <a:rPr sz="2200" b="1" dirty="0">
                <a:latin typeface="微软雅黑" panose="020B0503020204020204" pitchFamily="34" charset="-122"/>
                <a:ea typeface="微软雅黑" panose="020B0503020204020204" pitchFamily="34" charset="-122"/>
              </a:rPr>
              <a:t>(3)</a:t>
            </a:r>
            <a:r>
              <a:rPr sz="2200" b="1" dirty="0">
                <a:solidFill>
                  <a:srgbClr val="0070C0"/>
                </a:solidFill>
                <a:latin typeface="微软雅黑" panose="020B0503020204020204" pitchFamily="34" charset="-122"/>
                <a:ea typeface="微软雅黑" panose="020B0503020204020204" pitchFamily="34" charset="-122"/>
              </a:rPr>
              <a:t>练习法</a:t>
            </a:r>
            <a:r>
              <a:rPr sz="2200" b="1" dirty="0">
                <a:latin typeface="微软雅黑" panose="020B0503020204020204" pitchFamily="34" charset="-122"/>
                <a:ea typeface="微软雅黑" panose="020B0503020204020204" pitchFamily="34" charset="-122"/>
              </a:rPr>
              <a:t>是运用知识去反复完成一定的操作以形成技能技巧的方法，分为各种口头练习、书面练习、实际操作练习、模仿性练习、独立性练习、创造性练习。使用时要求提高练习的自觉性，循序渐进，逐步提高，严格要求。</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（各种作业）</a:t>
            </a:r>
            <a:endParaRPr sz="22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微软雅黑" panose="020B0503020204020204" pitchFamily="34" charset="-122"/>
                <a:ea typeface="微软雅黑" panose="020B0503020204020204" pitchFamily="34" charset="-122"/>
              </a:rPr>
              <a:t>知识点</a:t>
            </a:r>
            <a:r>
              <a:rPr lang="en-US" altLang="zh-CN" sz="4800" b="1" dirty="0">
                <a:solidFill>
                  <a:schemeClr val="tx1"/>
                </a:solidFill>
                <a:latin typeface="微软雅黑" panose="020B0503020204020204" pitchFamily="34" charset="-122"/>
                <a:ea typeface="微软雅黑" panose="020B0503020204020204" pitchFamily="34" charset="-122"/>
              </a:rPr>
              <a:t>1</a:t>
            </a:r>
            <a:r>
              <a:rPr lang="zh-CN" altLang="en-US" sz="4800" b="1" dirty="0">
                <a:solidFill>
                  <a:schemeClr val="tx1"/>
                </a:solidFill>
                <a:latin typeface="微软雅黑" panose="020B0503020204020204" pitchFamily="34" charset="-122"/>
                <a:ea typeface="微软雅黑" panose="020B0503020204020204" pitchFamily="34" charset="-122"/>
              </a:rPr>
              <a:t>：教学模式</a:t>
            </a:r>
          </a:p>
        </p:txBody>
      </p:sp>
      <p:sp>
        <p:nvSpPr>
          <p:cNvPr id="18435"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356100"/>
          </a:xfrm>
        </p:spPr>
        <p:txBody>
          <a:bodyPr vert="horz" wrap="square" lIns="91440" tIns="45720" rIns="91440" bIns="45720" anchor="t"/>
          <a:lstStyle/>
          <a:p>
            <a:pPr marL="0" indent="0" eaLnBrk="1" latinLnBrk="0" hangingPunct="1">
              <a:spcBef>
                <a:spcPts val="0"/>
              </a:spcBef>
              <a:spcAft>
                <a:spcPts val="600"/>
              </a:spcAft>
              <a:buNone/>
            </a:pPr>
            <a:r>
              <a:rPr lang="en-US" sz="2800" b="1" dirty="0">
                <a:latin typeface="微软雅黑" panose="020B0503020204020204" pitchFamily="34" charset="-122"/>
                <a:ea typeface="微软雅黑" panose="020B0503020204020204" pitchFamily="34" charset="-122"/>
              </a:rPr>
              <a:t>4</a:t>
            </a:r>
            <a:r>
              <a:rPr sz="2800" b="1" dirty="0">
                <a:latin typeface="微软雅黑" panose="020B0503020204020204" pitchFamily="34" charset="-122"/>
                <a:ea typeface="微软雅黑" panose="020B0503020204020204" pitchFamily="34" charset="-122"/>
              </a:rPr>
              <a:t>.以引导探究为主的教学方法</a:t>
            </a:r>
          </a:p>
          <a:p>
            <a:pPr marL="36195" indent="385445" algn="just" eaLnBrk="1" latinLnBrk="0" hangingPunct="1">
              <a:lnSpc>
                <a:spcPts val="2600"/>
              </a:lnSpc>
              <a:spcBef>
                <a:spcPts val="0"/>
              </a:spcBef>
              <a:buNone/>
            </a:pPr>
            <a:r>
              <a:rPr sz="2400" b="1" dirty="0">
                <a:latin typeface="微软雅黑" panose="020B0503020204020204" pitchFamily="34" charset="-122"/>
                <a:ea typeface="微软雅黑" panose="020B0503020204020204" pitchFamily="34" charset="-122"/>
              </a:rPr>
              <a:t>(1)</a:t>
            </a:r>
            <a:r>
              <a:rPr sz="2400" b="1" dirty="0">
                <a:solidFill>
                  <a:srgbClr val="0070C0"/>
                </a:solidFill>
                <a:latin typeface="微软雅黑" panose="020B0503020204020204" pitchFamily="34" charset="-122"/>
                <a:ea typeface="微软雅黑" panose="020B0503020204020204" pitchFamily="34" charset="-122"/>
              </a:rPr>
              <a:t>讨论法</a:t>
            </a:r>
            <a:r>
              <a:rPr sz="2400" b="1" dirty="0">
                <a:latin typeface="微软雅黑" panose="020B0503020204020204" pitchFamily="34" charset="-122"/>
                <a:ea typeface="微软雅黑" panose="020B0503020204020204" pitchFamily="34" charset="-122"/>
              </a:rPr>
              <a:t>是学生在教师指导下为解决某个问题而进行探讨、辨明是非真伪以获取知识的方法。使用要求包括：讨论的问题要有吸引力，要善于在讨论中对学生启发引导，作好讨论小结。</a:t>
            </a:r>
            <a:r>
              <a:rPr lang="en-US" sz="2400" b="1" dirty="0">
                <a:latin typeface="微软雅黑" panose="020B0503020204020204" pitchFamily="34" charset="-122"/>
                <a:ea typeface="微软雅黑" panose="020B0503020204020204" pitchFamily="34" charset="-122"/>
              </a:rPr>
              <a:t>                                           </a:t>
            </a:r>
            <a:r>
              <a:rPr lang="zh-CN" altLang="en-US" sz="2400" b="1" dirty="0">
                <a:solidFill>
                  <a:srgbClr val="7030A0"/>
                </a:solidFill>
                <a:latin typeface="微软雅黑" panose="020B0503020204020204" pitchFamily="34" charset="-122"/>
                <a:ea typeface="微软雅黑" panose="020B0503020204020204" pitchFamily="34" charset="-122"/>
              </a:rPr>
              <a:t>（扶与不扶）</a:t>
            </a:r>
            <a:endParaRPr lang="en-US" altLang="zh-CN"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600"/>
              </a:lnSpc>
              <a:spcBef>
                <a:spcPts val="0"/>
              </a:spcBef>
              <a:buNone/>
            </a:pPr>
            <a:endParaRPr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600"/>
              </a:lnSpc>
              <a:spcBef>
                <a:spcPts val="0"/>
              </a:spcBef>
              <a:buNone/>
            </a:pPr>
            <a:r>
              <a:rPr sz="2400" b="1" dirty="0">
                <a:latin typeface="微软雅黑" panose="020B0503020204020204" pitchFamily="34" charset="-122"/>
                <a:ea typeface="微软雅黑" panose="020B0503020204020204" pitchFamily="34" charset="-122"/>
              </a:rPr>
              <a:t>(2)</a:t>
            </a:r>
            <a:r>
              <a:rPr sz="2400" b="1" dirty="0" err="1">
                <a:solidFill>
                  <a:srgbClr val="0070C0"/>
                </a:solidFill>
                <a:latin typeface="微软雅黑" panose="020B0503020204020204" pitchFamily="34" charset="-122"/>
                <a:ea typeface="微软雅黑" panose="020B0503020204020204" pitchFamily="34" charset="-122"/>
              </a:rPr>
              <a:t>研究法</a:t>
            </a:r>
            <a:r>
              <a:rPr sz="2400" b="1" dirty="0" err="1">
                <a:latin typeface="微软雅黑" panose="020B0503020204020204" pitchFamily="34" charset="-122"/>
                <a:ea typeface="微软雅黑" panose="020B0503020204020204" pitchFamily="34" charset="-122"/>
              </a:rPr>
              <a:t>是通过独立探索、创造性解决问题，以获取知识和发展能力。使用要求</a:t>
            </a:r>
            <a:r>
              <a:rPr lang="zh-CN" altLang="en-US" sz="2400" b="1" dirty="0">
                <a:latin typeface="微软雅黑" panose="020B0503020204020204" pitchFamily="34" charset="-122"/>
                <a:ea typeface="微软雅黑" panose="020B0503020204020204" pitchFamily="34" charset="-122"/>
              </a:rPr>
              <a:t>：选题</a:t>
            </a:r>
            <a:r>
              <a:rPr sz="2400" b="1" dirty="0" err="1">
                <a:latin typeface="微软雅黑" panose="020B0503020204020204" pitchFamily="34" charset="-122"/>
                <a:ea typeface="微软雅黑" panose="020B0503020204020204" pitchFamily="34" charset="-122"/>
              </a:rPr>
              <a:t>正确，提供必要条件，学生独立思考与探索，循序渐进、因材施教</a:t>
            </a:r>
            <a:r>
              <a:rPr sz="2400" b="1" dirty="0">
                <a:latin typeface="微软雅黑" panose="020B0503020204020204" pitchFamily="34" charset="-122"/>
                <a:ea typeface="微软雅黑" panose="020B0503020204020204" pitchFamily="34" charset="-122"/>
              </a:rPr>
              <a:t>。</a:t>
            </a:r>
            <a:r>
              <a:rPr lang="en-US" sz="2400" b="1" dirty="0">
                <a:latin typeface="微软雅黑" panose="020B0503020204020204" pitchFamily="34" charset="-122"/>
                <a:ea typeface="微软雅黑" panose="020B0503020204020204" pitchFamily="34" charset="-122"/>
              </a:rPr>
              <a:t> </a:t>
            </a:r>
            <a:r>
              <a:rPr lang="zh-CN" altLang="en-US" sz="2400" b="1" dirty="0">
                <a:solidFill>
                  <a:srgbClr val="7030A0"/>
                </a:solidFill>
                <a:latin typeface="微软雅黑" panose="020B0503020204020204" pitchFamily="34" charset="-122"/>
                <a:ea typeface="微软雅黑" panose="020B0503020204020204" pitchFamily="34" charset="-122"/>
              </a:rPr>
              <a:t>（环境污染）</a:t>
            </a:r>
            <a:endParaRPr lang="en-US" altLang="zh-CN"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600"/>
              </a:lnSpc>
              <a:spcBef>
                <a:spcPts val="0"/>
              </a:spcBef>
              <a:buNone/>
            </a:pPr>
            <a:endParaRPr sz="2400" b="1" dirty="0">
              <a:solidFill>
                <a:srgbClr val="7030A0"/>
              </a:solidFill>
              <a:latin typeface="微软雅黑" panose="020B0503020204020204" pitchFamily="34" charset="-122"/>
              <a:ea typeface="微软雅黑" panose="020B0503020204020204" pitchFamily="34" charset="-122"/>
            </a:endParaRPr>
          </a:p>
          <a:p>
            <a:pPr marL="36195" indent="385445" algn="just" eaLnBrk="1" latinLnBrk="0" hangingPunct="1">
              <a:lnSpc>
                <a:spcPts val="2500"/>
              </a:lnSpc>
              <a:spcBef>
                <a:spcPts val="1200"/>
              </a:spcBef>
              <a:buNone/>
            </a:pPr>
            <a:r>
              <a:rPr lang="zh-CN" altLang="en-US" sz="2400" b="1" dirty="0">
                <a:latin typeface="微软雅黑" panose="020B0503020204020204" pitchFamily="34" charset="-122"/>
                <a:ea typeface="微软雅黑" panose="020B0503020204020204" pitchFamily="34" charset="-122"/>
              </a:rPr>
              <a:t>此</a:t>
            </a:r>
            <a:r>
              <a:rPr sz="2400" b="1" dirty="0" err="1">
                <a:latin typeface="微软雅黑" panose="020B0503020204020204" pitchFamily="34" charset="-122"/>
                <a:ea typeface="微软雅黑" panose="020B0503020204020204" pitchFamily="34" charset="-122"/>
              </a:rPr>
              <a:t>外，我国还</a:t>
            </a:r>
            <a:r>
              <a:rPr lang="zh-CN" altLang="en-US" sz="2400" b="1" dirty="0">
                <a:latin typeface="微软雅黑" panose="020B0503020204020204" pitchFamily="34" charset="-122"/>
                <a:ea typeface="微软雅黑" panose="020B0503020204020204" pitchFamily="34" charset="-122"/>
              </a:rPr>
              <a:t>有</a:t>
            </a:r>
            <a:r>
              <a:rPr sz="2400" b="1" dirty="0" err="1">
                <a:latin typeface="微软雅黑" panose="020B0503020204020204" pitchFamily="34" charset="-122"/>
                <a:ea typeface="微软雅黑" panose="020B0503020204020204" pitchFamily="34" charset="-122"/>
              </a:rPr>
              <a:t>如</a:t>
            </a:r>
            <a:r>
              <a:rPr sz="2400" b="1" dirty="0" err="1">
                <a:solidFill>
                  <a:schemeClr val="accent6">
                    <a:lumMod val="75000"/>
                  </a:schemeClr>
                </a:solidFill>
                <a:latin typeface="微软雅黑" panose="020B0503020204020204" pitchFamily="34" charset="-122"/>
                <a:ea typeface="微软雅黑" panose="020B0503020204020204" pitchFamily="34" charset="-122"/>
              </a:rPr>
              <a:t>六课型教学法</a:t>
            </a:r>
            <a:r>
              <a:rPr sz="2400" b="1" dirty="0">
                <a:solidFill>
                  <a:schemeClr val="accent6">
                    <a:lumMod val="75000"/>
                  </a:schemeClr>
                </a:solidFill>
                <a:latin typeface="微软雅黑" panose="020B0503020204020204" pitchFamily="34" charset="-122"/>
                <a:ea typeface="微软雅黑" panose="020B0503020204020204" pitchFamily="34" charset="-122"/>
              </a:rPr>
              <a:t>、“讲讲、读读、议议、练练”的八字教学法、学导式教学法、情境教学法</a:t>
            </a:r>
            <a:r>
              <a:rPr sz="2400" b="1" dirty="0">
                <a:latin typeface="微软雅黑" panose="020B0503020204020204" pitchFamily="34" charset="-122"/>
                <a:ea typeface="微软雅黑" panose="020B0503020204020204" pitchFamily="34" charset="-122"/>
              </a:rPr>
              <a:t>等。</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198754"/>
            <a:ext cx="8228965" cy="4404995"/>
          </a:xfrm>
        </p:spPr>
        <p:txBody>
          <a:bodyPr vert="horz" wrap="square" lIns="91440" tIns="45720" rIns="91440" bIns="45720" anchor="t"/>
          <a:lstStyle/>
          <a:p>
            <a:pPr marL="0" indent="0" eaLnBrk="1" hangingPunct="1">
              <a:buNone/>
            </a:pPr>
            <a:r>
              <a:rPr lang="zh-CN" altLang="en-US" b="1" dirty="0">
                <a:latin typeface="微软雅黑" panose="020B0503020204020204" pitchFamily="34" charset="-122"/>
                <a:ea typeface="微软雅黑" panose="020B0503020204020204" pitchFamily="34" charset="-122"/>
              </a:rPr>
              <a:t>（二）国外流行的教学方法</a:t>
            </a:r>
          </a:p>
          <a:p>
            <a:pPr marL="36195" indent="0" algn="just" eaLnBrk="1" latinLnBrk="0" hangingPunct="1">
              <a:lnSpc>
                <a:spcPts val="2500"/>
              </a:lnSpc>
              <a:spcBef>
                <a:spcPts val="600"/>
              </a:spcBef>
              <a:spcAft>
                <a:spcPts val="600"/>
              </a:spcAft>
              <a:buNone/>
            </a:pPr>
            <a:r>
              <a:rPr sz="2400" b="1" dirty="0">
                <a:latin typeface="微软雅黑" panose="020B0503020204020204" pitchFamily="34" charset="-122"/>
                <a:ea typeface="微软雅黑" panose="020B0503020204020204" pitchFamily="34" charset="-122"/>
              </a:rPr>
              <a:t>1.发现式教学法</a:t>
            </a:r>
          </a:p>
          <a:p>
            <a:pPr marL="198120" indent="-198120" eaLnBrk="1" latinLnBrk="0" hangingPunct="1">
              <a:lnSpc>
                <a:spcPts val="2500"/>
              </a:lnSpc>
              <a:spcBef>
                <a:spcPts val="0"/>
              </a:spcBef>
            </a:pPr>
            <a:r>
              <a:rPr sz="2000" b="1" dirty="0" err="1">
                <a:solidFill>
                  <a:srgbClr val="0070C0"/>
                </a:solidFill>
                <a:latin typeface="微软雅黑" panose="020B0503020204020204" pitchFamily="34" charset="-122"/>
                <a:ea typeface="微软雅黑" panose="020B0503020204020204" pitchFamily="34" charset="-122"/>
              </a:rPr>
              <a:t>概念</a:t>
            </a:r>
            <a:r>
              <a:rPr lang="zh-CN" sz="2000" b="1" dirty="0">
                <a:solidFill>
                  <a:srgbClr val="0070C0"/>
                </a:solidFill>
                <a:latin typeface="微软雅黑" panose="020B0503020204020204" pitchFamily="34" charset="-122"/>
                <a:ea typeface="微软雅黑" panose="020B0503020204020204" pitchFamily="34" charset="-122"/>
              </a:rPr>
              <a:t>：</a:t>
            </a:r>
            <a:r>
              <a:rPr sz="2000" b="1" dirty="0" err="1">
                <a:latin typeface="微软雅黑" panose="020B0503020204020204" pitchFamily="34" charset="-122"/>
                <a:ea typeface="微软雅黑" panose="020B0503020204020204" pitchFamily="34" charset="-122"/>
              </a:rPr>
              <a:t>教师只给一些事例和问题，让学生自己通过独立工作去发现问题，解决问题，得出结论</a:t>
            </a:r>
            <a:r>
              <a:rPr sz="2000" b="1" dirty="0">
                <a:latin typeface="微软雅黑" panose="020B0503020204020204" pitchFamily="34" charset="-122"/>
                <a:ea typeface="微软雅黑" panose="020B0503020204020204" pitchFamily="34" charset="-122"/>
              </a:rPr>
              <a:t>。</a:t>
            </a:r>
            <a:r>
              <a:rPr lang="zh-CN" altLang="en-US" sz="2000" b="1" dirty="0">
                <a:latin typeface="微软雅黑" panose="020B0503020204020204" pitchFamily="34" charset="-122"/>
                <a:ea typeface="微软雅黑" panose="020B0503020204020204" pitchFamily="34" charset="-122"/>
              </a:rPr>
              <a:t>虽</a:t>
            </a:r>
            <a:r>
              <a:rPr sz="2000" b="1" dirty="0" err="1">
                <a:latin typeface="微软雅黑" panose="020B0503020204020204" pitchFamily="34" charset="-122"/>
                <a:ea typeface="微软雅黑" panose="020B0503020204020204" pitchFamily="34" charset="-122"/>
              </a:rPr>
              <a:t>日益受到重视，但费时</a:t>
            </a:r>
            <a:r>
              <a:rPr sz="2000" b="1" dirty="0">
                <a:latin typeface="微软雅黑" panose="020B0503020204020204" pitchFamily="34" charset="-122"/>
                <a:ea typeface="微软雅黑" panose="020B0503020204020204" pitchFamily="34" charset="-122"/>
              </a:rPr>
              <a:t>。</a:t>
            </a:r>
            <a:r>
              <a:rPr lang="zh-CN" altLang="en-US" sz="2000" b="1" dirty="0">
                <a:solidFill>
                  <a:srgbClr val="7030A0"/>
                </a:solidFill>
                <a:latin typeface="微软雅黑" panose="020B0503020204020204" pitchFamily="34" charset="-122"/>
                <a:ea typeface="微软雅黑" panose="020B0503020204020204" pitchFamily="34" charset="-122"/>
              </a:rPr>
              <a:t>（受限课时）</a:t>
            </a:r>
            <a:endParaRPr lang="en-US" sz="2000" b="1" dirty="0">
              <a:solidFill>
                <a:srgbClr val="7030A0"/>
              </a:solidFill>
              <a:latin typeface="微软雅黑" panose="020B0503020204020204" pitchFamily="34" charset="-122"/>
              <a:ea typeface="微软雅黑" panose="020B0503020204020204" pitchFamily="34" charset="-122"/>
            </a:endParaRPr>
          </a:p>
          <a:p>
            <a:pPr marL="198120" indent="-198120" algn="just" eaLnBrk="1" latinLnBrk="0" hangingPunct="1">
              <a:lnSpc>
                <a:spcPts val="2500"/>
              </a:lnSpc>
              <a:spcBef>
                <a:spcPts val="0"/>
              </a:spcBef>
            </a:pPr>
            <a:endParaRPr sz="2000" b="1" dirty="0">
              <a:latin typeface="微软雅黑" panose="020B0503020204020204" pitchFamily="34" charset="-122"/>
              <a:ea typeface="微软雅黑" panose="020B0503020204020204" pitchFamily="34" charset="-122"/>
            </a:endParaRPr>
          </a:p>
          <a:p>
            <a:pPr marL="198120" indent="-198120" algn="just" eaLnBrk="1" latinLnBrk="0" hangingPunct="1">
              <a:lnSpc>
                <a:spcPts val="2500"/>
              </a:lnSpc>
              <a:spcBef>
                <a:spcPts val="0"/>
              </a:spcBef>
            </a:pPr>
            <a:r>
              <a:rPr sz="2000" b="1" dirty="0">
                <a:solidFill>
                  <a:srgbClr val="0070C0"/>
                </a:solidFill>
                <a:latin typeface="微软雅黑" panose="020B0503020204020204" pitchFamily="34" charset="-122"/>
                <a:ea typeface="微软雅黑" panose="020B0503020204020204" pitchFamily="34" charset="-122"/>
              </a:rPr>
              <a:t>过程结构</a:t>
            </a:r>
            <a:r>
              <a:rPr sz="2000" b="1" dirty="0">
                <a:solidFill>
                  <a:schemeClr val="accent6">
                    <a:lumMod val="75000"/>
                  </a:schemeClr>
                </a:solidFill>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①教师创设问题情境。②学生提出假设或答案。</a:t>
            </a:r>
          </a:p>
          <a:p>
            <a:pPr marL="0" indent="0" algn="just" eaLnBrk="1" latinLnBrk="0" hangingPunct="1">
              <a:lnSpc>
                <a:spcPts val="2500"/>
              </a:lnSpc>
              <a:spcBef>
                <a:spcPts val="0"/>
              </a:spcBef>
              <a:buNone/>
            </a:pPr>
            <a:r>
              <a:rPr sz="2000" b="1" dirty="0">
                <a:latin typeface="微软雅黑" panose="020B0503020204020204" pitchFamily="34" charset="-122"/>
                <a:ea typeface="微软雅黑" panose="020B0503020204020204" pitchFamily="34" charset="-122"/>
              </a:rPr>
              <a:t>            ③检验假设。        ④</a:t>
            </a:r>
            <a:r>
              <a:rPr sz="2000" b="1" dirty="0" err="1">
                <a:latin typeface="微软雅黑" panose="020B0503020204020204" pitchFamily="34" charset="-122"/>
                <a:ea typeface="微软雅黑" panose="020B0503020204020204" pitchFamily="34" charset="-122"/>
              </a:rPr>
              <a:t>作出结论</a:t>
            </a:r>
            <a:r>
              <a:rPr sz="2000" b="1" dirty="0">
                <a:latin typeface="微软雅黑" panose="020B0503020204020204" pitchFamily="34" charset="-122"/>
                <a:ea typeface="微软雅黑" panose="020B0503020204020204" pitchFamily="34" charset="-122"/>
              </a:rPr>
              <a:t>。</a:t>
            </a:r>
            <a:r>
              <a:rPr lang="en-US" sz="2000" b="1" dirty="0">
                <a:latin typeface="微软雅黑" panose="020B0503020204020204" pitchFamily="34" charset="-122"/>
                <a:ea typeface="微软雅黑" panose="020B0503020204020204" pitchFamily="34" charset="-122"/>
              </a:rPr>
              <a:t>                      </a:t>
            </a:r>
            <a:r>
              <a:rPr lang="zh-CN" altLang="en-US" sz="2000" b="1" dirty="0">
                <a:solidFill>
                  <a:srgbClr val="7030A0"/>
                </a:solidFill>
                <a:latin typeface="微软雅黑" panose="020B0503020204020204" pitchFamily="34" charset="-122"/>
                <a:ea typeface="微软雅黑" panose="020B0503020204020204" pitchFamily="34" charset="-122"/>
              </a:rPr>
              <a:t>（影响因素）</a:t>
            </a:r>
            <a:endParaRPr lang="en-US" sz="2000" b="1" dirty="0">
              <a:solidFill>
                <a:srgbClr val="7030A0"/>
              </a:solidFill>
              <a:latin typeface="微软雅黑" panose="020B0503020204020204" pitchFamily="34" charset="-122"/>
              <a:ea typeface="微软雅黑" panose="020B0503020204020204" pitchFamily="34" charset="-122"/>
            </a:endParaRPr>
          </a:p>
          <a:p>
            <a:pPr marL="0" indent="0" algn="just" eaLnBrk="1" latinLnBrk="0" hangingPunct="1">
              <a:lnSpc>
                <a:spcPts val="2500"/>
              </a:lnSpc>
              <a:spcBef>
                <a:spcPts val="0"/>
              </a:spcBef>
              <a:buNone/>
            </a:pPr>
            <a:endParaRPr sz="2000" b="1" dirty="0">
              <a:latin typeface="微软雅黑" panose="020B0503020204020204" pitchFamily="34" charset="-122"/>
              <a:ea typeface="微软雅黑" panose="020B0503020204020204" pitchFamily="34" charset="-122"/>
            </a:endParaRPr>
          </a:p>
          <a:p>
            <a:pPr marL="198120" indent="-198120" eaLnBrk="1" latinLnBrk="0" hangingPunct="1">
              <a:lnSpc>
                <a:spcPts val="2500"/>
              </a:lnSpc>
              <a:spcBef>
                <a:spcPts val="0"/>
              </a:spcBef>
            </a:pPr>
            <a:r>
              <a:rPr lang="zh-CN" altLang="en-US" sz="2000" b="1" dirty="0">
                <a:solidFill>
                  <a:srgbClr val="0070C0"/>
                </a:solidFill>
                <a:latin typeface="微软雅黑" panose="020B0503020204020204" pitchFamily="34" charset="-122"/>
                <a:ea typeface="微软雅黑" panose="020B0503020204020204" pitchFamily="34" charset="-122"/>
              </a:rPr>
              <a:t>适用范围：</a:t>
            </a:r>
            <a:r>
              <a:rPr sz="2000" b="1" dirty="0" err="1">
                <a:latin typeface="微软雅黑" panose="020B0503020204020204" pitchFamily="34" charset="-122"/>
                <a:ea typeface="微软雅黑" panose="020B0503020204020204" pitchFamily="34" charset="-122"/>
              </a:rPr>
              <a:t>数理学科，其中的概念、理论、现象间的因果关系</a:t>
            </a:r>
            <a:r>
              <a:rPr lang="zh-CN" altLang="en-US" sz="2000" b="1" dirty="0">
                <a:latin typeface="微软雅黑" panose="020B0503020204020204" pitchFamily="34" charset="-122"/>
                <a:ea typeface="微软雅黑" panose="020B0503020204020204" pitchFamily="34" charset="-122"/>
              </a:rPr>
              <a:t>等。</a:t>
            </a:r>
            <a:endParaRPr sz="2000" b="1" dirty="0">
              <a:latin typeface="微软雅黑" panose="020B0503020204020204" pitchFamily="34" charset="-122"/>
              <a:ea typeface="微软雅黑" panose="020B0503020204020204" pitchFamily="34" charset="-122"/>
            </a:endParaRPr>
          </a:p>
          <a:p>
            <a:pPr marL="198120" indent="-198120" algn="just" eaLnBrk="1" latinLnBrk="0" hangingPunct="1">
              <a:lnSpc>
                <a:spcPts val="2500"/>
              </a:lnSpc>
              <a:spcBef>
                <a:spcPts val="0"/>
              </a:spcBef>
            </a:pPr>
            <a:r>
              <a:rPr sz="2000" b="1" dirty="0" err="1">
                <a:solidFill>
                  <a:srgbClr val="0070C0"/>
                </a:solidFill>
                <a:latin typeface="微软雅黑" panose="020B0503020204020204" pitchFamily="34" charset="-122"/>
                <a:ea typeface="微软雅黑" panose="020B0503020204020204" pitchFamily="34" charset="-122"/>
              </a:rPr>
              <a:t>使用要求</a:t>
            </a:r>
            <a:r>
              <a:rPr sz="2000" b="1" dirty="0">
                <a:solidFill>
                  <a:srgbClr val="0070C0"/>
                </a:solidFill>
                <a:latin typeface="微软雅黑" panose="020B0503020204020204" pitchFamily="34" charset="-122"/>
                <a:ea typeface="微软雅黑" panose="020B0503020204020204" pitchFamily="34" charset="-122"/>
              </a:rPr>
              <a:t>：</a:t>
            </a:r>
            <a:r>
              <a:rPr sz="2000" b="1" dirty="0">
                <a:latin typeface="微软雅黑" panose="020B0503020204020204" pitchFamily="34" charset="-122"/>
                <a:ea typeface="微软雅黑" panose="020B0503020204020204" pitchFamily="34" charset="-122"/>
              </a:rPr>
              <a:t>①根据教材特点和学生实际，确定探究发现的课题和过程；②严密组织教学，积极引导学生的发现活动；③</a:t>
            </a:r>
            <a:r>
              <a:rPr sz="2000" b="1" dirty="0" err="1">
                <a:latin typeface="微软雅黑" panose="020B0503020204020204" pitchFamily="34" charset="-122"/>
                <a:ea typeface="微软雅黑" panose="020B0503020204020204" pitchFamily="34" charset="-122"/>
              </a:rPr>
              <a:t>创造一个有利于学生进行探究发现的良好情境</a:t>
            </a:r>
            <a:r>
              <a:rPr sz="2000" b="1" dirty="0">
                <a:latin typeface="微软雅黑" panose="020B0503020204020204" pitchFamily="34" charset="-122"/>
                <a:ea typeface="微软雅黑" panose="020B0503020204020204" pitchFamily="34" charset="-122"/>
              </a:rPr>
              <a:t>。</a:t>
            </a:r>
            <a:r>
              <a:rPr lang="en-US" sz="2000" b="1" dirty="0">
                <a:latin typeface="微软雅黑" panose="020B0503020204020204" pitchFamily="34" charset="-122"/>
                <a:ea typeface="微软雅黑" panose="020B0503020204020204" pitchFamily="34" charset="-122"/>
              </a:rPr>
              <a:t>                                  </a:t>
            </a:r>
            <a:r>
              <a:rPr lang="zh-CN" altLang="en-US" sz="2000" b="1" dirty="0">
                <a:solidFill>
                  <a:srgbClr val="7030A0"/>
                </a:solidFill>
                <a:latin typeface="微软雅黑" panose="020B0503020204020204" pitchFamily="34" charset="-122"/>
                <a:ea typeface="微软雅黑" panose="020B0503020204020204" pitchFamily="34" charset="-122"/>
              </a:rPr>
              <a:t>（发现与标准）</a:t>
            </a:r>
            <a:endParaRPr sz="20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464050"/>
          </a:xfrm>
        </p:spPr>
        <p:txBody>
          <a:bodyPr vert="horz" wrap="square" lIns="91440" tIns="45720" rIns="91440" bIns="45720" anchor="t"/>
          <a:lstStyle/>
          <a:p>
            <a:pPr marL="0" indent="0" eaLnBrk="1" latinLnBrk="0" hangingPunct="1">
              <a:spcBef>
                <a:spcPts val="0"/>
              </a:spcBef>
              <a:spcAft>
                <a:spcPts val="600"/>
              </a:spcAft>
              <a:buNone/>
            </a:pPr>
            <a:r>
              <a:rPr sz="2800" b="1" dirty="0">
                <a:latin typeface="微软雅黑" panose="020B0503020204020204" pitchFamily="34" charset="-122"/>
                <a:ea typeface="微软雅黑" panose="020B0503020204020204" pitchFamily="34" charset="-122"/>
              </a:rPr>
              <a:t>2.范例教学法</a:t>
            </a:r>
          </a:p>
          <a:p>
            <a:pPr marL="198120" indent="-198120" algn="just" eaLnBrk="1" latinLnBrk="0" hangingPunct="1">
              <a:lnSpc>
                <a:spcPts val="2600"/>
              </a:lnSpc>
              <a:spcBef>
                <a:spcPts val="0"/>
              </a:spcBef>
            </a:pPr>
            <a:r>
              <a:rPr sz="2200" b="1" dirty="0">
                <a:solidFill>
                  <a:srgbClr val="0070C0"/>
                </a:solidFill>
                <a:latin typeface="微软雅黑" panose="020B0503020204020204" pitchFamily="34" charset="-122"/>
                <a:ea typeface="微软雅黑" panose="020B0503020204020204" pitchFamily="34" charset="-122"/>
              </a:rPr>
              <a:t>概念</a:t>
            </a:r>
            <a:r>
              <a:rPr lang="en-US" sz="2200" b="1" dirty="0">
                <a:solidFill>
                  <a:srgbClr val="0070C0"/>
                </a:solidFill>
                <a:latin typeface="微软雅黑" panose="020B0503020204020204" pitchFamily="34" charset="-122"/>
                <a:ea typeface="微软雅黑" panose="020B0503020204020204" pitchFamily="34" charset="-122"/>
              </a:rPr>
              <a:t>:</a:t>
            </a:r>
            <a:r>
              <a:rPr sz="2200" b="1" dirty="0">
                <a:latin typeface="微软雅黑" panose="020B0503020204020204" pitchFamily="34" charset="-122"/>
                <a:ea typeface="微软雅黑" panose="020B0503020204020204" pitchFamily="34" charset="-122"/>
              </a:rPr>
              <a:t>运用精选的知识经验以及事实范例作为教学内容，使学生掌握一般的、有普遍意义的知识，形成独立和主动学习的能力和养成独立批判、判断能力。不是要学生复述式地掌握知识。</a:t>
            </a:r>
            <a:endParaRPr lang="en-US" sz="2200" b="1" dirty="0">
              <a:latin typeface="微软雅黑" panose="020B0503020204020204" pitchFamily="34" charset="-122"/>
              <a:ea typeface="微软雅黑" panose="020B0503020204020204" pitchFamily="34" charset="-122"/>
            </a:endParaRPr>
          </a:p>
          <a:p>
            <a:pPr marL="198120" indent="-198120" algn="just" eaLnBrk="1" latinLnBrk="0" hangingPunct="1">
              <a:lnSpc>
                <a:spcPts val="2600"/>
              </a:lnSpc>
              <a:spcBef>
                <a:spcPts val="0"/>
              </a:spcBef>
            </a:pPr>
            <a:r>
              <a:rPr lang="zh-CN" altLang="en-US" sz="2200" b="1" dirty="0">
                <a:solidFill>
                  <a:srgbClr val="7030A0"/>
                </a:solidFill>
                <a:latin typeface="微软雅黑" panose="020B0503020204020204" pitchFamily="34" charset="-122"/>
                <a:ea typeface="微软雅黑" panose="020B0503020204020204" pitchFamily="34" charset="-122"/>
              </a:rPr>
              <a:t>                                                          （凿壁借光、</a:t>
            </a:r>
            <a:r>
              <a:rPr lang="zh-CN" altLang="en-US" sz="2200" b="1" dirty="0">
                <a:solidFill>
                  <a:srgbClr val="C00000"/>
                </a:solidFill>
                <a:latin typeface="微软雅黑" panose="020B0503020204020204" pitchFamily="34" charset="-122"/>
                <a:ea typeface="微软雅黑" panose="020B0503020204020204" pitchFamily="34" charset="-122"/>
              </a:rPr>
              <a:t>典型</a:t>
            </a:r>
            <a:r>
              <a:rPr lang="zh-CN" altLang="en-US" sz="2200" b="1" dirty="0">
                <a:solidFill>
                  <a:srgbClr val="7030A0"/>
                </a:solidFill>
                <a:latin typeface="微软雅黑" panose="020B0503020204020204" pitchFamily="34" charset="-122"/>
                <a:ea typeface="微软雅黑" panose="020B0503020204020204" pitchFamily="34" charset="-122"/>
              </a:rPr>
              <a:t>题）</a:t>
            </a:r>
            <a:endParaRPr sz="2200" b="1" dirty="0">
              <a:solidFill>
                <a:srgbClr val="7030A0"/>
              </a:solidFill>
              <a:latin typeface="微软雅黑" panose="020B0503020204020204" pitchFamily="34" charset="-122"/>
              <a:ea typeface="微软雅黑" panose="020B0503020204020204" pitchFamily="34" charset="-122"/>
            </a:endParaRPr>
          </a:p>
          <a:p>
            <a:pPr marL="198120" indent="-198120" algn="just" eaLnBrk="1" latinLnBrk="0" hangingPunct="1">
              <a:lnSpc>
                <a:spcPts val="2600"/>
              </a:lnSpc>
              <a:spcBef>
                <a:spcPts val="0"/>
              </a:spcBef>
            </a:pPr>
            <a:r>
              <a:rPr sz="2200" b="1" dirty="0">
                <a:solidFill>
                  <a:srgbClr val="0070C0"/>
                </a:solidFill>
                <a:latin typeface="微软雅黑" panose="020B0503020204020204" pitchFamily="34" charset="-122"/>
                <a:ea typeface="微软雅黑" panose="020B0503020204020204" pitchFamily="34" charset="-122"/>
              </a:rPr>
              <a:t>过程结构：</a:t>
            </a:r>
            <a:r>
              <a:rPr sz="2200" b="1" dirty="0">
                <a:latin typeface="微软雅黑" panose="020B0503020204020204" pitchFamily="34" charset="-122"/>
                <a:ea typeface="微软雅黑" panose="020B0503020204020204" pitchFamily="34" charset="-122"/>
              </a:rPr>
              <a:t>①</a:t>
            </a:r>
            <a:r>
              <a:rPr sz="2200" b="1" dirty="0" err="1">
                <a:latin typeface="微软雅黑" panose="020B0503020204020204" pitchFamily="34" charset="-122"/>
                <a:ea typeface="微软雅黑" panose="020B0503020204020204" pitchFamily="34" charset="-122"/>
              </a:rPr>
              <a:t>阐明“个”阶段</a:t>
            </a:r>
            <a:r>
              <a:rPr sz="2200" b="1" dirty="0">
                <a:latin typeface="微软雅黑" panose="020B0503020204020204" pitchFamily="34" charset="-122"/>
                <a:ea typeface="微软雅黑" panose="020B0503020204020204" pitchFamily="34" charset="-122"/>
              </a:rPr>
              <a:t>。②</a:t>
            </a:r>
            <a:r>
              <a:rPr sz="2200" b="1" dirty="0" err="1">
                <a:latin typeface="微软雅黑" panose="020B0503020204020204" pitchFamily="34" charset="-122"/>
                <a:ea typeface="微软雅黑" panose="020B0503020204020204" pitchFamily="34" charset="-122"/>
              </a:rPr>
              <a:t>阐明“类”或“属”阶段</a:t>
            </a:r>
            <a:r>
              <a:rPr sz="2200" b="1" dirty="0">
                <a:latin typeface="微软雅黑" panose="020B0503020204020204" pitchFamily="34" charset="-122"/>
                <a:ea typeface="微软雅黑" panose="020B0503020204020204" pitchFamily="34" charset="-122"/>
              </a:rPr>
              <a:t>。③</a:t>
            </a:r>
            <a:r>
              <a:rPr sz="2200" b="1" dirty="0" err="1">
                <a:latin typeface="微软雅黑" panose="020B0503020204020204" pitchFamily="34" charset="-122"/>
                <a:ea typeface="微软雅黑" panose="020B0503020204020204" pitchFamily="34" charset="-122"/>
              </a:rPr>
              <a:t>掌握规律范畴阶段</a:t>
            </a:r>
            <a:r>
              <a:rPr sz="2200" b="1" dirty="0">
                <a:latin typeface="微软雅黑" panose="020B0503020204020204" pitchFamily="34" charset="-122"/>
                <a:ea typeface="微软雅黑" panose="020B0503020204020204" pitchFamily="34" charset="-122"/>
              </a:rPr>
              <a:t>。④</a:t>
            </a:r>
            <a:r>
              <a:rPr sz="2200" b="1" dirty="0" err="1">
                <a:latin typeface="微软雅黑" panose="020B0503020204020204" pitchFamily="34" charset="-122"/>
                <a:ea typeface="微软雅黑" panose="020B0503020204020204" pitchFamily="34" charset="-122"/>
              </a:rPr>
              <a:t>获得关于世界经验和生活经验阶段</a:t>
            </a:r>
            <a:r>
              <a:rPr sz="2200" b="1" dirty="0">
                <a:latin typeface="微软雅黑" panose="020B0503020204020204" pitchFamily="34" charset="-122"/>
                <a:ea typeface="微软雅黑" panose="020B0503020204020204" pitchFamily="34" charset="-122"/>
              </a:rPr>
              <a:t>。</a:t>
            </a:r>
            <a:endParaRPr lang="en-US" sz="2200" b="1" dirty="0">
              <a:latin typeface="微软雅黑" panose="020B0503020204020204" pitchFamily="34" charset="-122"/>
              <a:ea typeface="微软雅黑" panose="020B0503020204020204" pitchFamily="34" charset="-122"/>
            </a:endParaRPr>
          </a:p>
          <a:p>
            <a:pPr marL="198120" indent="-198120" algn="just" eaLnBrk="1" latinLnBrk="0" hangingPunct="1">
              <a:lnSpc>
                <a:spcPts val="2600"/>
              </a:lnSpc>
              <a:spcBef>
                <a:spcPts val="0"/>
              </a:spcBef>
            </a:pPr>
            <a:endParaRPr sz="2200" b="1" dirty="0">
              <a:latin typeface="微软雅黑" panose="020B0503020204020204" pitchFamily="34" charset="-122"/>
              <a:ea typeface="微软雅黑" panose="020B0503020204020204" pitchFamily="34" charset="-122"/>
            </a:endParaRPr>
          </a:p>
          <a:p>
            <a:pPr marL="198120" indent="-198120" algn="just" eaLnBrk="1" latinLnBrk="0" hangingPunct="1">
              <a:lnSpc>
                <a:spcPts val="2600"/>
              </a:lnSpc>
              <a:spcBef>
                <a:spcPts val="0"/>
              </a:spcBef>
            </a:pPr>
            <a:r>
              <a:rPr sz="2200" b="1" dirty="0" err="1">
                <a:solidFill>
                  <a:srgbClr val="0070C0"/>
                </a:solidFill>
                <a:latin typeface="微软雅黑" panose="020B0503020204020204" pitchFamily="34" charset="-122"/>
                <a:ea typeface="微软雅黑" panose="020B0503020204020204" pitchFamily="34" charset="-122"/>
              </a:rPr>
              <a:t>适用</a:t>
            </a:r>
            <a:r>
              <a:rPr lang="zh-CN" altLang="en-US" sz="2200" b="1" dirty="0">
                <a:solidFill>
                  <a:srgbClr val="0070C0"/>
                </a:solidFill>
                <a:latin typeface="微软雅黑" panose="020B0503020204020204" pitchFamily="34" charset="-122"/>
                <a:ea typeface="微软雅黑" panose="020B0503020204020204" pitchFamily="34" charset="-122"/>
              </a:rPr>
              <a:t>范围：</a:t>
            </a:r>
            <a:r>
              <a:rPr sz="2200" b="1" dirty="0" err="1">
                <a:latin typeface="微软雅黑" panose="020B0503020204020204" pitchFamily="34" charset="-122"/>
                <a:ea typeface="微软雅黑" panose="020B0503020204020204" pitchFamily="34" charset="-122"/>
              </a:rPr>
              <a:t>文理学科</a:t>
            </a:r>
            <a:r>
              <a:rPr sz="2200" b="1" dirty="0">
                <a:latin typeface="微软雅黑" panose="020B0503020204020204" pitchFamily="34" charset="-122"/>
                <a:ea typeface="微软雅黑" panose="020B0503020204020204" pitchFamily="34" charset="-122"/>
              </a:rPr>
              <a:t>。</a:t>
            </a:r>
          </a:p>
          <a:p>
            <a:pPr marL="198120" indent="-198120" algn="just" eaLnBrk="1" latinLnBrk="0" hangingPunct="1">
              <a:lnSpc>
                <a:spcPts val="2600"/>
              </a:lnSpc>
              <a:spcBef>
                <a:spcPts val="0"/>
              </a:spcBef>
            </a:pPr>
            <a:r>
              <a:rPr sz="2200" b="1" dirty="0">
                <a:solidFill>
                  <a:srgbClr val="0070C0"/>
                </a:solidFill>
                <a:latin typeface="微软雅黑" panose="020B0503020204020204" pitchFamily="34" charset="-122"/>
                <a:ea typeface="微软雅黑" panose="020B0503020204020204" pitchFamily="34" charset="-122"/>
              </a:rPr>
              <a:t>使用要求：</a:t>
            </a:r>
            <a:r>
              <a:rPr sz="2200" b="1" dirty="0">
                <a:latin typeface="微软雅黑" panose="020B0503020204020204" pitchFamily="34" charset="-122"/>
                <a:ea typeface="微软雅黑" panose="020B0503020204020204" pitchFamily="34" charset="-122"/>
              </a:rPr>
              <a:t>①帮助学生主动学习。②激发学生的学习动机。③努力让学生认识知识内部的逻辑结构，掌握范畴性的知识。④教师要引导学生发现。</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p:cNvSpPr>
          <p:nvPr>
            <p:ph idx="1"/>
          </p:nvPr>
        </p:nvSpPr>
        <p:spPr>
          <a:xfrm>
            <a:off x="457200" y="279400"/>
            <a:ext cx="8228965" cy="4406900"/>
          </a:xfrm>
        </p:spPr>
        <p:txBody>
          <a:bodyPr vert="horz" wrap="square" lIns="91440" tIns="45720" rIns="91440" bIns="45720" anchor="t"/>
          <a:lstStyle/>
          <a:p>
            <a:pPr marL="0" indent="0" eaLnBrk="1" latinLnBrk="0" hangingPunct="1">
              <a:spcBef>
                <a:spcPts val="1200"/>
              </a:spcBef>
              <a:spcAft>
                <a:spcPts val="600"/>
              </a:spcAft>
              <a:buNone/>
            </a:pPr>
            <a:r>
              <a:rPr lang="en-US" sz="2800" b="1" dirty="0">
                <a:latin typeface="微软雅黑" panose="020B0503020204020204" pitchFamily="34" charset="-122"/>
                <a:ea typeface="微软雅黑" panose="020B0503020204020204" pitchFamily="34" charset="-122"/>
              </a:rPr>
              <a:t>3</a:t>
            </a:r>
            <a:r>
              <a:rPr sz="2800" b="1" dirty="0">
                <a:latin typeface="微软雅黑" panose="020B0503020204020204" pitchFamily="34" charset="-122"/>
                <a:ea typeface="微软雅黑" panose="020B0503020204020204" pitchFamily="34" charset="-122"/>
              </a:rPr>
              <a:t>.“掌握学习”教学法</a:t>
            </a:r>
          </a:p>
          <a:p>
            <a:pPr algn="just" eaLnBrk="1" latinLnBrk="0" hangingPunct="1">
              <a:lnSpc>
                <a:spcPts val="2800"/>
              </a:lnSpc>
              <a:spcBef>
                <a:spcPts val="1200"/>
              </a:spcBef>
            </a:pPr>
            <a:r>
              <a:rPr sz="2200" b="1" dirty="0">
                <a:solidFill>
                  <a:srgbClr val="0070C0"/>
                </a:solidFill>
                <a:latin typeface="微软雅黑" panose="020B0503020204020204" pitchFamily="34" charset="-122"/>
                <a:ea typeface="微软雅黑" panose="020B0503020204020204" pitchFamily="34" charset="-122"/>
              </a:rPr>
              <a:t>概念</a:t>
            </a:r>
            <a:r>
              <a:rPr lang="en-US" sz="2200" b="1" dirty="0">
                <a:solidFill>
                  <a:srgbClr val="0070C0"/>
                </a:solidFill>
                <a:latin typeface="微软雅黑" panose="020B0503020204020204" pitchFamily="34" charset="-122"/>
                <a:ea typeface="微软雅黑" panose="020B0503020204020204" pitchFamily="34" charset="-122"/>
              </a:rPr>
              <a:t>:</a:t>
            </a:r>
            <a:r>
              <a:rPr sz="2200" b="1" dirty="0">
                <a:latin typeface="微软雅黑" panose="020B0503020204020204" pitchFamily="34" charset="-122"/>
                <a:ea typeface="微软雅黑" panose="020B0503020204020204" pitchFamily="34" charset="-122"/>
              </a:rPr>
              <a:t>通过操作教学时间实施“因学施教”、以</a:t>
            </a:r>
            <a:r>
              <a:rPr lang="zh-CN" altLang="en-US" sz="2200" b="1" dirty="0">
                <a:latin typeface="微软雅黑" panose="020B0503020204020204" pitchFamily="34" charset="-122"/>
                <a:ea typeface="微软雅黑" panose="020B0503020204020204" pitchFamily="34" charset="-122"/>
              </a:rPr>
              <a:t>使</a:t>
            </a:r>
            <a:r>
              <a:rPr sz="2200" b="1" dirty="0" err="1">
                <a:latin typeface="微软雅黑" panose="020B0503020204020204" pitchFamily="34" charset="-122"/>
                <a:ea typeface="微软雅黑" panose="020B0503020204020204" pitchFamily="34" charset="-122"/>
              </a:rPr>
              <a:t>每个学生掌握教学内容、使每个学生都尽可能发展</a:t>
            </a:r>
            <a:r>
              <a:rPr sz="2200" b="1" dirty="0">
                <a:latin typeface="微软雅黑" panose="020B0503020204020204" pitchFamily="34" charset="-122"/>
                <a:ea typeface="微软雅黑" panose="020B0503020204020204" pitchFamily="34" charset="-122"/>
              </a:rPr>
              <a:t>。</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（掌握的标准）</a:t>
            </a:r>
            <a:endParaRPr sz="2200" b="1" dirty="0">
              <a:solidFill>
                <a:srgbClr val="7030A0"/>
              </a:solidFill>
              <a:latin typeface="微软雅黑" panose="020B0503020204020204" pitchFamily="34" charset="-122"/>
              <a:ea typeface="微软雅黑" panose="020B0503020204020204" pitchFamily="34" charset="-122"/>
            </a:endParaRPr>
          </a:p>
          <a:p>
            <a:pPr eaLnBrk="1" latinLnBrk="0" hangingPunct="1">
              <a:lnSpc>
                <a:spcPts val="2800"/>
              </a:lnSpc>
              <a:spcBef>
                <a:spcPts val="1200"/>
              </a:spcBef>
            </a:pPr>
            <a:r>
              <a:rPr sz="2200" b="1" dirty="0" err="1">
                <a:solidFill>
                  <a:srgbClr val="0070C0"/>
                </a:solidFill>
                <a:latin typeface="微软雅黑" panose="020B0503020204020204" pitchFamily="34" charset="-122"/>
                <a:ea typeface="微软雅黑" panose="020B0503020204020204" pitchFamily="34" charset="-122"/>
              </a:rPr>
              <a:t>基本原理:</a:t>
            </a:r>
            <a:r>
              <a:rPr sz="2200" b="1" dirty="0" err="1">
                <a:latin typeface="微软雅黑" panose="020B0503020204020204" pitchFamily="34" charset="-122"/>
                <a:ea typeface="微软雅黑" panose="020B0503020204020204" pitchFamily="34" charset="-122"/>
              </a:rPr>
              <a:t>学习结果的主要变量是学习时间。学习时间分为实际学习时间和必要学习时间。教师尽可能帮助学生</a:t>
            </a:r>
            <a:r>
              <a:rPr sz="2200" b="1" dirty="0" err="1">
                <a:solidFill>
                  <a:srgbClr val="7030A0"/>
                </a:solidFill>
                <a:latin typeface="微软雅黑" panose="020B0503020204020204" pitchFamily="34" charset="-122"/>
                <a:ea typeface="微软雅黑" panose="020B0503020204020204" pitchFamily="34" charset="-122"/>
              </a:rPr>
              <a:t>缩短必</a:t>
            </a:r>
            <a:r>
              <a:rPr lang="zh-CN" altLang="en-US" sz="2200" b="1" dirty="0">
                <a:solidFill>
                  <a:srgbClr val="7030A0"/>
                </a:solidFill>
                <a:latin typeface="微软雅黑" panose="020B0503020204020204" pitchFamily="34" charset="-122"/>
                <a:ea typeface="微软雅黑" panose="020B0503020204020204" pitchFamily="34" charset="-122"/>
              </a:rPr>
              <a:t>要</a:t>
            </a:r>
            <a:r>
              <a:rPr sz="2200" b="1" dirty="0" err="1">
                <a:solidFill>
                  <a:srgbClr val="7030A0"/>
                </a:solidFill>
                <a:latin typeface="微软雅黑" panose="020B0503020204020204" pitchFamily="34" charset="-122"/>
                <a:ea typeface="微软雅黑" panose="020B0503020204020204" pitchFamily="34" charset="-122"/>
              </a:rPr>
              <a:t>学习时间</a:t>
            </a:r>
            <a:r>
              <a:rPr lang="zh-CN" altLang="en-US" sz="2200" b="1" dirty="0">
                <a:latin typeface="微软雅黑" panose="020B0503020204020204" pitchFamily="34" charset="-122"/>
                <a:ea typeface="微软雅黑" panose="020B0503020204020204" pitchFamily="34" charset="-122"/>
              </a:rPr>
              <a:t>，并</a:t>
            </a:r>
            <a:r>
              <a:rPr sz="2200" b="1" dirty="0" err="1">
                <a:latin typeface="微软雅黑" panose="020B0503020204020204" pitchFamily="34" charset="-122"/>
                <a:ea typeface="微软雅黑" panose="020B0503020204020204" pitchFamily="34" charset="-122"/>
              </a:rPr>
              <a:t>找到他所需要的</a:t>
            </a:r>
            <a:r>
              <a:rPr lang="zh-CN" altLang="en-US" sz="2200" b="1" dirty="0">
                <a:solidFill>
                  <a:srgbClr val="7030A0"/>
                </a:solidFill>
                <a:latin typeface="微软雅黑" panose="020B0503020204020204" pitchFamily="34" charset="-122"/>
                <a:ea typeface="微软雅黑" panose="020B0503020204020204" pitchFamily="34" charset="-122"/>
              </a:rPr>
              <a:t>实际</a:t>
            </a:r>
            <a:r>
              <a:rPr sz="2200" b="1" dirty="0" err="1">
                <a:solidFill>
                  <a:srgbClr val="7030A0"/>
                </a:solidFill>
                <a:latin typeface="微软雅黑" panose="020B0503020204020204" pitchFamily="34" charset="-122"/>
                <a:ea typeface="微软雅黑" panose="020B0503020204020204" pitchFamily="34" charset="-122"/>
              </a:rPr>
              <a:t>学习时间</a:t>
            </a:r>
            <a:r>
              <a:rPr sz="2200" b="1" dirty="0">
                <a:latin typeface="微软雅黑" panose="020B0503020204020204" pitchFamily="34" charset="-122"/>
                <a:ea typeface="微软雅黑" panose="020B0503020204020204" pitchFamily="34" charset="-122"/>
              </a:rPr>
              <a:t>。</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（时间的判断）</a:t>
            </a:r>
            <a:endParaRPr sz="2200" b="1" dirty="0">
              <a:solidFill>
                <a:srgbClr val="7030A0"/>
              </a:solidFill>
              <a:latin typeface="微软雅黑" panose="020B0503020204020204" pitchFamily="34" charset="-122"/>
              <a:ea typeface="微软雅黑" panose="020B0503020204020204" pitchFamily="34" charset="-122"/>
            </a:endParaRPr>
          </a:p>
          <a:p>
            <a:pPr algn="just" eaLnBrk="1" latinLnBrk="0" hangingPunct="1">
              <a:lnSpc>
                <a:spcPts val="2800"/>
              </a:lnSpc>
              <a:spcBef>
                <a:spcPts val="1200"/>
              </a:spcBef>
            </a:pPr>
            <a:r>
              <a:rPr sz="2200" b="1" dirty="0" err="1">
                <a:solidFill>
                  <a:srgbClr val="0070C0"/>
                </a:solidFill>
                <a:latin typeface="微软雅黑" panose="020B0503020204020204" pitchFamily="34" charset="-122"/>
                <a:ea typeface="微软雅黑" panose="020B0503020204020204" pitchFamily="34" charset="-122"/>
              </a:rPr>
              <a:t>过程结构:</a:t>
            </a:r>
            <a:r>
              <a:rPr sz="2200" b="1" dirty="0" err="1">
                <a:latin typeface="微软雅黑" panose="020B0503020204020204" pitchFamily="34" charset="-122"/>
                <a:ea typeface="微软雅黑" panose="020B0503020204020204" pitchFamily="34" charset="-122"/>
              </a:rPr>
              <a:t>教学准备和教学实施两个阶段</a:t>
            </a:r>
            <a:r>
              <a:rPr sz="2200" b="1" dirty="0">
                <a:latin typeface="微软雅黑" panose="020B0503020204020204" pitchFamily="34" charset="-122"/>
                <a:ea typeface="微软雅黑" panose="020B0503020204020204" pitchFamily="34" charset="-122"/>
              </a:rPr>
              <a:t>。</a:t>
            </a:r>
          </a:p>
          <a:p>
            <a:pPr algn="just" eaLnBrk="1" latinLnBrk="0" hangingPunct="1">
              <a:lnSpc>
                <a:spcPts val="2800"/>
              </a:lnSpc>
              <a:spcBef>
                <a:spcPts val="1200"/>
              </a:spcBef>
            </a:pPr>
            <a:r>
              <a:rPr sz="2200" b="1" dirty="0">
                <a:solidFill>
                  <a:srgbClr val="0070C0"/>
                </a:solidFill>
                <a:latin typeface="微软雅黑" panose="020B0503020204020204" pitchFamily="34" charset="-122"/>
                <a:ea typeface="微软雅黑" panose="020B0503020204020204" pitchFamily="34" charset="-122"/>
              </a:rPr>
              <a:t>使用要求：</a:t>
            </a:r>
            <a:r>
              <a:rPr sz="2200" b="1" dirty="0">
                <a:latin typeface="微软雅黑" panose="020B0503020204020204" pitchFamily="34" charset="-122"/>
                <a:ea typeface="微软雅黑" panose="020B0503020204020204" pitchFamily="34" charset="-122"/>
              </a:rPr>
              <a:t>①诊断学生要准确无误；②激发每一个学生的学习动机；③让每一个学生充分体验“学习成功”的喜悦；④</a:t>
            </a:r>
            <a:r>
              <a:rPr sz="2200" b="1" dirty="0" err="1">
                <a:latin typeface="微软雅黑" panose="020B0503020204020204" pitchFamily="34" charset="-122"/>
                <a:ea typeface="微软雅黑" panose="020B0503020204020204" pitchFamily="34" charset="-122"/>
              </a:rPr>
              <a:t>教师要引导学生不断总结和形成自学方法</a:t>
            </a:r>
            <a:r>
              <a:rPr sz="2200" b="1" dirty="0">
                <a:latin typeface="微软雅黑" panose="020B0503020204020204" pitchFamily="34" charset="-122"/>
                <a:ea typeface="微软雅黑" panose="020B0503020204020204" pitchFamily="34" charset="-122"/>
              </a:rPr>
              <a:t>。</a:t>
            </a:r>
            <a:r>
              <a:rPr lang="en-US" sz="2200" b="1" dirty="0">
                <a:latin typeface="微软雅黑" panose="020B0503020204020204" pitchFamily="34" charset="-122"/>
                <a:ea typeface="微软雅黑" panose="020B0503020204020204" pitchFamily="34" charset="-122"/>
              </a:rPr>
              <a:t>        </a:t>
            </a:r>
            <a:r>
              <a:rPr lang="zh-CN" altLang="en-US" sz="2200" b="1" dirty="0">
                <a:solidFill>
                  <a:srgbClr val="7030A0"/>
                </a:solidFill>
                <a:latin typeface="微软雅黑" panose="020B0503020204020204" pitchFamily="34" charset="-122"/>
                <a:ea typeface="微软雅黑" panose="020B0503020204020204" pitchFamily="34" charset="-122"/>
              </a:rPr>
              <a:t>（培养学习能力）</a:t>
            </a:r>
            <a:endParaRPr sz="22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457200" y="545148"/>
            <a:ext cx="8229600" cy="855662"/>
          </a:xfrm>
        </p:spPr>
        <p:txBody>
          <a:bodyPr vert="horz" wrap="square" lIns="91440" tIns="45720" rIns="91440" bIns="45720" anchor="ctr"/>
          <a:lstStyle/>
          <a:p>
            <a:pPr eaLnBrk="1" hangingPunct="1"/>
            <a:r>
              <a:rPr lang="zh-CN" altLang="en-US" sz="3600" b="1" dirty="0">
                <a:latin typeface="微软雅黑" panose="020B0503020204020204" pitchFamily="34" charset="-122"/>
                <a:ea typeface="微软雅黑" panose="020B0503020204020204" pitchFamily="34" charset="-122"/>
              </a:rPr>
              <a:t>三、选择和运用教学方法的主要原则</a:t>
            </a:r>
          </a:p>
        </p:txBody>
      </p:sp>
      <p:sp>
        <p:nvSpPr>
          <p:cNvPr id="35843" name="Rectangle 3"/>
          <p:cNvSpPr>
            <a:spLocks noGrp="1"/>
          </p:cNvSpPr>
          <p:nvPr>
            <p:ph idx="1"/>
          </p:nvPr>
        </p:nvSpPr>
        <p:spPr>
          <a:xfrm>
            <a:off x="982345" y="1580515"/>
            <a:ext cx="7704455" cy="3092450"/>
          </a:xfrm>
        </p:spPr>
        <p:txBody>
          <a:bodyPr vert="horz" wrap="square" lIns="91440" tIns="45720" rIns="91440" bIns="45720" anchor="t"/>
          <a:lstStyle/>
          <a:p>
            <a:pPr marL="0" indent="0" eaLnBrk="1" hangingPunct="1">
              <a:buNone/>
            </a:pPr>
            <a:r>
              <a:rPr lang="zh-CN" altLang="en-US" sz="2800" b="1" dirty="0">
                <a:latin typeface="微软雅黑" panose="020B0503020204020204" pitchFamily="34" charset="-122"/>
                <a:ea typeface="微软雅黑" panose="020B0503020204020204" pitchFamily="34" charset="-122"/>
              </a:rPr>
              <a:t>1.坚持启发式教学，反对注入式教学</a:t>
            </a:r>
          </a:p>
          <a:p>
            <a:pPr marL="0" indent="0" eaLnBrk="1" hangingPunct="1">
              <a:buNone/>
            </a:pPr>
            <a:r>
              <a:rPr lang="zh-CN" altLang="en-US" sz="2800" b="1" dirty="0">
                <a:latin typeface="微软雅黑" panose="020B0503020204020204" pitchFamily="34" charset="-122"/>
                <a:ea typeface="微软雅黑" panose="020B0503020204020204" pitchFamily="34" charset="-122"/>
              </a:rPr>
              <a:t>2.与教学目的和任务相适应       </a:t>
            </a:r>
            <a:r>
              <a:rPr lang="zh-CN" altLang="en-US" sz="2800" b="1" dirty="0">
                <a:solidFill>
                  <a:srgbClr val="7030A0"/>
                </a:solidFill>
                <a:latin typeface="微软雅黑" panose="020B0503020204020204" pitchFamily="34" charset="-122"/>
                <a:ea typeface="微软雅黑" panose="020B0503020204020204" pitchFamily="34" charset="-122"/>
              </a:rPr>
              <a:t>（参观</a:t>
            </a:r>
            <a:r>
              <a:rPr lang="en-US" altLang="zh-CN" sz="2800" b="1" dirty="0">
                <a:solidFill>
                  <a:srgbClr val="7030A0"/>
                </a:solidFill>
                <a:latin typeface="微软雅黑" panose="020B0503020204020204" pitchFamily="34" charset="-122"/>
                <a:ea typeface="微软雅黑" panose="020B0503020204020204" pitchFamily="34" charset="-122"/>
              </a:rPr>
              <a:t>-</a:t>
            </a:r>
            <a:r>
              <a:rPr lang="zh-CN" altLang="en-US" sz="2800" b="1" dirty="0">
                <a:solidFill>
                  <a:srgbClr val="7030A0"/>
                </a:solidFill>
                <a:latin typeface="微软雅黑" panose="020B0503020204020204" pitchFamily="34" charset="-122"/>
                <a:ea typeface="微软雅黑" panose="020B0503020204020204" pitchFamily="34" charset="-122"/>
              </a:rPr>
              <a:t>书法）</a:t>
            </a:r>
          </a:p>
          <a:p>
            <a:pPr marL="0" indent="0" eaLnBrk="1" hangingPunct="1">
              <a:buNone/>
            </a:pPr>
            <a:r>
              <a:rPr lang="zh-CN" altLang="en-US" sz="2800" b="1" dirty="0">
                <a:latin typeface="微软雅黑" panose="020B0503020204020204" pitchFamily="34" charset="-122"/>
                <a:ea typeface="微软雅黑" panose="020B0503020204020204" pitchFamily="34" charset="-122"/>
              </a:rPr>
              <a:t>3.与教学内容相适应              </a:t>
            </a:r>
            <a:r>
              <a:rPr lang="zh-CN" altLang="en-US" sz="2800" b="1" dirty="0">
                <a:solidFill>
                  <a:srgbClr val="7030A0"/>
                </a:solidFill>
                <a:latin typeface="微软雅黑" panose="020B0503020204020204" pitchFamily="34" charset="-122"/>
                <a:ea typeface="微软雅黑" panose="020B0503020204020204" pitchFamily="34" charset="-122"/>
              </a:rPr>
              <a:t>（发现</a:t>
            </a:r>
            <a:r>
              <a:rPr lang="en-US" altLang="zh-CN" sz="2800" b="1" dirty="0">
                <a:solidFill>
                  <a:srgbClr val="7030A0"/>
                </a:solidFill>
                <a:latin typeface="微软雅黑" panose="020B0503020204020204" pitchFamily="34" charset="-122"/>
                <a:ea typeface="微软雅黑" panose="020B0503020204020204" pitchFamily="34" charset="-122"/>
              </a:rPr>
              <a:t>-</a:t>
            </a:r>
            <a:r>
              <a:rPr lang="zh-CN" altLang="en-US" sz="2800" b="1" dirty="0">
                <a:solidFill>
                  <a:srgbClr val="7030A0"/>
                </a:solidFill>
                <a:latin typeface="微软雅黑" panose="020B0503020204020204" pitchFamily="34" charset="-122"/>
                <a:ea typeface="微软雅黑" panose="020B0503020204020204" pitchFamily="34" charset="-122"/>
              </a:rPr>
              <a:t>危险实验）</a:t>
            </a:r>
          </a:p>
          <a:p>
            <a:pPr marL="0" indent="0" eaLnBrk="1" hangingPunct="1">
              <a:buNone/>
            </a:pPr>
            <a:r>
              <a:rPr lang="zh-CN" altLang="en-US" sz="2800" b="1" dirty="0">
                <a:latin typeface="微软雅黑" panose="020B0503020204020204" pitchFamily="34" charset="-122"/>
                <a:ea typeface="微软雅黑" panose="020B0503020204020204" pitchFamily="34" charset="-122"/>
              </a:rPr>
              <a:t>4.与学生心理特征、知识水平相适应</a:t>
            </a:r>
            <a:r>
              <a:rPr lang="zh-CN" altLang="en-US" sz="2800" b="1" dirty="0">
                <a:solidFill>
                  <a:srgbClr val="7030A0"/>
                </a:solidFill>
                <a:latin typeface="微软雅黑" panose="020B0503020204020204" pitchFamily="34" charset="-122"/>
                <a:ea typeface="微软雅黑" panose="020B0503020204020204" pitchFamily="34" charset="-122"/>
              </a:rPr>
              <a:t>（学前讨论）</a:t>
            </a:r>
          </a:p>
          <a:p>
            <a:pPr marL="0" indent="0" eaLnBrk="1" hangingPunct="1">
              <a:buNone/>
            </a:pPr>
            <a:r>
              <a:rPr lang="zh-CN" altLang="en-US" sz="2800" b="1" dirty="0">
                <a:latin typeface="微软雅黑" panose="020B0503020204020204" pitchFamily="34" charset="-122"/>
                <a:ea typeface="微软雅黑" panose="020B0503020204020204" pitchFamily="34" charset="-122"/>
              </a:rPr>
              <a:t>5.与教师特点相适应                         </a:t>
            </a:r>
            <a:r>
              <a:rPr lang="zh-CN" altLang="en-US" sz="2800" b="1" dirty="0">
                <a:solidFill>
                  <a:srgbClr val="7030A0"/>
                </a:solidFill>
                <a:latin typeface="微软雅黑" panose="020B0503020204020204" pitchFamily="34" charset="-122"/>
                <a:ea typeface="微软雅黑" panose="020B0503020204020204" pitchFamily="34" charset="-122"/>
              </a:rPr>
              <a:t>（于丹）</a:t>
            </a:r>
          </a:p>
          <a:p>
            <a:pPr marL="0" indent="0" eaLnBrk="1" hangingPunct="1">
              <a:buNone/>
            </a:pPr>
            <a:r>
              <a:rPr lang="zh-CN" altLang="en-US" sz="2800" b="1" dirty="0">
                <a:latin typeface="微软雅黑" panose="020B0503020204020204" pitchFamily="34" charset="-122"/>
                <a:ea typeface="微软雅黑" panose="020B0503020204020204" pitchFamily="34" charset="-122"/>
              </a:rPr>
              <a:t>6.与教学环境及教学条件相适应        </a:t>
            </a:r>
            <a:r>
              <a:rPr lang="zh-CN" altLang="en-US" sz="2800" b="1" dirty="0">
                <a:solidFill>
                  <a:srgbClr val="7030A0"/>
                </a:solidFill>
                <a:latin typeface="微软雅黑" panose="020B0503020204020204" pitchFamily="34" charset="-122"/>
                <a:ea typeface="微软雅黑" panose="020B0503020204020204" pitchFamily="34" charset="-122"/>
              </a:rPr>
              <a:t>（</a:t>
            </a:r>
            <a:r>
              <a:rPr lang="en-US" altLang="zh-CN" sz="2800" b="1" dirty="0">
                <a:solidFill>
                  <a:srgbClr val="7030A0"/>
                </a:solidFill>
                <a:latin typeface="微软雅黑" panose="020B0503020204020204" pitchFamily="34" charset="-122"/>
                <a:ea typeface="微软雅黑" panose="020B0503020204020204" pitchFamily="34" charset="-122"/>
              </a:rPr>
              <a:t>IPAD</a:t>
            </a:r>
            <a:r>
              <a:rPr lang="zh-CN" altLang="en-US" sz="2800" b="1" dirty="0">
                <a:solidFill>
                  <a:srgbClr val="7030A0"/>
                </a:solidFill>
                <a:latin typeface="微软雅黑" panose="020B0503020204020204" pitchFamily="34" charset="-122"/>
                <a:ea typeface="微软雅黑" panose="020B0503020204020204" pitchFamily="34" charset="-122"/>
              </a:rPr>
              <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p:cNvSpPr>
          <p:nvPr>
            <p:ph type="title"/>
          </p:nvPr>
        </p:nvSpPr>
        <p:spPr>
          <a:xfrm>
            <a:off x="456565" y="294323"/>
            <a:ext cx="8229600" cy="855662"/>
          </a:xfrm>
        </p:spPr>
        <p:txBody>
          <a:bodyPr vert="horz" wrap="square" lIns="91440" tIns="45720" rIns="91440" bIns="45720" anchor="ctr"/>
          <a:lstStyle/>
          <a:p>
            <a:pPr eaLnBrk="1" hangingPunct="1"/>
            <a:r>
              <a:rPr lang="zh-CN" altLang="en-US" sz="4000" b="1" dirty="0">
                <a:latin typeface="微软雅黑" panose="020B0503020204020204" pitchFamily="34" charset="-122"/>
                <a:ea typeface="微软雅黑" panose="020B0503020204020204" pitchFamily="34" charset="-122"/>
              </a:rPr>
              <a:t>四、</a:t>
            </a:r>
            <a:r>
              <a:rPr lang="zh-CN" altLang="en-US" sz="4000" b="1" dirty="0">
                <a:latin typeface="微软雅黑" panose="020B0503020204020204" pitchFamily="34" charset="-122"/>
                <a:ea typeface="微软雅黑" panose="020B0503020204020204" pitchFamily="34" charset="-122"/>
                <a:sym typeface="+mn-ea"/>
              </a:rPr>
              <a:t>教学方法的发展趋势</a:t>
            </a:r>
            <a:endParaRPr lang="zh-CN" altLang="en-US" sz="4000" dirty="0">
              <a:latin typeface="微软雅黑" panose="020B0503020204020204" pitchFamily="34" charset="-122"/>
              <a:ea typeface="微软雅黑" panose="020B0503020204020204" pitchFamily="34" charset="-122"/>
            </a:endParaRPr>
          </a:p>
        </p:txBody>
      </p:sp>
      <p:sp>
        <p:nvSpPr>
          <p:cNvPr id="36867" name="Rectangle 3"/>
          <p:cNvSpPr>
            <a:spLocks noGrp="1"/>
          </p:cNvSpPr>
          <p:nvPr>
            <p:ph idx="1"/>
          </p:nvPr>
        </p:nvSpPr>
        <p:spPr>
          <a:xfrm>
            <a:off x="455930" y="1149985"/>
            <a:ext cx="8230235" cy="3395980"/>
          </a:xfrm>
        </p:spPr>
        <p:txBody>
          <a:bodyPr vert="horz" wrap="square" lIns="91440" tIns="45720" rIns="91440" bIns="45720" anchor="t"/>
          <a:lstStyle/>
          <a:p>
            <a:pPr marL="0" indent="0" eaLnBrk="1" latinLnBrk="0" hangingPunct="1">
              <a:lnSpc>
                <a:spcPct val="115000"/>
              </a:lnSpc>
              <a:spcBef>
                <a:spcPts val="0"/>
              </a:spcBef>
              <a:buNone/>
            </a:pPr>
            <a:r>
              <a:rPr lang="zh-CN" altLang="en-US" sz="2600" b="1" dirty="0">
                <a:latin typeface="微软雅黑" panose="020B0503020204020204" pitchFamily="34" charset="-122"/>
                <a:ea typeface="微软雅黑" panose="020B0503020204020204" pitchFamily="34" charset="-122"/>
              </a:rPr>
              <a:t>1)研究的重心由“要素研究”向“过程研究”发展。</a:t>
            </a:r>
          </a:p>
          <a:p>
            <a:pPr marL="0" indent="0" eaLnBrk="1" latinLnBrk="0" hangingPunct="1">
              <a:lnSpc>
                <a:spcPct val="115000"/>
              </a:lnSpc>
              <a:spcBef>
                <a:spcPts val="0"/>
              </a:spcBef>
              <a:buNone/>
            </a:pPr>
            <a:r>
              <a:rPr lang="zh-CN" altLang="en-US" sz="2600" b="1" dirty="0">
                <a:latin typeface="微软雅黑" panose="020B0503020204020204" pitchFamily="34" charset="-122"/>
                <a:ea typeface="微软雅黑" panose="020B0503020204020204" pitchFamily="34" charset="-122"/>
              </a:rPr>
              <a:t>2)外在表现形式上，教学方法向多样化和综合化发展，教学方法体系向复杂化发展。</a:t>
            </a:r>
          </a:p>
          <a:p>
            <a:pPr marL="0" indent="0" eaLnBrk="1" latinLnBrk="0" hangingPunct="1">
              <a:lnSpc>
                <a:spcPct val="115000"/>
              </a:lnSpc>
              <a:spcBef>
                <a:spcPts val="0"/>
              </a:spcBef>
              <a:buNone/>
            </a:pPr>
            <a:r>
              <a:rPr lang="zh-CN" altLang="en-US" sz="2600" b="1" dirty="0">
                <a:latin typeface="微软雅黑" panose="020B0503020204020204" pitchFamily="34" charset="-122"/>
                <a:ea typeface="微软雅黑" panose="020B0503020204020204" pitchFamily="34" charset="-122"/>
              </a:rPr>
              <a:t>3)教学方法的直接价值由一维取向向多维取向发展。</a:t>
            </a:r>
            <a:endParaRPr lang="en-US" altLang="zh-CN" sz="2600" b="1" dirty="0">
              <a:latin typeface="微软雅黑" panose="020B0503020204020204" pitchFamily="34" charset="-122"/>
              <a:ea typeface="微软雅黑" panose="020B0503020204020204" pitchFamily="34" charset="-122"/>
            </a:endParaRPr>
          </a:p>
          <a:p>
            <a:pPr marL="0" indent="0" eaLnBrk="1" latinLnBrk="0" hangingPunct="1">
              <a:lnSpc>
                <a:spcPct val="115000"/>
              </a:lnSpc>
              <a:spcBef>
                <a:spcPts val="0"/>
              </a:spcBef>
              <a:buNone/>
            </a:pPr>
            <a:r>
              <a:rPr lang="en-US" altLang="zh-CN" sz="2600" b="1" dirty="0">
                <a:latin typeface="微软雅黑" panose="020B0503020204020204" pitchFamily="34" charset="-122"/>
                <a:ea typeface="微软雅黑" panose="020B0503020204020204" pitchFamily="34" charset="-122"/>
              </a:rPr>
              <a:t>                                                </a:t>
            </a:r>
            <a:r>
              <a:rPr lang="zh-CN" altLang="en-US" sz="2600" b="1" dirty="0">
                <a:solidFill>
                  <a:srgbClr val="7030A0"/>
                </a:solidFill>
                <a:latin typeface="微软雅黑" panose="020B0503020204020204" pitchFamily="34" charset="-122"/>
                <a:ea typeface="微软雅黑" panose="020B0503020204020204" pitchFamily="34" charset="-122"/>
              </a:rPr>
              <a:t>（知识、能力、情感）</a:t>
            </a:r>
          </a:p>
          <a:p>
            <a:pPr marL="0" indent="0" eaLnBrk="1" latinLnBrk="0" hangingPunct="1">
              <a:lnSpc>
                <a:spcPct val="115000"/>
              </a:lnSpc>
              <a:spcBef>
                <a:spcPts val="0"/>
              </a:spcBef>
              <a:buNone/>
            </a:pPr>
            <a:r>
              <a:rPr lang="zh-CN" altLang="en-US" sz="2600" b="1" dirty="0">
                <a:latin typeface="微软雅黑" panose="020B0503020204020204" pitchFamily="34" charset="-122"/>
                <a:ea typeface="微软雅黑" panose="020B0503020204020204" pitchFamily="34" charset="-122"/>
              </a:rPr>
              <a:t>4)从教学方法与教学手段的关系上看，由教学方法被动依赖教学手段向二者积极配合发展。  </a:t>
            </a:r>
            <a:r>
              <a:rPr lang="zh-CN" altLang="en-US" sz="2600" b="1" dirty="0">
                <a:solidFill>
                  <a:srgbClr val="7030A0"/>
                </a:solidFill>
                <a:latin typeface="微软雅黑" panose="020B0503020204020204" pitchFamily="34" charset="-122"/>
                <a:ea typeface="微软雅黑" panose="020B0503020204020204" pitchFamily="34" charset="-122"/>
              </a:rPr>
              <a:t>（现代技术）</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69900"/>
            <a:ext cx="8229600" cy="733425"/>
          </a:xfrm>
        </p:spPr>
        <p:txBody>
          <a:bodyPr vert="horz" wrap="square" lIns="91440" tIns="45720" rIns="91440" bIns="45720" anchor="ctr"/>
          <a:lstStyle/>
          <a:p>
            <a:pPr eaLnBrk="1" hangingPunct="1"/>
            <a:r>
              <a:rPr lang="zh-CN" altLang="en-US" sz="4800" b="1" dirty="0">
                <a:latin typeface="微软雅黑" panose="020B0503020204020204" pitchFamily="34" charset="-122"/>
                <a:ea typeface="微软雅黑" panose="020B0503020204020204" pitchFamily="34" charset="-122"/>
              </a:rPr>
              <a:t>知识点</a:t>
            </a:r>
            <a:r>
              <a:rPr lang="en-US" altLang="zh-CN" sz="4800" b="1" dirty="0">
                <a:latin typeface="微软雅黑" panose="020B0503020204020204" pitchFamily="34" charset="-122"/>
                <a:ea typeface="微软雅黑" panose="020B0503020204020204" pitchFamily="34" charset="-122"/>
              </a:rPr>
              <a:t>1:</a:t>
            </a:r>
            <a:r>
              <a:rPr lang="zh-CN" altLang="en-US" sz="4800" b="1" dirty="0">
                <a:latin typeface="微软雅黑" panose="020B0503020204020204" pitchFamily="34" charset="-122"/>
                <a:ea typeface="微软雅黑" panose="020B0503020204020204" pitchFamily="34" charset="-122"/>
              </a:rPr>
              <a:t>教学模式</a:t>
            </a:r>
          </a:p>
        </p:txBody>
      </p:sp>
      <p:sp>
        <p:nvSpPr>
          <p:cNvPr id="3" name="内容占位符 2"/>
          <p:cNvSpPr>
            <a:spLocks noGrp="1"/>
          </p:cNvSpPr>
          <p:nvPr>
            <p:ph idx="1"/>
          </p:nvPr>
        </p:nvSpPr>
        <p:spPr>
          <a:xfrm>
            <a:off x="866140" y="1372870"/>
            <a:ext cx="7820660" cy="2919730"/>
          </a:xfrm>
        </p:spPr>
        <p:txBody>
          <a:bodyPr vert="horz" wrap="square" lIns="91440" tIns="45720" rIns="91440" bIns="45720" anchor="t"/>
          <a:lstStyle/>
          <a:p>
            <a:pPr marL="704850" indent="-704850" eaLnBrk="1" hangingPunct="1">
              <a:buNone/>
            </a:pPr>
            <a:r>
              <a:rPr lang="zh-CN" altLang="en-US" sz="3800" b="1" dirty="0">
                <a:latin typeface="微软雅黑" panose="020B0503020204020204" pitchFamily="34" charset="-122"/>
                <a:ea typeface="微软雅黑" panose="020B0503020204020204" pitchFamily="34" charset="-122"/>
              </a:rPr>
              <a:t>一、教学模式的概述</a:t>
            </a:r>
          </a:p>
          <a:p>
            <a:pPr marL="704850" indent="-704850" eaLnBrk="1" hangingPunct="1">
              <a:buNone/>
            </a:pPr>
            <a:r>
              <a:rPr lang="zh-CN" altLang="en-US" sz="3400" b="1" dirty="0">
                <a:latin typeface="微软雅黑" panose="020B0503020204020204" pitchFamily="34" charset="-122"/>
                <a:ea typeface="微软雅黑" panose="020B0503020204020204" pitchFamily="34" charset="-122"/>
              </a:rPr>
              <a:t>（一）教学模式的概念</a:t>
            </a:r>
          </a:p>
          <a:p>
            <a:pPr marL="0" indent="-704850" eaLnBrk="1" latinLnBrk="0" hangingPunct="1">
              <a:spcBef>
                <a:spcPts val="0"/>
              </a:spcBef>
              <a:buNone/>
            </a:pPr>
            <a:r>
              <a:rPr lang="en-US" sz="2800" b="1" dirty="0">
                <a:latin typeface="微软雅黑" panose="020B0503020204020204" pitchFamily="34" charset="-122"/>
                <a:ea typeface="微软雅黑" panose="020B0503020204020204" pitchFamily="34" charset="-122"/>
              </a:rPr>
              <a:t>       </a:t>
            </a:r>
            <a:r>
              <a:rPr sz="2800" b="1" dirty="0">
                <a:latin typeface="微软雅黑" panose="020B0503020204020204" pitchFamily="34" charset="-122"/>
                <a:ea typeface="微软雅黑" panose="020B0503020204020204" pitchFamily="34" charset="-122"/>
              </a:rPr>
              <a:t>建立在一定教学</a:t>
            </a:r>
            <a:r>
              <a:rPr sz="2800" b="1" dirty="0">
                <a:solidFill>
                  <a:srgbClr val="7030A0"/>
                </a:solidFill>
                <a:latin typeface="微软雅黑" panose="020B0503020204020204" pitchFamily="34" charset="-122"/>
                <a:ea typeface="微软雅黑" panose="020B0503020204020204" pitchFamily="34" charset="-122"/>
              </a:rPr>
              <a:t>理论</a:t>
            </a:r>
            <a:r>
              <a:rPr sz="2800" b="1" dirty="0">
                <a:latin typeface="微软雅黑" panose="020B0503020204020204" pitchFamily="34" charset="-122"/>
                <a:ea typeface="微软雅黑" panose="020B0503020204020204" pitchFamily="34" charset="-122"/>
              </a:rPr>
              <a:t>或教学</a:t>
            </a:r>
            <a:r>
              <a:rPr sz="2800" b="1" dirty="0">
                <a:solidFill>
                  <a:srgbClr val="7030A0"/>
                </a:solidFill>
                <a:latin typeface="微软雅黑" panose="020B0503020204020204" pitchFamily="34" charset="-122"/>
                <a:ea typeface="微软雅黑" panose="020B0503020204020204" pitchFamily="34" charset="-122"/>
              </a:rPr>
              <a:t>思想</a:t>
            </a:r>
            <a:r>
              <a:rPr sz="2800" b="1" dirty="0">
                <a:latin typeface="微软雅黑" panose="020B0503020204020204" pitchFamily="34" charset="-122"/>
                <a:ea typeface="微软雅黑" panose="020B0503020204020204" pitchFamily="34" charset="-122"/>
              </a:rPr>
              <a:t>基础之上，为实现特定教学目的，将教学诸要素以特定的方式组合成具有</a:t>
            </a:r>
            <a:r>
              <a:rPr sz="2800" b="1" dirty="0">
                <a:solidFill>
                  <a:srgbClr val="7030A0"/>
                </a:solidFill>
                <a:latin typeface="微软雅黑" panose="020B0503020204020204" pitchFamily="34" charset="-122"/>
                <a:ea typeface="微软雅黑" panose="020B0503020204020204" pitchFamily="34" charset="-122"/>
              </a:rPr>
              <a:t>相对稳定</a:t>
            </a:r>
            <a:r>
              <a:rPr sz="2800" b="1" dirty="0">
                <a:latin typeface="微软雅黑" panose="020B0503020204020204" pitchFamily="34" charset="-122"/>
                <a:ea typeface="微软雅黑" panose="020B0503020204020204" pitchFamily="34" charset="-122"/>
              </a:rPr>
              <a:t>且</a:t>
            </a:r>
            <a:r>
              <a:rPr sz="2800" b="1" dirty="0">
                <a:solidFill>
                  <a:srgbClr val="7030A0"/>
                </a:solidFill>
                <a:latin typeface="微软雅黑" panose="020B0503020204020204" pitchFamily="34" charset="-122"/>
                <a:ea typeface="微软雅黑" panose="020B0503020204020204" pitchFamily="34" charset="-122"/>
              </a:rPr>
              <a:t>简明</a:t>
            </a:r>
            <a:r>
              <a:rPr sz="2800" b="1" dirty="0">
                <a:latin typeface="微软雅黑" panose="020B0503020204020204" pitchFamily="34" charset="-122"/>
                <a:ea typeface="微软雅黑" panose="020B0503020204020204" pitchFamily="34" charset="-122"/>
              </a:rPr>
              <a:t>的教学结构框架，并具有</a:t>
            </a:r>
            <a:r>
              <a:rPr sz="2800" b="1" dirty="0">
                <a:solidFill>
                  <a:srgbClr val="7030A0"/>
                </a:solidFill>
                <a:latin typeface="微软雅黑" panose="020B0503020204020204" pitchFamily="34" charset="-122"/>
                <a:ea typeface="微软雅黑" panose="020B0503020204020204" pitchFamily="34" charset="-122"/>
              </a:rPr>
              <a:t>可操作性</a:t>
            </a:r>
            <a:r>
              <a:rPr sz="2800" b="1" dirty="0">
                <a:latin typeface="微软雅黑" panose="020B0503020204020204" pitchFamily="34" charset="-122"/>
                <a:ea typeface="微软雅黑" panose="020B0503020204020204" pitchFamily="34" charset="-122"/>
              </a:rPr>
              <a:t>程序的教学模型。</a:t>
            </a:r>
            <a:r>
              <a:rPr lang="zh-CN" altLang="en-US" sz="2800" b="1" dirty="0">
                <a:solidFill>
                  <a:srgbClr val="7030A0"/>
                </a:solidFill>
                <a:latin typeface="微软雅黑" panose="020B0503020204020204" pitchFamily="34" charset="-122"/>
                <a:ea typeface="微软雅黑" panose="020B0503020204020204" pitchFamily="34" charset="-122"/>
              </a:rPr>
              <a:t>（杜郞口）</a:t>
            </a:r>
            <a:endParaRPr sz="2800" b="1" dirty="0">
              <a:solidFill>
                <a:srgbClr val="7030A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61670" y="384810"/>
            <a:ext cx="7820660" cy="4301490"/>
          </a:xfrm>
        </p:spPr>
        <p:txBody>
          <a:bodyPr vert="horz" wrap="square" lIns="91440" tIns="45720" rIns="91440" bIns="45720" anchor="t"/>
          <a:lstStyle/>
          <a:p>
            <a:pPr marL="704850" indent="-704850" eaLnBrk="1" hangingPunct="1">
              <a:buNone/>
            </a:pPr>
            <a:r>
              <a:rPr lang="zh-CN" altLang="en-US" sz="3400" b="1" dirty="0">
                <a:latin typeface="微软雅黑" panose="020B0503020204020204" pitchFamily="34" charset="-122"/>
                <a:ea typeface="微软雅黑" panose="020B0503020204020204" pitchFamily="34" charset="-122"/>
              </a:rPr>
              <a:t>（二）教学模式的特点</a:t>
            </a:r>
          </a:p>
          <a:p>
            <a:pPr marL="0" indent="-489585" eaLnBrk="1" latinLnBrk="0" hangingPunct="1">
              <a:lnSpc>
                <a:spcPct val="150000"/>
              </a:lnSpc>
              <a:spcBef>
                <a:spcPts val="0"/>
              </a:spcBef>
            </a:pPr>
            <a:r>
              <a:rPr sz="2800" b="1" dirty="0" err="1">
                <a:latin typeface="微软雅黑" panose="020B0503020204020204" pitchFamily="34" charset="-122"/>
                <a:ea typeface="微软雅黑" panose="020B0503020204020204" pitchFamily="34" charset="-122"/>
              </a:rPr>
              <a:t>操作性</a:t>
            </a:r>
            <a:r>
              <a:rPr lang="zh-CN" sz="2800" b="1" dirty="0">
                <a:latin typeface="微软雅黑" panose="020B0503020204020204" pitchFamily="34" charset="-122"/>
                <a:ea typeface="微软雅黑" panose="020B0503020204020204" pitchFamily="34" charset="-122"/>
              </a:rPr>
              <a:t>（便于理解、把握、运用）</a:t>
            </a:r>
          </a:p>
          <a:p>
            <a:pPr marL="0" indent="-489585" eaLnBrk="1" latinLnBrk="0" hangingPunct="1">
              <a:lnSpc>
                <a:spcPct val="150000"/>
              </a:lnSpc>
              <a:spcBef>
                <a:spcPts val="0"/>
              </a:spcBef>
            </a:pPr>
            <a:r>
              <a:rPr sz="2800" b="1" dirty="0">
                <a:latin typeface="微软雅黑" panose="020B0503020204020204" pitchFamily="34" charset="-122"/>
                <a:ea typeface="微软雅黑" panose="020B0503020204020204" pitchFamily="34" charset="-122"/>
              </a:rPr>
              <a:t>整体性</a:t>
            </a:r>
            <a:r>
              <a:rPr lang="zh-CN" sz="2800" b="1" dirty="0">
                <a:latin typeface="微软雅黑" panose="020B0503020204020204" pitchFamily="34" charset="-122"/>
                <a:ea typeface="微软雅黑" panose="020B0503020204020204" pitchFamily="34" charset="-122"/>
              </a:rPr>
              <a:t>（既要了解原理，又要掌握方法）</a:t>
            </a:r>
          </a:p>
          <a:p>
            <a:pPr marL="0" indent="-489585" eaLnBrk="1" latinLnBrk="0" hangingPunct="1">
              <a:lnSpc>
                <a:spcPct val="150000"/>
              </a:lnSpc>
              <a:spcBef>
                <a:spcPts val="0"/>
              </a:spcBef>
            </a:pPr>
            <a:r>
              <a:rPr sz="2800" b="1" dirty="0">
                <a:latin typeface="微软雅黑" panose="020B0503020204020204" pitchFamily="34" charset="-122"/>
                <a:ea typeface="微软雅黑" panose="020B0503020204020204" pitchFamily="34" charset="-122"/>
              </a:rPr>
              <a:t>开放性</a:t>
            </a:r>
            <a:r>
              <a:rPr lang="zh-CN" sz="2800" b="1" dirty="0">
                <a:latin typeface="微软雅黑" panose="020B0503020204020204" pitchFamily="34" charset="-122"/>
                <a:ea typeface="微软雅黑" panose="020B0503020204020204" pitchFamily="34" charset="-122"/>
              </a:rPr>
              <a:t>（不断丰富发展）</a:t>
            </a:r>
          </a:p>
          <a:p>
            <a:pPr marL="0" indent="-489585" eaLnBrk="1" latinLnBrk="0" hangingPunct="1">
              <a:lnSpc>
                <a:spcPct val="150000"/>
              </a:lnSpc>
              <a:spcBef>
                <a:spcPts val="0"/>
              </a:spcBef>
            </a:pPr>
            <a:r>
              <a:rPr sz="2800" b="1" dirty="0">
                <a:latin typeface="微软雅黑" panose="020B0503020204020204" pitchFamily="34" charset="-122"/>
                <a:ea typeface="微软雅黑" panose="020B0503020204020204" pitchFamily="34" charset="-122"/>
              </a:rPr>
              <a:t>简约性</a:t>
            </a:r>
            <a:r>
              <a:rPr lang="zh-CN" sz="2800" b="1" dirty="0">
                <a:latin typeface="微软雅黑" panose="020B0503020204020204" pitchFamily="34" charset="-122"/>
                <a:ea typeface="微软雅黑" panose="020B0503020204020204" pitchFamily="34" charset="-122"/>
              </a:rPr>
              <a:t>（精练的概括和表述）</a:t>
            </a:r>
          </a:p>
          <a:p>
            <a:pPr marL="0" indent="-489585" eaLnBrk="1" latinLnBrk="0" hangingPunct="1">
              <a:lnSpc>
                <a:spcPct val="150000"/>
              </a:lnSpc>
              <a:spcBef>
                <a:spcPts val="0"/>
              </a:spcBef>
            </a:pPr>
            <a:r>
              <a:rPr sz="2800" b="1" dirty="0">
                <a:latin typeface="微软雅黑" panose="020B0503020204020204" pitchFamily="34" charset="-122"/>
                <a:ea typeface="微软雅黑" panose="020B0503020204020204" pitchFamily="34" charset="-122"/>
              </a:rPr>
              <a:t>针对性</a:t>
            </a:r>
            <a:r>
              <a:rPr lang="zh-CN" sz="2800" b="1" dirty="0">
                <a:latin typeface="微软雅黑" panose="020B0503020204020204" pitchFamily="34" charset="-122"/>
                <a:ea typeface="微软雅黑" panose="020B0503020204020204" pitchFamily="34" charset="-122"/>
              </a:rPr>
              <a:t>（适用范围不同</a:t>
            </a:r>
            <a:r>
              <a:rPr lang="zh-CN" altLang="en-US" sz="2800" b="1" dirty="0">
                <a:latin typeface="微软雅黑" panose="020B0503020204020204" pitchFamily="34" charset="-122"/>
                <a:ea typeface="微软雅黑" panose="020B0503020204020204" pitchFamily="34" charset="-122"/>
              </a:rPr>
              <a:t>，</a:t>
            </a:r>
            <a:r>
              <a:rPr lang="zh-CN" altLang="en-US" sz="2800" b="1" dirty="0">
                <a:solidFill>
                  <a:srgbClr val="7030A0"/>
                </a:solidFill>
                <a:latin typeface="微软雅黑" panose="020B0503020204020204" pitchFamily="34" charset="-122"/>
                <a:ea typeface="微软雅黑" panose="020B0503020204020204" pitchFamily="34" charset="-122"/>
              </a:rPr>
              <a:t>教师个人的模式，毛坦厂中学</a:t>
            </a:r>
            <a:r>
              <a:rPr lang="zh-CN" sz="2800" b="1" dirty="0">
                <a:solidFill>
                  <a:srgbClr val="7030A0"/>
                </a:solidFill>
                <a:latin typeface="微软雅黑" panose="020B0503020204020204" pitchFamily="34" charset="-122"/>
                <a:ea typeface="微软雅黑" panose="020B0503020204020204" pitchFamily="34" charset="-122"/>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298768"/>
            <a:ext cx="8229600" cy="855662"/>
          </a:xfrm>
        </p:spPr>
        <p:txBody>
          <a:bodyPr vert="horz" wrap="square" lIns="91440" tIns="45720" rIns="91440" bIns="45720" anchor="ctr"/>
          <a:lstStyle/>
          <a:p>
            <a:pPr eaLnBrk="1" hangingPunct="1"/>
            <a:r>
              <a:rPr lang="zh-CN" altLang="en-US" b="1" dirty="0">
                <a:latin typeface="微软雅黑" panose="020B0503020204020204" pitchFamily="34" charset="-122"/>
                <a:ea typeface="微软雅黑" panose="020B0503020204020204" pitchFamily="34" charset="-122"/>
              </a:rPr>
              <a:t>二、教学模式的结构</a:t>
            </a:r>
          </a:p>
        </p:txBody>
      </p:sp>
      <p:sp>
        <p:nvSpPr>
          <p:cNvPr id="31747" name="Rectangle 3"/>
          <p:cNvSpPr>
            <a:spLocks noGrp="1" noChangeArrowheads="1"/>
          </p:cNvSpPr>
          <p:nvPr>
            <p:ph idx="1"/>
          </p:nvPr>
        </p:nvSpPr>
        <p:spPr>
          <a:xfrm>
            <a:off x="1390650" y="1279525"/>
            <a:ext cx="7346315" cy="3043555"/>
          </a:xfrm>
        </p:spPr>
        <p:txBody>
          <a:bodyPr vert="horz" wrap="square" lIns="91440" tIns="45720" rIns="91440" bIns="45720" numCol="1" anchor="t" anchorCtr="0" compatLnSpc="1"/>
          <a:lstStyle/>
          <a:p>
            <a:pPr marL="0" marR="0" lvl="0" indent="0" algn="l" defTabSz="914400" rtl="0" eaLnBrk="1" latinLnBrk="0" hangingPunct="1">
              <a:lnSpc>
                <a:spcPct val="125000"/>
              </a:lnSpc>
              <a:spcBef>
                <a:spcPts val="0"/>
              </a:spcBef>
              <a:spcAft>
                <a:spcPct val="0"/>
              </a:spcAft>
              <a:buClrTx/>
              <a:buSzTx/>
              <a:buNone/>
              <a:defRPr/>
            </a:pPr>
            <a:r>
              <a:rPr kumimoji="0"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1.理论基础</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r>
              <a:rPr kumimoji="0" lang="zh-CN" altLang="en-US"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教学阶段理论</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p>
          <a:p>
            <a:pPr marL="0" marR="0" lvl="0" indent="0" algn="l" defTabSz="914400" rtl="0" eaLnBrk="1" latinLnBrk="0" hangingPunct="1">
              <a:lnSpc>
                <a:spcPct val="125000"/>
              </a:lnSpc>
              <a:spcBef>
                <a:spcPts val="0"/>
              </a:spcBef>
              <a:spcAft>
                <a:spcPct val="0"/>
              </a:spcAft>
              <a:buClrTx/>
              <a:buSzTx/>
              <a:buNone/>
              <a:defRPr/>
            </a:pPr>
            <a:r>
              <a:rPr kumimoji="0"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2.功能目标</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r>
              <a:rPr kumimoji="0" sz="28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rPr>
              <a:t>所能达到的教学结果</a:t>
            </a:r>
            <a:r>
              <a:rPr kumimoji="0" lang="zh-CN" altLang="en-US"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，优势</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p>
          <a:p>
            <a:pPr marL="0" marR="0" lvl="0" indent="0" algn="l" defTabSz="914400" rtl="0" eaLnBrk="1" latinLnBrk="0" hangingPunct="1">
              <a:lnSpc>
                <a:spcPct val="125000"/>
              </a:lnSpc>
              <a:spcBef>
                <a:spcPts val="0"/>
              </a:spcBef>
              <a:spcAft>
                <a:spcPct val="0"/>
              </a:spcAft>
              <a:buClrTx/>
              <a:buSzTx/>
              <a:buNone/>
              <a:defRPr/>
            </a:pPr>
            <a:r>
              <a:rPr kumimoji="0"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3.实现条件</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r>
              <a:rPr kumimoji="0" lang="zh-CN" altLang="en-US"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人、时间、支持程度</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p>
          <a:p>
            <a:pPr marL="0" marR="0" lvl="0" indent="0" defTabSz="914400" rtl="0" eaLnBrk="1" latinLnBrk="0" hangingPunct="1">
              <a:lnSpc>
                <a:spcPct val="125000"/>
              </a:lnSpc>
              <a:spcBef>
                <a:spcPts val="0"/>
              </a:spcBef>
              <a:spcAft>
                <a:spcPct val="0"/>
              </a:spcAft>
              <a:buClrTx/>
              <a:buSzTx/>
              <a:buNone/>
              <a:defRPr/>
            </a:pPr>
            <a:r>
              <a:rPr kumimoji="0"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4.活动程序</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r>
              <a:rPr kumimoji="0" sz="2800" b="1" i="0" u="none" strike="noStrike" kern="0" cap="none" spc="0" normalizeH="0" baseline="0" noProof="0" dirty="0" err="1">
                <a:ln>
                  <a:noFill/>
                </a:ln>
                <a:solidFill>
                  <a:srgbClr val="7030A0"/>
                </a:solidFill>
                <a:effectLst/>
                <a:uLnTx/>
                <a:uFillTx/>
                <a:latin typeface="微软雅黑" panose="020B0503020204020204" pitchFamily="34" charset="-122"/>
                <a:ea typeface="微软雅黑" panose="020B0503020204020204" pitchFamily="34" charset="-122"/>
              </a:rPr>
              <a:t>操作程序和步骤</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p>
          <a:p>
            <a:pPr marL="0" marR="0" lvl="0" indent="0" algn="l" defTabSz="914400" rtl="0" eaLnBrk="1" latinLnBrk="0" hangingPunct="1">
              <a:lnSpc>
                <a:spcPct val="125000"/>
              </a:lnSpc>
              <a:spcBef>
                <a:spcPts val="0"/>
              </a:spcBef>
              <a:spcAft>
                <a:spcPct val="0"/>
              </a:spcAft>
              <a:buClrTx/>
              <a:buSzTx/>
              <a:buNone/>
              <a:defRPr/>
            </a:pPr>
            <a:r>
              <a:rPr kumimoji="0"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5.评价</a:t>
            </a:r>
            <a:r>
              <a:rPr kumimoji="0" lang="en-US" sz="2800" b="1" i="0" u="none" strike="noStrike" kern="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rPr>
              <a:t>    </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r>
              <a:rPr kumimoji="0" lang="zh-CN" altLang="en-US"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教学目标的达成度</a:t>
            </a:r>
            <a:r>
              <a:rPr kumimoji="0" 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t>）</a:t>
            </a:r>
            <a:br>
              <a:rPr kumimoji="0" lang="en-US" altLang="zh-CN" sz="2800" b="1" i="0" u="none" strike="noStrike" kern="0" cap="none" spc="0" normalizeH="0" baseline="0" noProof="0" dirty="0">
                <a:ln>
                  <a:noFill/>
                </a:ln>
                <a:solidFill>
                  <a:srgbClr val="7030A0"/>
                </a:solidFill>
                <a:effectLst/>
                <a:uLnTx/>
                <a:uFillTx/>
                <a:latin typeface="微软雅黑" panose="020B0503020204020204" pitchFamily="34" charset="-122"/>
                <a:ea typeface="微软雅黑" panose="020B0503020204020204" pitchFamily="34" charset="-122"/>
              </a:rPr>
            </a:br>
            <a:br>
              <a:rPr kumimoji="0" lang="en-US" altLang="zh-CN" sz="3200" b="0" i="0" u="none" strike="noStrike" kern="0" cap="none" spc="0" normalizeH="0" baseline="0" noProof="0" dirty="0">
                <a:ln>
                  <a:noFill/>
                </a:ln>
                <a:solidFill>
                  <a:schemeClr val="tx1"/>
                </a:solidFill>
                <a:effectLst/>
                <a:uLnTx/>
                <a:uFillTx/>
                <a:latin typeface="+mn-lt"/>
                <a:ea typeface="+mn-ea"/>
                <a:cs typeface="+mn-cs"/>
              </a:rPr>
            </a:br>
            <a:endParaRPr kumimoji="0" lang="en-US" altLang="zh-CN"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57200" y="323850"/>
            <a:ext cx="8229600" cy="855663"/>
          </a:xfrm>
        </p:spPr>
        <p:txBody>
          <a:bodyPr vert="horz" wrap="square" lIns="91440" tIns="45720" rIns="91440" bIns="45720" anchor="ctr"/>
          <a:lstStyle/>
          <a:p>
            <a:pPr eaLnBrk="1" hangingPunct="1"/>
            <a:r>
              <a:rPr lang="zh-CN" altLang="en-US" b="1" dirty="0">
                <a:latin typeface="微软雅黑" panose="020B0503020204020204" pitchFamily="34" charset="-122"/>
                <a:ea typeface="微软雅黑" panose="020B0503020204020204" pitchFamily="34" charset="-122"/>
              </a:rPr>
              <a:t>三、</a:t>
            </a:r>
            <a:r>
              <a:rPr b="1" dirty="0">
                <a:latin typeface="微软雅黑" panose="020B0503020204020204" pitchFamily="34" charset="-122"/>
                <a:ea typeface="微软雅黑" panose="020B0503020204020204" pitchFamily="34" charset="-122"/>
                <a:sym typeface="+mn-ea"/>
              </a:rPr>
              <a:t>教学模式的作用</a:t>
            </a:r>
            <a:endParaRPr lang="zh-CN" altLang="en-US" b="1" dirty="0">
              <a:latin typeface="微软雅黑" panose="020B0503020204020204" pitchFamily="34" charset="-122"/>
              <a:ea typeface="微软雅黑" panose="020B0503020204020204" pitchFamily="34" charset="-122"/>
              <a:sym typeface="+mn-ea"/>
            </a:endParaRPr>
          </a:p>
        </p:txBody>
      </p:sp>
      <p:sp>
        <p:nvSpPr>
          <p:cNvPr id="32771" name="Rectangle 3"/>
          <p:cNvSpPr>
            <a:spLocks noGrp="1"/>
          </p:cNvSpPr>
          <p:nvPr>
            <p:ph idx="1"/>
          </p:nvPr>
        </p:nvSpPr>
        <p:spPr>
          <a:xfrm>
            <a:off x="1057275" y="1532280"/>
            <a:ext cx="7029450" cy="2341563"/>
          </a:xfrm>
        </p:spPr>
        <p:txBody>
          <a:bodyPr vert="horz" wrap="square" lIns="91440" tIns="45720" rIns="91440" bIns="45720" anchor="t"/>
          <a:lstStyle/>
          <a:p>
            <a:pPr marL="0" indent="0" eaLnBrk="1" hangingPunct="1">
              <a:buNone/>
            </a:pPr>
            <a:r>
              <a:rPr sz="3600" b="1" dirty="0">
                <a:latin typeface="微软雅黑" panose="020B0503020204020204" pitchFamily="34" charset="-122"/>
                <a:ea typeface="微软雅黑" panose="020B0503020204020204" pitchFamily="34" charset="-122"/>
              </a:rPr>
              <a:t>1.转化教学原理，指导教学实践</a:t>
            </a:r>
            <a:endParaRPr lang="en-US" sz="3600" b="1" dirty="0">
              <a:latin typeface="微软雅黑" panose="020B0503020204020204" pitchFamily="34" charset="-122"/>
              <a:ea typeface="微软雅黑" panose="020B0503020204020204" pitchFamily="34" charset="-122"/>
            </a:endParaRPr>
          </a:p>
          <a:p>
            <a:pPr marL="0" indent="0" eaLnBrk="1" hangingPunct="1">
              <a:buNone/>
            </a:pPr>
            <a:endParaRPr sz="3600" b="1" dirty="0">
              <a:latin typeface="微软雅黑" panose="020B0503020204020204" pitchFamily="34" charset="-122"/>
              <a:ea typeface="微软雅黑" panose="020B0503020204020204" pitchFamily="34" charset="-122"/>
            </a:endParaRPr>
          </a:p>
          <a:p>
            <a:pPr marL="0" indent="0" eaLnBrk="1" hangingPunct="1">
              <a:buNone/>
            </a:pPr>
            <a:r>
              <a:rPr sz="3600" b="1" dirty="0">
                <a:latin typeface="微软雅黑" panose="020B0503020204020204" pitchFamily="34" charset="-122"/>
                <a:ea typeface="微软雅黑" panose="020B0503020204020204" pitchFamily="34" charset="-122"/>
              </a:rPr>
              <a:t>2.提升教学经验，丰富教学理论</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微软雅黑" panose="020B0503020204020204" pitchFamily="34" charset="-122"/>
                <a:ea typeface="微软雅黑" panose="020B0503020204020204" pitchFamily="34" charset="-122"/>
              </a:rPr>
              <a:t>知识点</a:t>
            </a:r>
            <a:r>
              <a:rPr lang="en-US" altLang="zh-CN" sz="4800" b="1" dirty="0">
                <a:solidFill>
                  <a:schemeClr val="tx1"/>
                </a:solidFill>
                <a:latin typeface="微软雅黑" panose="020B0503020204020204" pitchFamily="34" charset="-122"/>
                <a:ea typeface="微软雅黑" panose="020B0503020204020204" pitchFamily="34" charset="-122"/>
              </a:rPr>
              <a:t>2</a:t>
            </a:r>
            <a:r>
              <a:rPr lang="zh-CN" altLang="en-US" sz="4800" b="1" dirty="0">
                <a:solidFill>
                  <a:schemeClr val="tx1"/>
                </a:solidFill>
                <a:latin typeface="微软雅黑" panose="020B0503020204020204" pitchFamily="34" charset="-122"/>
                <a:ea typeface="微软雅黑" panose="020B0503020204020204" pitchFamily="34" charset="-122"/>
              </a:rPr>
              <a:t>：</a:t>
            </a:r>
            <a:br>
              <a:rPr lang="en-US" altLang="zh-CN" sz="4800" b="1" dirty="0">
                <a:solidFill>
                  <a:schemeClr val="tx1"/>
                </a:solidFill>
                <a:latin typeface="微软雅黑" panose="020B0503020204020204" pitchFamily="34" charset="-122"/>
                <a:ea typeface="微软雅黑" panose="020B0503020204020204" pitchFamily="34" charset="-122"/>
              </a:rPr>
            </a:br>
            <a:r>
              <a:rPr lang="zh-CN" altLang="en-US" sz="4800" b="1" dirty="0">
                <a:solidFill>
                  <a:schemeClr val="tx1"/>
                </a:solidFill>
                <a:latin typeface="微软雅黑" panose="020B0503020204020204" pitchFamily="34" charset="-122"/>
                <a:ea typeface="微软雅黑" panose="020B0503020204020204" pitchFamily="34" charset="-122"/>
              </a:rPr>
              <a:t>国内外教学模式及改革趋势</a:t>
            </a:r>
          </a:p>
        </p:txBody>
      </p:sp>
      <p:sp>
        <p:nvSpPr>
          <p:cNvPr id="25603"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extLst>
      <p:ext uri="{BB962C8B-B14F-4D97-AF65-F5344CB8AC3E}">
        <p14:creationId xmlns:p14="http://schemas.microsoft.com/office/powerpoint/2010/main" val="1769386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E30940-1387-4443-9A08-0B499F38747D}"/>
              </a:ext>
            </a:extLst>
          </p:cNvPr>
          <p:cNvSpPr>
            <a:spLocks noGrp="1"/>
          </p:cNvSpPr>
          <p:nvPr>
            <p:ph type="title"/>
          </p:nvPr>
        </p:nvSpPr>
        <p:spPr/>
        <p:txBody>
          <a:bodyPr/>
          <a:lstStyle/>
          <a:p>
            <a:r>
              <a:rPr lang="zh-CN" altLang="en-US" b="1" dirty="0">
                <a:latin typeface="微软雅黑" panose="020B0503020204020204" pitchFamily="34" charset="-122"/>
                <a:ea typeface="微软雅黑" panose="020B0503020204020204" pitchFamily="34" charset="-122"/>
              </a:rPr>
              <a:t>案例：“东庐”模式</a:t>
            </a:r>
          </a:p>
        </p:txBody>
      </p:sp>
      <p:sp>
        <p:nvSpPr>
          <p:cNvPr id="3" name="内容占位符 2">
            <a:extLst>
              <a:ext uri="{FF2B5EF4-FFF2-40B4-BE49-F238E27FC236}">
                <a16:creationId xmlns:a16="http://schemas.microsoft.com/office/drawing/2014/main" id="{E5B865E3-2288-43F7-8D11-7598DD54D52F}"/>
              </a:ext>
            </a:extLst>
          </p:cNvPr>
          <p:cNvSpPr>
            <a:spLocks noGrp="1"/>
          </p:cNvSpPr>
          <p:nvPr>
            <p:ph idx="1"/>
          </p:nvPr>
        </p:nvSpPr>
        <p:spPr>
          <a:xfrm>
            <a:off x="457200" y="1225550"/>
            <a:ext cx="8229600" cy="3395663"/>
          </a:xfrm>
        </p:spPr>
        <p:txBody>
          <a:bodyPr/>
          <a:lstStyle/>
          <a:p>
            <a:pPr marL="0" indent="0">
              <a:buNone/>
            </a:pPr>
            <a:r>
              <a:rPr lang="zh-CN" altLang="en-US" dirty="0"/>
              <a:t>    </a:t>
            </a:r>
            <a:r>
              <a:rPr lang="zh-CN" altLang="en-US" sz="2800" b="1" dirty="0">
                <a:latin typeface="微软雅黑" panose="020B0503020204020204" pitchFamily="34" charset="-122"/>
                <a:ea typeface="微软雅黑" panose="020B0503020204020204" pitchFamily="34" charset="-122"/>
              </a:rPr>
              <a:t>东庐中学为落实 “以人为本，教学合一”的教学理念。在教学中使用了</a:t>
            </a:r>
            <a:r>
              <a:rPr lang="zh-CN" altLang="en-US" sz="2800" b="1" dirty="0">
                <a:solidFill>
                  <a:srgbClr val="7030A0"/>
                </a:solidFill>
                <a:latin typeface="微软雅黑" panose="020B0503020204020204" pitchFamily="34" charset="-122"/>
                <a:ea typeface="微软雅黑" panose="020B0503020204020204" pitchFamily="34" charset="-122"/>
              </a:rPr>
              <a:t>讲学稿</a:t>
            </a:r>
            <a:r>
              <a:rPr lang="zh-CN" altLang="en-US" sz="2800" b="1" dirty="0">
                <a:latin typeface="微软雅黑" panose="020B0503020204020204" pitchFamily="34" charset="-122"/>
                <a:ea typeface="微软雅黑" panose="020B0503020204020204" pitchFamily="34" charset="-122"/>
              </a:rPr>
              <a:t>，即将教案、学案、笔记、作业、测试和复习资料于一体的师生共用的教学文本。</a:t>
            </a:r>
          </a:p>
          <a:p>
            <a:pPr marL="0" indent="0">
              <a:buNone/>
            </a:pPr>
            <a:r>
              <a:rPr lang="zh-CN" altLang="en-US" sz="2800" b="1" dirty="0">
                <a:solidFill>
                  <a:srgbClr val="C00000"/>
                </a:solidFill>
                <a:latin typeface="微软雅黑" panose="020B0503020204020204" pitchFamily="34" charset="-122"/>
                <a:ea typeface="微软雅黑" panose="020B0503020204020204" pitchFamily="34" charset="-122"/>
              </a:rPr>
              <a:t>       分析：</a:t>
            </a:r>
            <a:r>
              <a:rPr lang="zh-CN" altLang="en-US" sz="2800" b="1" dirty="0">
                <a:latin typeface="微软雅黑" panose="020B0503020204020204" pitchFamily="34" charset="-122"/>
                <a:ea typeface="微软雅黑" panose="020B0503020204020204" pitchFamily="34" charset="-122"/>
              </a:rPr>
              <a:t>教学模式有多种，没有固定的成式。但不论何种教学模式均要体现教学模式应有的普遍特点。只要能达到理想教学效果就是好的教学模式。</a:t>
            </a:r>
          </a:p>
        </p:txBody>
      </p:sp>
    </p:spTree>
    <p:extLst>
      <p:ext uri="{BB962C8B-B14F-4D97-AF65-F5344CB8AC3E}">
        <p14:creationId xmlns:p14="http://schemas.microsoft.com/office/powerpoint/2010/main" val="2011685754"/>
      </p:ext>
    </p:extLst>
  </p:cSld>
  <p:clrMapOvr>
    <a:masterClrMapping/>
  </p:clrMapOvr>
</p:sld>
</file>

<file path=ppt/theme/theme1.xml><?xml version="1.0" encoding="utf-8"?>
<a:theme xmlns:a="http://schemas.openxmlformats.org/drawingml/2006/main" name="1_cdb2004169gl">
  <a:themeElements>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1_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1_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1_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db2004169gl">
  <a:themeElements>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纯白16比9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模板001</Template>
  <TotalTime>1461</TotalTime>
  <Words>2253</Words>
  <Application>Microsoft Office PowerPoint</Application>
  <PresentationFormat>自定义</PresentationFormat>
  <Paragraphs>187</Paragraphs>
  <Slides>35</Slides>
  <Notes>0</Notes>
  <HiddenSlides>0</HiddenSlides>
  <MMClips>0</MMClips>
  <ScaleCrop>false</ScaleCrop>
  <HeadingPairs>
    <vt:vector size="8" baseType="variant">
      <vt:variant>
        <vt:lpstr>已用的字体</vt:lpstr>
      </vt:variant>
      <vt:variant>
        <vt:i4>4</vt:i4>
      </vt:variant>
      <vt:variant>
        <vt:lpstr>主题</vt:lpstr>
      </vt:variant>
      <vt:variant>
        <vt:i4>3</vt:i4>
      </vt:variant>
      <vt:variant>
        <vt:lpstr>嵌入 OLE 服务器</vt:lpstr>
      </vt:variant>
      <vt:variant>
        <vt:i4>1</vt:i4>
      </vt:variant>
      <vt:variant>
        <vt:lpstr>幻灯片标题</vt:lpstr>
      </vt:variant>
      <vt:variant>
        <vt:i4>35</vt:i4>
      </vt:variant>
    </vt:vector>
  </HeadingPairs>
  <TitlesOfParts>
    <vt:vector size="43" baseType="lpstr">
      <vt:lpstr>黑体</vt:lpstr>
      <vt:lpstr>微软雅黑</vt:lpstr>
      <vt:lpstr>Arial</vt:lpstr>
      <vt:lpstr>Wingdings</vt:lpstr>
      <vt:lpstr>1_cdb2004169gl</vt:lpstr>
      <vt:lpstr>cdb2004169gl</vt:lpstr>
      <vt:lpstr>纯白16比9模板</vt:lpstr>
      <vt:lpstr>Photoshop.Image.6</vt:lpstr>
      <vt:lpstr>第十一章  教学模式与方法</vt:lpstr>
      <vt:lpstr>案例：视频—智慧课堂</vt:lpstr>
      <vt:lpstr>知识点1：教学模式</vt:lpstr>
      <vt:lpstr>知识点1:教学模式</vt:lpstr>
      <vt:lpstr>PowerPoint 演示文稿</vt:lpstr>
      <vt:lpstr>二、教学模式的结构</vt:lpstr>
      <vt:lpstr>三、教学模式的作用</vt:lpstr>
      <vt:lpstr>知识点2： 国内外教学模式及改革趋势</vt:lpstr>
      <vt:lpstr>案例：“东庐”模式</vt:lpstr>
      <vt:lpstr>一、国内外教学模式及评价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知识点3：教学方法</vt:lpstr>
      <vt:lpstr>案例：“以赛促教,以赛促学,以赛促改”</vt:lpstr>
      <vt:lpstr>PowerPoint 演示文稿</vt:lpstr>
      <vt:lpstr>二、国内外主要教学方法简介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三、选择和运用教学方法的主要原则</vt:lpstr>
      <vt:lpstr>四、教学方法的发展趋势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什么是基础教育</dc:title>
  <dc:creator>Lenovo VIP</dc:creator>
  <cp:lastModifiedBy>岚</cp:lastModifiedBy>
  <cp:revision>143</cp:revision>
  <dcterms:created xsi:type="dcterms:W3CDTF">2013-10-15T12:17:00Z</dcterms:created>
  <dcterms:modified xsi:type="dcterms:W3CDTF">2019-08-04T14:36:25Z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