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2"/>
    <p:sldId id="259" r:id="rId3"/>
    <p:sldId id="286" r:id="rId4"/>
    <p:sldId id="260" r:id="rId5"/>
    <p:sldId id="261" r:id="rId6"/>
    <p:sldId id="262" r:id="rId7"/>
    <p:sldId id="287" r:id="rId8"/>
    <p:sldId id="264" r:id="rId9"/>
    <p:sldId id="288" r:id="rId10"/>
    <p:sldId id="263" r:id="rId11"/>
    <p:sldId id="265" r:id="rId12"/>
    <p:sldId id="266" r:id="rId13"/>
    <p:sldId id="267" r:id="rId14"/>
    <p:sldId id="268" r:id="rId15"/>
    <p:sldId id="270" r:id="rId16"/>
    <p:sldId id="271" r:id="rId17"/>
    <p:sldId id="272" r:id="rId18"/>
    <p:sldId id="273" r:id="rId19"/>
    <p:sldId id="274" r:id="rId20"/>
    <p:sldId id="275" r:id="rId21"/>
    <p:sldId id="277" r:id="rId22"/>
    <p:sldId id="278" r:id="rId23"/>
    <p:sldId id="289" r:id="rId24"/>
    <p:sldId id="279" r:id="rId25"/>
    <p:sldId id="280" r:id="rId26"/>
    <p:sldId id="281" r:id="rId27"/>
    <p:sldId id="282" r:id="rId28"/>
    <p:sldId id="283" r:id="rId29"/>
    <p:sldId id="284" r:id="rId30"/>
    <p:sldId id="285" r:id="rId31"/>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9" d="100"/>
          <a:sy n="99" d="100"/>
        </p:scale>
        <p:origin x="90"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22680"/>
            <a:ext cx="105156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838200" y="3602355"/>
            <a:ext cx="10515600" cy="1655445"/>
          </a:xfrm>
        </p:spPr>
        <p:txBody>
          <a:bodyPr/>
          <a:lstStyle>
            <a:lvl1pPr marL="0" indent="0" algn="ctr">
              <a:buNone/>
              <a:defRPr sz="24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27025"/>
            <a:ext cx="10515600" cy="5850255"/>
          </a:xfrm>
        </p:spPr>
        <p:txBody>
          <a:bodyPr/>
          <a:lstStyle>
            <a:lvl2pPr>
              <a:defRPr/>
            </a:lvl2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a:t>单击此处编辑母版标题样式</a:t>
            </a:r>
          </a:p>
        </p:txBody>
      </p:sp>
      <p:sp>
        <p:nvSpPr>
          <p:cNvPr id="3" name="内容占位符 2"/>
          <p:cNvSpPr>
            <a:spLocks noGrp="1"/>
          </p:cNvSpPr>
          <p:nvPr>
            <p:ph idx="1"/>
          </p:nvPr>
        </p:nvSpPr>
        <p:spPr>
          <a:xfrm>
            <a:off x="838200" y="1702435"/>
            <a:ext cx="10515600" cy="4474845"/>
          </a:xfrm>
        </p:spPr>
        <p:txBody>
          <a:bodyPr/>
          <a:lstStyle>
            <a:lvl2pPr>
              <a:defRPr/>
            </a:lvl2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959100"/>
            <a:ext cx="10515600" cy="2781300"/>
          </a:xfrm>
        </p:spPr>
        <p:txBody>
          <a:bodyPr anchor="t" anchorCtr="0"/>
          <a:lstStyle>
            <a:lvl1pPr>
              <a:defRPr sz="4800"/>
            </a:lvl1pPr>
          </a:lstStyle>
          <a:p>
            <a:r>
              <a:rPr lang="zh-CN" altLang="en-US"/>
              <a:t>单击此处编辑母版标题样式</a:t>
            </a:r>
          </a:p>
        </p:txBody>
      </p:sp>
      <p:sp>
        <p:nvSpPr>
          <p:cNvPr id="3" name="文本占位符 2"/>
          <p:cNvSpPr>
            <a:spLocks noGrp="1"/>
          </p:cNvSpPr>
          <p:nvPr>
            <p:ph type="body" idx="1"/>
          </p:nvPr>
        </p:nvSpPr>
        <p:spPr>
          <a:xfrm>
            <a:off x="838200" y="1722120"/>
            <a:ext cx="10515600" cy="1102995"/>
          </a:xfrm>
        </p:spPr>
        <p:txBody>
          <a:bodyPr lIns="144145" anchor="b" anchorCtr="0"/>
          <a:lstStyle>
            <a:lvl1pPr marL="0" indent="0">
              <a:buNone/>
              <a:defRPr sz="2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105" y="365125"/>
            <a:ext cx="10515600" cy="800100"/>
          </a:xfrm>
        </p:spPr>
        <p:txBody>
          <a:bodyPr anchor="ctr" anchorCtr="0"/>
          <a:lstStyle>
            <a:lvl1pPr algn="ctr">
              <a:defRPr/>
            </a:lvl1pPr>
          </a:lstStyle>
          <a:p>
            <a:r>
              <a:rPr lang="zh-CN" altLang="en-US"/>
              <a:t>单击此处编辑母版标题样式</a:t>
            </a:r>
          </a:p>
        </p:txBody>
      </p:sp>
      <p:sp>
        <p:nvSpPr>
          <p:cNvPr id="3" name="文本占位符 2"/>
          <p:cNvSpPr>
            <a:spLocks noGrp="1"/>
          </p:cNvSpPr>
          <p:nvPr>
            <p:ph type="body" idx="1"/>
          </p:nvPr>
        </p:nvSpPr>
        <p:spPr>
          <a:xfrm>
            <a:off x="839470" y="1482090"/>
            <a:ext cx="5220970"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838200" y="2368550"/>
            <a:ext cx="5222240" cy="3820795"/>
          </a:xfrm>
        </p:spPr>
        <p:txBody>
          <a:bodyPr/>
          <a:lstStyle>
            <a:lvl1pPr>
              <a:defRPr sz="2800"/>
            </a:lvl1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655" y="1482090"/>
            <a:ext cx="5097145"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655" y="2368550"/>
            <a:ext cx="5097145" cy="3820795"/>
          </a:xfrm>
        </p:spPr>
        <p:txBody>
          <a:bodyPr/>
          <a:lstStyle>
            <a:lvl1pPr>
              <a:defRPr sz="2800"/>
            </a:lvl1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a:t>单击此处编辑母版标题样式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12700" y="-1905"/>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7350125" y="457200"/>
            <a:ext cx="4392295" cy="1055370"/>
          </a:xfrm>
        </p:spPr>
        <p:txBody>
          <a:bodyPr anchor="b" anchorCtr="0"/>
          <a:lstStyle>
            <a:lvl1pPr>
              <a:defRPr sz="3200"/>
            </a:lvl1pPr>
          </a:lstStyle>
          <a:p>
            <a:r>
              <a:rPr lang="zh-CN" altLang="en-US"/>
              <a:t>单击此处编辑母版标题样式</a:t>
            </a:r>
          </a:p>
        </p:txBody>
      </p:sp>
      <p:sp>
        <p:nvSpPr>
          <p:cNvPr id="4" name="文本占位符 3"/>
          <p:cNvSpPr>
            <a:spLocks noGrp="1"/>
          </p:cNvSpPr>
          <p:nvPr>
            <p:ph type="body" sz="half" idx="2"/>
          </p:nvPr>
        </p:nvSpPr>
        <p:spPr>
          <a:xfrm>
            <a:off x="7349490" y="1694180"/>
            <a:ext cx="439356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5183505" y="-7620"/>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409575" y="457200"/>
            <a:ext cx="4279900" cy="1055370"/>
          </a:xfrm>
        </p:spPr>
        <p:txBody>
          <a:bodyPr anchor="t" anchorCtr="0"/>
          <a:lstStyle>
            <a:lvl1pPr>
              <a:defRPr sz="3200"/>
            </a:lvl1pPr>
          </a:lstStyle>
          <a:p>
            <a:r>
              <a:rPr lang="zh-CN" altLang="en-US"/>
              <a:t>单击此处编辑母版标题样式</a:t>
            </a:r>
          </a:p>
        </p:txBody>
      </p:sp>
      <p:sp>
        <p:nvSpPr>
          <p:cNvPr id="4" name="文本占位符 3"/>
          <p:cNvSpPr>
            <a:spLocks noGrp="1"/>
          </p:cNvSpPr>
          <p:nvPr>
            <p:ph type="body" sz="half" idx="2"/>
          </p:nvPr>
        </p:nvSpPr>
        <p:spPr>
          <a:xfrm>
            <a:off x="409575" y="1694180"/>
            <a:ext cx="428053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3"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7"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bg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a:effectLst>
            <a:outerShdw blurRad="88900" dist="101600" dir="5400000" algn="ctr" rotWithShape="0">
              <a:srgbClr val="000000">
                <a:alpha val="2000"/>
              </a:srgbClr>
            </a:outerShdw>
          </a:effectLst>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Light" panose="020B0502040204020203" charset="-122"/>
                <a:ea typeface="微软雅黑 Light" panose="020B0502040204020203" charset="-122"/>
              </a:defRPr>
            </a:lvl1pPr>
          </a:lstStyle>
          <a:p>
            <a:fld id="{82F288E0-7875-42C4-84C8-98DBBD3BF4D2}" type="datetimeFigureOut">
              <a:rPr lang="zh-CN" altLang="en-US" smtClean="0"/>
              <a:t>2019/8/4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Light" panose="020B0502040204020203" charset="-122"/>
                <a:ea typeface="微软雅黑 Light" panose="020B0502040204020203"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Light" panose="020B0502040204020203" charset="-122"/>
                <a:ea typeface="微软雅黑 Light" panose="020B0502040204020203" charset="-122"/>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000" kern="1200">
          <a:solidFill>
            <a:srgbClr val="202020"/>
          </a:solidFill>
          <a:effectLst>
            <a:outerShdw blurRad="50800" dist="38100" dir="5400000" algn="t" rotWithShape="0">
              <a:prstClr val="black">
                <a:alpha val="20000"/>
              </a:prstClr>
            </a:outerShdw>
          </a:effectLst>
          <a:latin typeface="微软雅黑" panose="020B0503020204020204" charset="-122"/>
          <a:ea typeface="微软雅黑" panose="020B0503020204020204" charset="-122"/>
          <a:cs typeface="+mj-cs"/>
        </a:defRPr>
      </a:lvl1pPr>
    </p:titleStyle>
    <p:bodyStyle>
      <a:lvl1pPr marL="228600" indent="-228600" algn="l" defTabSz="914400" rtl="0" eaLnBrk="1" latinLnBrk="0" hangingPunct="1">
        <a:lnSpc>
          <a:spcPct val="120000"/>
        </a:lnSpc>
        <a:spcBef>
          <a:spcPts val="1000"/>
        </a:spcBef>
        <a:buSzPct val="75000"/>
        <a:buFont typeface="Arial" panose="020B0604020202020204" pitchFamily="34" charset="0"/>
        <a:buChar char="•"/>
        <a:defRPr sz="2800" kern="1200">
          <a:solidFill>
            <a:schemeClr val="tx1">
              <a:lumMod val="85000"/>
              <a:lumOff val="15000"/>
            </a:schemeClr>
          </a:solidFill>
          <a:latin typeface="微软雅黑" panose="020B0503020204020204" charset="-122"/>
          <a:ea typeface="微软雅黑" panose="020B0503020204020204" charset="-122"/>
          <a:cs typeface="+mn-cs"/>
        </a:defRPr>
      </a:lvl1pPr>
      <a:lvl2pPr marL="575945" indent="-228600" algn="l" defTabSz="914400" rtl="0" eaLnBrk="1" fontAlgn="auto" latinLnBrk="0" hangingPunct="1">
        <a:lnSpc>
          <a:spcPct val="120000"/>
        </a:lnSpc>
        <a:spcBef>
          <a:spcPts val="500"/>
        </a:spcBef>
        <a:buSzPct val="75000"/>
        <a:buFont typeface="Arial" panose="020B0604020202020204" pitchFamily="34" charset="0"/>
        <a:buChar char="•"/>
        <a:defRPr sz="2200" kern="1200">
          <a:solidFill>
            <a:schemeClr val="tx1">
              <a:lumMod val="75000"/>
              <a:lumOff val="25000"/>
            </a:schemeClr>
          </a:solidFill>
          <a:latin typeface="微软雅黑" panose="020B0503020204020204" charset="-122"/>
          <a:ea typeface="微软雅黑" panose="020B0503020204020204" charset="-122"/>
          <a:cs typeface="+mn-cs"/>
        </a:defRPr>
      </a:lvl2pPr>
      <a:lvl3pPr marL="1007745" indent="-228600" algn="l" defTabSz="914400" rtl="0" eaLnBrk="1" fontAlgn="auto" latinLnBrk="0" hangingPunct="1">
        <a:lnSpc>
          <a:spcPct val="120000"/>
        </a:lnSpc>
        <a:spcBef>
          <a:spcPts val="500"/>
        </a:spcBef>
        <a:buSzPct val="75000"/>
        <a:buFont typeface="Arial" panose="020B0604020202020204" pitchFamily="34" charset="0"/>
        <a:buChar char="‒"/>
        <a:defRPr sz="2000" kern="1200">
          <a:solidFill>
            <a:schemeClr val="tx1">
              <a:lumMod val="65000"/>
              <a:lumOff val="35000"/>
            </a:schemeClr>
          </a:solidFill>
          <a:latin typeface="微软雅黑" panose="020B0503020204020204" charset="-122"/>
          <a:ea typeface="微软雅黑" panose="020B0503020204020204" charset="-122"/>
          <a:cs typeface="+mn-cs"/>
        </a:defRPr>
      </a:lvl3pPr>
      <a:lvl4pPr marL="1511935" indent="-228600" algn="l" defTabSz="914400" rtl="0" eaLnBrk="1" fontAlgn="auto" latinLnBrk="0" hangingPunct="1">
        <a:lnSpc>
          <a:spcPct val="100000"/>
        </a:lnSpc>
        <a:spcBef>
          <a:spcPts val="500"/>
        </a:spcBef>
        <a:buSzPct val="75000"/>
        <a:buFont typeface="Arial" panose="020B0604020202020204" pitchFamily="34" charset="0"/>
        <a:buChar char="˃"/>
        <a:defRPr sz="1800" kern="1200">
          <a:solidFill>
            <a:schemeClr val="tx1">
              <a:lumMod val="50000"/>
              <a:lumOff val="50000"/>
            </a:schemeClr>
          </a:solidFill>
          <a:latin typeface="微软雅黑" panose="020B0503020204020204" charset="-122"/>
          <a:ea typeface="微软雅黑" panose="020B0503020204020204" charset="-122"/>
          <a:cs typeface="+mn-cs"/>
        </a:defRPr>
      </a:lvl4pPr>
      <a:lvl5pPr marL="1943735" indent="-228600" algn="l" defTabSz="914400" rtl="0" eaLnBrk="1" fontAlgn="auto" latinLnBrk="0" hangingPunct="1">
        <a:lnSpc>
          <a:spcPct val="90000"/>
        </a:lnSpc>
        <a:spcBef>
          <a:spcPts val="500"/>
        </a:spcBef>
        <a:buSzPct val="75000"/>
        <a:buFont typeface="Arial" panose="020B0604020202020204" pitchFamily="34" charset="0"/>
        <a:buChar char="˃"/>
        <a:defRPr sz="1800" kern="1200">
          <a:solidFill>
            <a:schemeClr val="tx1">
              <a:lumMod val="50000"/>
              <a:lumOff val="50000"/>
            </a:schemeClr>
          </a:solidFill>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1280336" y="858974"/>
            <a:ext cx="9631327" cy="1085449"/>
          </a:xfrm>
        </p:spPr>
        <p:txBody>
          <a:bodyPr vert="horz" wrap="square" lIns="121874" tIns="60937" rIns="121874" bIns="60937" anchor="ctr"/>
          <a:lstStyle/>
          <a:p>
            <a:pPr eaLnBrk="1" hangingPunct="1"/>
            <a:r>
              <a:rPr lang="zh-CN" altLang="en-US" sz="6400" b="1" dirty="0">
                <a:latin typeface="微软雅黑" panose="020B0503020204020204" pitchFamily="34" charset="-122"/>
                <a:ea typeface="微软雅黑" panose="020B0503020204020204" pitchFamily="34" charset="-122"/>
              </a:rPr>
              <a:t>第十二章 教学组织形式</a:t>
            </a:r>
          </a:p>
        </p:txBody>
      </p:sp>
      <p:pic>
        <p:nvPicPr>
          <p:cNvPr id="18435" name="内容占位符 3"/>
          <p:cNvPicPr>
            <a:picLocks noGrp="1" noChangeAspect="1"/>
          </p:cNvPicPr>
          <p:nvPr>
            <p:ph idx="1"/>
          </p:nvPr>
        </p:nvPicPr>
        <p:blipFill>
          <a:blip r:embed="rId2"/>
          <a:srcRect/>
          <a:stretch>
            <a:fillRect/>
          </a:stretch>
        </p:blipFill>
        <p:spPr>
          <a:xfrm>
            <a:off x="2680965" y="2338051"/>
            <a:ext cx="6830070" cy="3882645"/>
          </a:xfrm>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658040"/>
            <a:ext cx="10968738" cy="1140460"/>
          </a:xfrm>
        </p:spPr>
        <p:txBody>
          <a:bodyPr vert="horz" wrap="square" lIns="121874" tIns="60937" rIns="121874" bIns="60937" anchor="ctr">
            <a:normAutofit/>
          </a:bodyPr>
          <a:lstStyle/>
          <a:p>
            <a:pPr algn="ctr" eaLnBrk="1" hangingPunct="1"/>
            <a:r>
              <a:rPr lang="zh-CN" altLang="en-US" sz="4400" b="1" dirty="0">
                <a:effectLst/>
                <a:ea typeface="黑体" panose="02010609060101010101" charset="-122"/>
              </a:rPr>
              <a:t>知识点2  常用教学组织形式</a:t>
            </a:r>
          </a:p>
        </p:txBody>
      </p:sp>
      <p:sp>
        <p:nvSpPr>
          <p:cNvPr id="31747" name="Rectangle 3"/>
          <p:cNvSpPr>
            <a:spLocks noGrp="1" noChangeArrowheads="1"/>
          </p:cNvSpPr>
          <p:nvPr>
            <p:ph idx="1"/>
          </p:nvPr>
        </p:nvSpPr>
        <p:spPr>
          <a:xfrm>
            <a:off x="1568010" y="1798500"/>
            <a:ext cx="9055979" cy="4056148"/>
          </a:xfrm>
        </p:spPr>
        <p:txBody>
          <a:bodyPr vert="horz" wrap="square" lIns="121874" tIns="60937" rIns="121874" bIns="60937" numCol="1" anchor="t" anchorCtr="0" compatLnSpc="1">
            <a:normAutofit/>
          </a:bodyPr>
          <a:lstStyle/>
          <a:p>
            <a:pPr marL="0" lvl="0" indent="0" fontAlgn="base">
              <a:lnSpc>
                <a:spcPct val="125000"/>
              </a:lnSpc>
              <a:spcBef>
                <a:spcPts val="0"/>
              </a:spcBef>
              <a:spcAft>
                <a:spcPct val="0"/>
              </a:spcAft>
              <a:buSzTx/>
              <a:buNone/>
              <a:defRPr/>
            </a:pPr>
            <a:r>
              <a:rPr lang="zh-CN" altLang="en-US" sz="40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一、班级授课制</a:t>
            </a:r>
            <a:endParaRPr kumimoji="0" lang="en-US" altLang="zh-CN" sz="4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32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班级授课制是把一定数量的学生按</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年龄</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与</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知识程度</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编成固定的班级，根据周课表和作息时间表安排教师有计划地向全班学生上课的一种集体教学形式，它是我国学校教学的基本组织形式。</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706010" y="658040"/>
            <a:ext cx="10968738" cy="1140460"/>
          </a:xfrm>
        </p:spPr>
        <p:txBody>
          <a:bodyPr vert="horz" wrap="square" lIns="121874" tIns="60937" rIns="121874" bIns="60937" anchor="ctr">
            <a:normAutofit/>
          </a:bodyPr>
          <a:lstStyle/>
          <a:p>
            <a:pPr eaLnBrk="1" hangingPunct="1"/>
            <a:endParaRPr lang="zh-CN" altLang="en-US" b="1" dirty="0">
              <a:effectLst/>
              <a:ea typeface="黑体" panose="02010609060101010101" charset="-122"/>
            </a:endParaRPr>
          </a:p>
        </p:txBody>
      </p:sp>
      <p:sp>
        <p:nvSpPr>
          <p:cNvPr id="31747" name="Rectangle 3"/>
          <p:cNvSpPr>
            <a:spLocks noGrp="1" noChangeArrowheads="1"/>
          </p:cNvSpPr>
          <p:nvPr>
            <p:ph idx="1"/>
          </p:nvPr>
        </p:nvSpPr>
        <p:spPr>
          <a:xfrm>
            <a:off x="906011" y="1626978"/>
            <a:ext cx="10360403" cy="4667944"/>
          </a:xfrm>
        </p:spPr>
        <p:txBody>
          <a:bodyPr vert="horz" wrap="square" lIns="121874" tIns="60937" rIns="121874" bIns="60937" numCol="1" anchor="t" anchorCtr="0" compatLnSpc="1">
            <a:normAutofit lnSpcReduction="10000"/>
          </a:bodyPr>
          <a:lstStyle/>
          <a:p>
            <a:pPr marL="0" marR="0" lvl="0" indent="0" algn="l" defTabSz="914400" rtl="0" fontAlgn="base">
              <a:lnSpc>
                <a:spcPct val="125000"/>
              </a:lnSpc>
              <a:spcBef>
                <a:spcPts val="0"/>
              </a:spcBef>
              <a:spcAft>
                <a:spcPct val="0"/>
              </a:spcAft>
              <a:buClrTx/>
              <a:buSzTx/>
              <a:buFontTx/>
              <a:buNone/>
              <a:defRPr/>
            </a:pPr>
            <a:r>
              <a:rPr kumimoji="0" lang="en-US" altLang="zh-CN" sz="40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（一）班级授课制的基本特征</a:t>
            </a:r>
          </a:p>
          <a:p>
            <a:pPr marL="0" marR="0" lvl="0" indent="0" algn="l" defTabSz="914400" rtl="0" fontAlgn="base">
              <a:lnSpc>
                <a:spcPct val="125000"/>
              </a:lnSpc>
              <a:spcBef>
                <a:spcPts val="0"/>
              </a:spcBef>
              <a:spcAft>
                <a:spcPct val="0"/>
              </a:spcAft>
              <a:buClrTx/>
              <a:buSzTx/>
              <a:buFontTx/>
              <a:buNone/>
              <a:defRPr/>
            </a:pPr>
            <a:endPar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1.按年龄和知识水平将学生</a:t>
            </a:r>
            <a:r>
              <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编班</a:t>
            </a:r>
          </a:p>
          <a:p>
            <a:pPr marL="0" marR="0" lvl="0" indent="0" algn="l" defTabSz="914400" rtl="0" fontAlgn="base">
              <a:lnSpc>
                <a:spcPct val="125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2.把教学内容按学科和学年分解为小的教学单元——</a:t>
            </a:r>
            <a:r>
              <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课 </a:t>
            </a:r>
          </a:p>
          <a:p>
            <a:pPr marL="0" marR="0" lvl="0" indent="0" algn="l" defTabSz="914400" rtl="0" fontAlgn="base">
              <a:lnSpc>
                <a:spcPct val="125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3.教学在规定的</a:t>
            </a:r>
            <a:r>
              <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课时</a:t>
            </a: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内进行</a:t>
            </a:r>
          </a:p>
          <a:p>
            <a:pPr marL="0" marR="0" lvl="0" indent="0" algn="l" defTabSz="914400" rtl="0" fontAlgn="base">
              <a:lnSpc>
                <a:spcPct val="125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4.教学</a:t>
            </a:r>
            <a:r>
              <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场所</a:t>
            </a: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较为</a:t>
            </a:r>
            <a:r>
              <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固定</a:t>
            </a: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3600" i="0" u="none" strike="noStrike" kern="0" cap="none" spc="0" normalizeH="0" baseline="0" noProof="0" dirty="0">
                <a:ln>
                  <a:noFill/>
                </a:ln>
                <a:solidFill>
                  <a:schemeClr val="tx1"/>
                </a:solidFill>
                <a:effectLst/>
                <a:uLnTx/>
                <a:uFillTx/>
                <a:latin typeface="黑体" panose="02010609060101010101" charset="-122"/>
                <a:ea typeface="黑体" panose="02010609060101010101" charset="-122"/>
                <a:cs typeface="黑体" panose="02010609060101010101" charset="-122"/>
              </a:rPr>
              <a:t>    </a:t>
            </a:r>
            <a:r>
              <a:rPr kumimoji="0" lang="en-US" altLang="zh-CN" sz="3200" i="0" u="none" strike="noStrike" kern="0" cap="none" spc="0" normalizeH="0" baseline="0" noProof="0" dirty="0">
                <a:ln>
                  <a:noFill/>
                </a:ln>
                <a:solidFill>
                  <a:schemeClr val="tx1"/>
                </a:solidFill>
                <a:effectLst/>
                <a:uLnTx/>
                <a:uFillTx/>
                <a:latin typeface="黑体" panose="02010609060101010101" charset="-122"/>
                <a:ea typeface="黑体" panose="02010609060101010101" charset="-122"/>
                <a:cs typeface="黑体" panose="02010609060101010101" charset="-122"/>
              </a:rPr>
              <a:t>     </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594360" y="442595"/>
            <a:ext cx="10555605" cy="6121834"/>
          </a:xfrm>
        </p:spPr>
        <p:txBody>
          <a:bodyPr vert="horz" wrap="square" lIns="121874" tIns="60937" rIns="121874" bIns="60937" numCol="1" anchor="t" anchorCtr="0" compatLnSpc="1">
            <a:normAutofit fontScale="97500"/>
          </a:bodyPr>
          <a:lstStyle/>
          <a:p>
            <a:pPr marL="0" lvl="0" indent="0" fontAlgn="base">
              <a:lnSpc>
                <a:spcPct val="125000"/>
              </a:lnSpc>
              <a:spcBef>
                <a:spcPts val="0"/>
              </a:spcBef>
              <a:spcAft>
                <a:spcPct val="0"/>
              </a:spcAft>
              <a:buSzTx/>
              <a:buNone/>
              <a:defRPr/>
            </a:pPr>
            <a:r>
              <a:rPr lang="en-US" altLang="zh-CN" sz="37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a:t>
            </a:r>
            <a:r>
              <a:rPr lang="en-US" altLang="zh-CN" sz="3700" b="1" kern="0" dirty="0" err="1">
                <a:solidFill>
                  <a:schemeClr val="tx1"/>
                </a:solidFill>
                <a:latin typeface="微软雅黑" panose="020B0503020204020204" pitchFamily="34" charset="-122"/>
                <a:ea typeface="微软雅黑" panose="020B0503020204020204" pitchFamily="34" charset="-122"/>
                <a:cs typeface="黑体" panose="02010609060101010101" charset="-122"/>
              </a:rPr>
              <a:t>二）课的类型和结构</a:t>
            </a:r>
            <a:endParaRPr lang="en-US" altLang="zh-CN" sz="37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1.凯洛夫的课的类型和结构理论</a:t>
            </a:r>
            <a:endPar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（1）课的概念</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课是学校进行教学工作的最基本的组织单位，它有一定的</a:t>
            </a:r>
            <a:r>
              <a:rPr kumimoji="0" lang="en-US" altLang="zh-CN" sz="32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内容、任务、结构和要求</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，还有</a:t>
            </a:r>
            <a:r>
              <a:rPr kumimoji="0" lang="en-US" altLang="zh-CN" sz="32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一定的时间</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规定</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（2）课的类型</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en-US" altLang="zh-CN" sz="32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单一课和综合课</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（又称混合课）依据教学单元过程教学阶段的任务</a:t>
            </a:r>
            <a:r>
              <a:rPr kumimoji="0" lang="zh-CN" altLang="en-US"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分为：</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观察课、讲授课、问答课、讨论课、阅读指导课</a:t>
            </a:r>
            <a:r>
              <a:rPr kumimoji="0" lang="zh-CN" altLang="en-US"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综合课（几种教学方法综合运用）等</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1325461" y="771525"/>
            <a:ext cx="9638950" cy="4911725"/>
          </a:xfrm>
        </p:spPr>
        <p:txBody>
          <a:bodyPr vert="horz" wrap="square" lIns="121874" tIns="60937" rIns="121874" bIns="60937" numCol="1" anchor="t" anchorCtr="0" compatLnSpc="1">
            <a:normAutofit fontScale="90000" lnSpcReduction="10000"/>
          </a:bodyPr>
          <a:lstStyle/>
          <a:p>
            <a:pPr marL="0" indent="0" fontAlgn="base">
              <a:lnSpc>
                <a:spcPct val="125000"/>
              </a:lnSpc>
              <a:spcBef>
                <a:spcPts val="0"/>
              </a:spcBef>
              <a:spcAft>
                <a:spcPct val="0"/>
              </a:spcAft>
              <a:buSzTx/>
              <a:buNone/>
              <a:defRPr/>
            </a:pPr>
            <a:r>
              <a:rPr lang="en-US" altLang="zh-CN" sz="44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a:t>
            </a:r>
            <a:r>
              <a:rPr lang="en-US" altLang="zh-CN" sz="4400" b="1" kern="0" dirty="0" err="1">
                <a:solidFill>
                  <a:schemeClr val="tx1"/>
                </a:solidFill>
                <a:latin typeface="微软雅黑" panose="020B0503020204020204" pitchFamily="34" charset="-122"/>
                <a:ea typeface="微软雅黑" panose="020B0503020204020204" pitchFamily="34" charset="-122"/>
                <a:cs typeface="黑体" panose="02010609060101010101" charset="-122"/>
              </a:rPr>
              <a:t>三）班级授课制的优点</a:t>
            </a:r>
            <a:endParaRPr lang="en-US" altLang="zh-CN" sz="44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endPar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1.有利于大面积培养人才，扩大</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教学规模</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，提高教学</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效率</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2.有利于发挥教师的优势，</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突出教师的主导作用</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3.有利于</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发挥班集体的教育作用</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，促进学生个性健康的发展和学生的社会化进程                       </a:t>
            </a:r>
            <a:r>
              <a:rPr kumimoji="0" lang="zh-CN" altLang="en-US"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（同辈群体的影响）</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4.有利于科学文化知识的传授，确保学生</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获得系统的连贯的知识</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，保证教学质量                       </a:t>
            </a:r>
            <a:r>
              <a:rPr kumimoji="0" lang="zh-CN" altLang="en-US"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（教学计划、目标）</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5.有利于进行教学管理和教学检查       </a:t>
            </a:r>
            <a:r>
              <a:rPr kumimoji="0" lang="zh-CN" altLang="en-US"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（标准）</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endParaRPr kumimoji="0" lang="en-US" altLang="zh-CN" sz="3200" i="0" u="none" strike="noStrike" kern="0" cap="none" spc="0" normalizeH="0" baseline="0" noProof="0" dirty="0">
              <a:ln>
                <a:noFill/>
              </a:ln>
              <a:solidFill>
                <a:schemeClr val="tx1"/>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a:xfrm>
            <a:off x="1567815" y="771525"/>
            <a:ext cx="9055735" cy="4911725"/>
          </a:xfrm>
        </p:spPr>
        <p:txBody>
          <a:bodyPr vert="horz" wrap="square" lIns="121874" tIns="60937" rIns="121874" bIns="60937" numCol="1" anchor="t" anchorCtr="0" compatLnSpc="1">
            <a:normAutofit fontScale="90000" lnSpcReduction="20000"/>
          </a:bodyPr>
          <a:lstStyle/>
          <a:p>
            <a:pPr marL="0" indent="0" fontAlgn="base">
              <a:lnSpc>
                <a:spcPct val="125000"/>
              </a:lnSpc>
              <a:spcBef>
                <a:spcPts val="0"/>
              </a:spcBef>
              <a:spcAft>
                <a:spcPct val="0"/>
              </a:spcAft>
              <a:buSzTx/>
              <a:buNone/>
              <a:defRPr/>
            </a:pPr>
            <a:r>
              <a:rPr lang="en-US" altLang="zh-CN" sz="40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a:t>
            </a:r>
            <a:r>
              <a:rPr lang="zh-CN" altLang="en-US" sz="40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四</a:t>
            </a:r>
            <a:r>
              <a:rPr lang="en-US" altLang="zh-CN" sz="40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a:t>
            </a:r>
            <a:r>
              <a:rPr lang="en-US" altLang="zh-CN" sz="4000" b="1" kern="0" dirty="0" err="1">
                <a:solidFill>
                  <a:schemeClr val="tx1"/>
                </a:solidFill>
                <a:latin typeface="微软雅黑" panose="020B0503020204020204" pitchFamily="34" charset="-122"/>
                <a:ea typeface="微软雅黑" panose="020B0503020204020204" pitchFamily="34" charset="-122"/>
                <a:cs typeface="黑体" panose="02010609060101010101" charset="-122"/>
              </a:rPr>
              <a:t>班级授课制的</a:t>
            </a:r>
            <a:r>
              <a:rPr lang="zh-CN" altLang="en-US" sz="40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缺点</a:t>
            </a:r>
            <a:endParaRPr lang="en-US" altLang="zh-CN" sz="40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endPar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1.学生的</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独立性与自主性</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受到很大限制</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2.学生主要是接受性学习，不利于培养学生的</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创新精神</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和实践</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能力</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3.教学内容固定化、程序化，不能反映学生的</a:t>
            </a:r>
            <a:r>
              <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实际需要</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，脱离学生的现实生活</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4.教学时间和教学内容预先设计，不能及时吸纳一些新的必要的科学成果                                 </a:t>
            </a:r>
            <a:r>
              <a:rPr kumimoji="0" lang="zh-CN" altLang="en-US"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（内容滞后）</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5.不能很好地照顾学生个性的发展          </a:t>
            </a:r>
            <a:r>
              <a:rPr kumimoji="0" lang="zh-CN" altLang="en-US"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（个体差异）</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611631" y="1043131"/>
            <a:ext cx="10968738" cy="827310"/>
          </a:xfrm>
        </p:spPr>
        <p:txBody>
          <a:bodyPr vert="horz" wrap="square" lIns="121874" tIns="60937" rIns="121874" bIns="60937" anchor="ctr">
            <a:normAutofit/>
          </a:bodyPr>
          <a:lstStyle/>
          <a:p>
            <a:pPr eaLnBrk="1" hangingPunct="1"/>
            <a:r>
              <a:rPr lang="zh-CN" altLang="en-US" b="1" dirty="0">
                <a:ea typeface="黑体" panose="02010609060101010101" charset="-122"/>
              </a:rPr>
              <a:t>二、教学辅助形式——个别辅导与现场教学</a:t>
            </a:r>
          </a:p>
        </p:txBody>
      </p:sp>
      <p:sp>
        <p:nvSpPr>
          <p:cNvPr id="34819" name="Rectangle 3"/>
          <p:cNvSpPr>
            <a:spLocks noGrp="1"/>
          </p:cNvSpPr>
          <p:nvPr>
            <p:ph idx="1"/>
          </p:nvPr>
        </p:nvSpPr>
        <p:spPr>
          <a:xfrm>
            <a:off x="1658994" y="2196287"/>
            <a:ext cx="8874013" cy="4164058"/>
          </a:xfrm>
        </p:spPr>
        <p:txBody>
          <a:bodyPr vert="horz" wrap="square" lIns="121874" tIns="60937" rIns="121874" bIns="60937" anchor="t">
            <a:normAutofit fontScale="47500" lnSpcReduction="20000"/>
          </a:bodyPr>
          <a:lstStyle/>
          <a:p>
            <a:pPr marL="0" indent="0" eaLnBrk="1" hangingPunct="1">
              <a:buNone/>
            </a:pPr>
            <a:r>
              <a:rPr lang="zh-CN" altLang="en-US" sz="6000" b="1" dirty="0">
                <a:latin typeface="微软雅黑" panose="020B0503020204020204" pitchFamily="34" charset="-122"/>
                <a:ea typeface="微软雅黑" panose="020B0503020204020204" pitchFamily="34" charset="-122"/>
              </a:rPr>
              <a:t>（一）个别辅导</a:t>
            </a:r>
            <a:endParaRPr lang="zh-CN" altLang="en-US" sz="4000" b="1" dirty="0">
              <a:latin typeface="微软雅黑" panose="020B0503020204020204" pitchFamily="34" charset="-122"/>
              <a:ea typeface="微软雅黑" panose="020B0503020204020204" pitchFamily="34" charset="-122"/>
            </a:endParaRPr>
          </a:p>
          <a:p>
            <a:pPr marL="0" indent="0" eaLnBrk="1" hangingPunct="1">
              <a:buNone/>
            </a:pPr>
            <a:r>
              <a:rPr lang="zh-CN" altLang="en-US" sz="2400" b="1" dirty="0">
                <a:latin typeface="微软雅黑" panose="020B0503020204020204" pitchFamily="34" charset="-122"/>
                <a:ea typeface="微软雅黑" panose="020B0503020204020204" pitchFamily="34" charset="-122"/>
              </a:rPr>
              <a:t>  </a:t>
            </a:r>
            <a:r>
              <a:rPr lang="zh-CN" altLang="en-US" sz="4400" b="1" dirty="0">
                <a:latin typeface="微软雅黑" panose="020B0503020204020204" pitchFamily="34" charset="-122"/>
                <a:ea typeface="微软雅黑" panose="020B0503020204020204" pitchFamily="34" charset="-122"/>
              </a:rPr>
              <a:t>  个别辅导，又称</a:t>
            </a:r>
            <a:r>
              <a:rPr lang="zh-CN" altLang="en-US" sz="4400" b="1" dirty="0">
                <a:solidFill>
                  <a:srgbClr val="7030A0"/>
                </a:solidFill>
                <a:latin typeface="微软雅黑" panose="020B0503020204020204" pitchFamily="34" charset="-122"/>
                <a:ea typeface="微软雅黑" panose="020B0503020204020204" pitchFamily="34" charset="-122"/>
              </a:rPr>
              <a:t>个别教学</a:t>
            </a:r>
            <a:r>
              <a:rPr lang="zh-CN" altLang="en-US" sz="4400" b="1" dirty="0">
                <a:latin typeface="微软雅黑" panose="020B0503020204020204" pitchFamily="34" charset="-122"/>
                <a:ea typeface="微软雅黑" panose="020B0503020204020204" pitchFamily="34" charset="-122"/>
              </a:rPr>
              <a:t>，是在课堂教学的基础上教师针对不同学生的情况进行个别辅导的教学组织形式。 </a:t>
            </a:r>
          </a:p>
          <a:p>
            <a:pPr marL="0" indent="0" eaLnBrk="1" hangingPunct="1">
              <a:buNone/>
            </a:pPr>
            <a:r>
              <a:rPr lang="zh-CN" altLang="en-US" sz="4400" b="1" dirty="0">
                <a:latin typeface="微软雅黑" panose="020B0503020204020204" pitchFamily="34" charset="-122"/>
                <a:ea typeface="微软雅黑" panose="020B0503020204020204" pitchFamily="34" charset="-122"/>
              </a:rPr>
              <a:t>    个别辅导根据其内容的不同大体可以分为两大类：对教材的复习和预习中发现的问题的辅导；另外是对学科内容相关学习中的疑难问题的辅导。</a:t>
            </a:r>
          </a:p>
          <a:p>
            <a:pPr marL="0" indent="0" eaLnBrk="1" hangingPunct="1">
              <a:buNone/>
            </a:pPr>
            <a:r>
              <a:rPr lang="zh-CN" altLang="en-US" sz="4400" b="1" dirty="0">
                <a:latin typeface="微软雅黑" panose="020B0503020204020204" pitchFamily="34" charset="-122"/>
                <a:ea typeface="微软雅黑" panose="020B0503020204020204" pitchFamily="34" charset="-122"/>
              </a:rPr>
              <a:t>     在进行个别辅导中，应注意个别辅导一般是个别进行的；以学生为主；不仅要对学生的知识、技能问题给予帮助，而且要指导他们</a:t>
            </a:r>
            <a:r>
              <a:rPr lang="zh-CN" altLang="en-US" sz="4400" b="1" dirty="0">
                <a:solidFill>
                  <a:srgbClr val="7030A0"/>
                </a:solidFill>
                <a:latin typeface="微软雅黑" panose="020B0503020204020204" pitchFamily="34" charset="-122"/>
                <a:ea typeface="微软雅黑" panose="020B0503020204020204" pitchFamily="34" charset="-122"/>
              </a:rPr>
              <a:t>学会正确的学习和思考方法</a:t>
            </a:r>
            <a:r>
              <a:rPr lang="zh-CN" altLang="en-US" sz="4400" b="1" dirty="0">
                <a:latin typeface="微软雅黑" panose="020B0503020204020204" pitchFamily="34" charset="-122"/>
                <a:ea typeface="微软雅黑" panose="020B0503020204020204" pitchFamily="34" charset="-122"/>
              </a:rPr>
              <a:t>；平等地对待学生。                       </a:t>
            </a:r>
            <a:r>
              <a:rPr lang="zh-CN" altLang="en-US" sz="4400" b="1" dirty="0">
                <a:solidFill>
                  <a:srgbClr val="7030A0"/>
                </a:solidFill>
                <a:latin typeface="微软雅黑" panose="020B0503020204020204" pitchFamily="34" charset="-122"/>
                <a:ea typeface="微软雅黑" panose="020B0503020204020204" pitchFamily="34" charset="-122"/>
              </a:rPr>
              <a:t>（内容</a:t>
            </a:r>
            <a:r>
              <a:rPr lang="en-US" altLang="zh-CN" sz="4400" b="1" dirty="0">
                <a:solidFill>
                  <a:srgbClr val="7030A0"/>
                </a:solidFill>
                <a:latin typeface="微软雅黑" panose="020B0503020204020204" pitchFamily="34" charset="-122"/>
                <a:ea typeface="微软雅黑" panose="020B0503020204020204" pitchFamily="34" charset="-122"/>
              </a:rPr>
              <a:t>-</a:t>
            </a:r>
            <a:r>
              <a:rPr lang="zh-CN" altLang="en-US" sz="4400" b="1" dirty="0">
                <a:solidFill>
                  <a:srgbClr val="7030A0"/>
                </a:solidFill>
                <a:latin typeface="微软雅黑" panose="020B0503020204020204" pitchFamily="34" charset="-122"/>
                <a:ea typeface="微软雅黑" panose="020B0503020204020204" pitchFamily="34" charset="-122"/>
              </a:rPr>
              <a:t>方法）</a:t>
            </a:r>
          </a:p>
          <a:p>
            <a:pPr marL="0" indent="0" eaLnBrk="1" hangingPunct="1">
              <a:buNone/>
            </a:pPr>
            <a:r>
              <a:rPr lang="zh-CN" altLang="en-US" sz="4400" b="1" dirty="0">
                <a:latin typeface="微软雅黑" panose="020B0503020204020204" pitchFamily="34" charset="-122"/>
                <a:ea typeface="微软雅黑" panose="020B0503020204020204" pitchFamily="34" charset="-122"/>
              </a:rPr>
              <a:t>     </a:t>
            </a:r>
            <a:r>
              <a:rPr lang="zh-CN" altLang="en-US" sz="4400" b="1" dirty="0">
                <a:solidFill>
                  <a:srgbClr val="0070C0"/>
                </a:solidFill>
                <a:latin typeface="微软雅黑" panose="020B0503020204020204" pitchFamily="34" charset="-122"/>
                <a:ea typeface="微软雅黑" panose="020B0503020204020204" pitchFamily="34" charset="-122"/>
              </a:rPr>
              <a:t>个别辅导教学的的意义表现：</a:t>
            </a:r>
            <a:r>
              <a:rPr lang="zh-CN" altLang="en-US" sz="4400" b="1" dirty="0">
                <a:latin typeface="微软雅黑" panose="020B0503020204020204" pitchFamily="34" charset="-122"/>
                <a:ea typeface="微软雅黑" panose="020B0503020204020204" pitchFamily="34" charset="-122"/>
              </a:rPr>
              <a:t>1.弥补班级授课制的缺陷，促进个体的充分发展。2.提高学生学习的积极性、主动性。</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p:cNvSpPr>
          <p:nvPr>
            <p:ph idx="1"/>
          </p:nvPr>
        </p:nvSpPr>
        <p:spPr>
          <a:xfrm>
            <a:off x="1039527" y="914400"/>
            <a:ext cx="10106527" cy="5446395"/>
          </a:xfrm>
        </p:spPr>
        <p:txBody>
          <a:bodyPr vert="horz" wrap="square" lIns="121874" tIns="60937" rIns="121874" bIns="60937" anchor="t">
            <a:normAutofit fontScale="60000" lnSpcReduction="20000"/>
          </a:bodyPr>
          <a:lstStyle/>
          <a:p>
            <a:pPr eaLnBrk="1" hangingPunct="1"/>
            <a:r>
              <a:rPr lang="zh-CN" altLang="en-US" sz="7200" b="1" dirty="0">
                <a:latin typeface="微软雅黑" panose="020B0503020204020204" pitchFamily="34" charset="-122"/>
                <a:ea typeface="微软雅黑" panose="020B0503020204020204" pitchFamily="34" charset="-122"/>
              </a:rPr>
              <a:t>（二）现场教学</a:t>
            </a:r>
            <a:endParaRPr lang="zh-CN" altLang="en-US" sz="4000" b="1" dirty="0">
              <a:latin typeface="微软雅黑" panose="020B0503020204020204" pitchFamily="34" charset="-122"/>
              <a:ea typeface="微软雅黑" panose="020B0503020204020204" pitchFamily="34" charset="-122"/>
            </a:endParaRPr>
          </a:p>
          <a:p>
            <a:pPr eaLnBrk="1" hangingPunct="1"/>
            <a:r>
              <a:rPr lang="zh-CN" altLang="en-US" sz="5300" b="1" dirty="0">
                <a:latin typeface="微软雅黑" panose="020B0503020204020204" pitchFamily="34" charset="-122"/>
                <a:ea typeface="微软雅黑" panose="020B0503020204020204" pitchFamily="34" charset="-122"/>
              </a:rPr>
              <a:t> 1.现场教学的含义</a:t>
            </a:r>
          </a:p>
          <a:p>
            <a:pPr eaLnBrk="1" hangingPunct="1"/>
            <a:r>
              <a:rPr lang="zh-CN" altLang="en-US" sz="5300" b="1" dirty="0">
                <a:latin typeface="微软雅黑" panose="020B0503020204020204" pitchFamily="34" charset="-122"/>
                <a:ea typeface="微软雅黑" panose="020B0503020204020204" pitchFamily="34" charset="-122"/>
              </a:rPr>
              <a:t>在自然和社会现实活动中进行教学的组织形式。</a:t>
            </a:r>
          </a:p>
          <a:p>
            <a:pPr eaLnBrk="1" hangingPunct="1"/>
            <a:r>
              <a:rPr lang="zh-CN" altLang="en-US" sz="5300" b="1" dirty="0">
                <a:latin typeface="微软雅黑" panose="020B0503020204020204" pitchFamily="34" charset="-122"/>
                <a:ea typeface="微软雅黑" panose="020B0503020204020204" pitchFamily="34" charset="-122"/>
              </a:rPr>
              <a:t> 2.现场教学的类型</a:t>
            </a:r>
          </a:p>
          <a:p>
            <a:pPr eaLnBrk="1" hangingPunct="1"/>
            <a:r>
              <a:rPr lang="zh-CN" altLang="en-US" sz="5300" b="1" dirty="0">
                <a:latin typeface="微软雅黑" panose="020B0503020204020204" pitchFamily="34" charset="-122"/>
                <a:ea typeface="微软雅黑" panose="020B0503020204020204" pitchFamily="34" charset="-122"/>
              </a:rPr>
              <a:t>根据现场教学的目的和任务，分为两大类型。 一种是根据学习某</a:t>
            </a:r>
            <a:r>
              <a:rPr lang="zh-CN" altLang="en-US" sz="5300" b="1" dirty="0">
                <a:solidFill>
                  <a:srgbClr val="7030A0"/>
                </a:solidFill>
                <a:latin typeface="微软雅黑" panose="020B0503020204020204" pitchFamily="34" charset="-122"/>
                <a:ea typeface="微软雅黑" panose="020B0503020204020204" pitchFamily="34" charset="-122"/>
              </a:rPr>
              <a:t>学科知识</a:t>
            </a:r>
            <a:r>
              <a:rPr lang="zh-CN" altLang="en-US" sz="5300" b="1" dirty="0">
                <a:latin typeface="微软雅黑" panose="020B0503020204020204" pitchFamily="34" charset="-122"/>
                <a:ea typeface="微软雅黑" panose="020B0503020204020204" pitchFamily="34" charset="-122"/>
              </a:rPr>
              <a:t>的需要，组织学生到有关现场进行教学。另一种是由于学生为了从事某种</a:t>
            </a:r>
            <a:r>
              <a:rPr lang="zh-CN" altLang="en-US" sz="5300" b="1" dirty="0">
                <a:solidFill>
                  <a:srgbClr val="7030A0"/>
                </a:solidFill>
                <a:latin typeface="微软雅黑" panose="020B0503020204020204" pitchFamily="34" charset="-122"/>
                <a:ea typeface="微软雅黑" panose="020B0503020204020204" pitchFamily="34" charset="-122"/>
              </a:rPr>
              <a:t>实践活动</a:t>
            </a:r>
            <a:r>
              <a:rPr lang="zh-CN" altLang="en-US" sz="5300" b="1" dirty="0">
                <a:latin typeface="微软雅黑" panose="020B0503020204020204" pitchFamily="34" charset="-122"/>
                <a:ea typeface="微软雅黑" panose="020B0503020204020204" pitchFamily="34" charset="-122"/>
              </a:rPr>
              <a:t>，需要到现场学习有关的知识和技能。                                                         </a:t>
            </a:r>
            <a:endParaRPr lang="en-US" altLang="zh-CN" sz="5300" b="1" dirty="0">
              <a:latin typeface="微软雅黑" panose="020B0503020204020204" pitchFamily="34" charset="-122"/>
              <a:ea typeface="微软雅黑" panose="020B0503020204020204" pitchFamily="34" charset="-122"/>
            </a:endParaRPr>
          </a:p>
          <a:p>
            <a:pPr eaLnBrk="1" hangingPunct="1"/>
            <a:r>
              <a:rPr lang="en-US" altLang="zh-CN" sz="5300" b="1" dirty="0">
                <a:solidFill>
                  <a:srgbClr val="7030A0"/>
                </a:solidFill>
                <a:latin typeface="微软雅黑" panose="020B0503020204020204" pitchFamily="34" charset="-122"/>
                <a:ea typeface="微软雅黑" panose="020B0503020204020204" pitchFamily="34" charset="-122"/>
              </a:rPr>
              <a:t>                                           </a:t>
            </a:r>
            <a:r>
              <a:rPr lang="zh-CN" altLang="en-US" sz="5300" b="1" dirty="0">
                <a:solidFill>
                  <a:srgbClr val="7030A0"/>
                </a:solidFill>
                <a:latin typeface="微软雅黑" panose="020B0503020204020204" pitchFamily="34" charset="-122"/>
                <a:ea typeface="微软雅黑" panose="020B0503020204020204" pitchFamily="34" charset="-122"/>
              </a:rPr>
              <a:t>（到故宫教学、学农）</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p:cNvSpPr>
          <p:nvPr>
            <p:ph idx="1"/>
          </p:nvPr>
        </p:nvSpPr>
        <p:spPr>
          <a:xfrm>
            <a:off x="1540510" y="1222375"/>
            <a:ext cx="8992870" cy="5138420"/>
          </a:xfrm>
        </p:spPr>
        <p:txBody>
          <a:bodyPr vert="horz" wrap="square" lIns="121874" tIns="60937" rIns="121874" bIns="60937" anchor="t">
            <a:normAutofit/>
          </a:bodyPr>
          <a:lstStyle/>
          <a:p>
            <a:pPr marL="0" indent="0">
              <a:buNone/>
            </a:pPr>
            <a:r>
              <a:rPr lang="zh-CN" altLang="en-US" sz="3600" b="1" dirty="0">
                <a:latin typeface="微软雅黑" panose="020B0503020204020204" pitchFamily="34" charset="-122"/>
                <a:ea typeface="微软雅黑" panose="020B0503020204020204" pitchFamily="34" charset="-122"/>
              </a:rPr>
              <a:t>3.现场教学的作用</a:t>
            </a:r>
            <a:endParaRPr lang="en-US" altLang="zh-CN" sz="3600" b="1" dirty="0">
              <a:latin typeface="微软雅黑" panose="020B0503020204020204" pitchFamily="34" charset="-122"/>
              <a:ea typeface="微软雅黑" panose="020B0503020204020204" pitchFamily="34" charset="-122"/>
            </a:endParaRPr>
          </a:p>
          <a:p>
            <a:pPr eaLnBrk="1" hangingPunct="1"/>
            <a:r>
              <a:rPr lang="zh-CN" altLang="en-US" b="1" dirty="0">
                <a:latin typeface="微软雅黑" panose="020B0503020204020204" pitchFamily="34" charset="-122"/>
                <a:ea typeface="微软雅黑" panose="020B0503020204020204" pitchFamily="34" charset="-122"/>
              </a:rPr>
              <a:t>利于学生获得</a:t>
            </a:r>
            <a:r>
              <a:rPr lang="zh-CN" altLang="en-US" b="1" dirty="0">
                <a:solidFill>
                  <a:srgbClr val="7030A0"/>
                </a:solidFill>
                <a:latin typeface="微软雅黑" panose="020B0503020204020204" pitchFamily="34" charset="-122"/>
                <a:ea typeface="微软雅黑" panose="020B0503020204020204" pitchFamily="34" charset="-122"/>
              </a:rPr>
              <a:t>直接经验</a:t>
            </a:r>
            <a:r>
              <a:rPr lang="zh-CN" altLang="en-US" b="1" dirty="0">
                <a:latin typeface="微软雅黑" panose="020B0503020204020204" pitchFamily="34" charset="-122"/>
                <a:ea typeface="微软雅黑" panose="020B0503020204020204" pitchFamily="34" charset="-122"/>
              </a:rPr>
              <a:t>，深刻理解理论知识；使教学丰富多彩；丰富学生的情感世界；提高学生解决</a:t>
            </a:r>
            <a:r>
              <a:rPr lang="zh-CN" altLang="en-US" b="1" dirty="0">
                <a:solidFill>
                  <a:srgbClr val="7030A0"/>
                </a:solidFill>
                <a:latin typeface="微软雅黑" panose="020B0503020204020204" pitchFamily="34" charset="-122"/>
                <a:ea typeface="微软雅黑" panose="020B0503020204020204" pitchFamily="34" charset="-122"/>
              </a:rPr>
              <a:t>实际问题的能力</a:t>
            </a:r>
            <a:r>
              <a:rPr lang="zh-CN" altLang="en-US" b="1" dirty="0">
                <a:latin typeface="微软雅黑" panose="020B0503020204020204" pitchFamily="34" charset="-122"/>
                <a:ea typeface="微软雅黑" panose="020B0503020204020204" pitchFamily="34" charset="-122"/>
              </a:rPr>
              <a:t>。</a:t>
            </a:r>
          </a:p>
          <a:p>
            <a:pPr eaLnBrk="1" hangingPunct="1"/>
            <a:r>
              <a:rPr lang="zh-CN" altLang="en-US" b="1" dirty="0">
                <a:latin typeface="微软雅黑" panose="020B0503020204020204" pitchFamily="34" charset="-122"/>
                <a:ea typeface="微软雅黑" panose="020B0503020204020204" pitchFamily="34" charset="-122"/>
              </a:rPr>
              <a:t>4.组织现场教学应注意的问题</a:t>
            </a:r>
          </a:p>
          <a:p>
            <a:pPr eaLnBrk="1" hangingPunct="1"/>
            <a:r>
              <a:rPr lang="zh-CN" altLang="en-US" b="1" dirty="0">
                <a:latin typeface="微软雅黑" panose="020B0503020204020204" pitchFamily="34" charset="-122"/>
                <a:ea typeface="微软雅黑" panose="020B0503020204020204" pitchFamily="34" charset="-122"/>
              </a:rPr>
              <a:t>（1）教学目的要明确。   </a:t>
            </a:r>
            <a:r>
              <a:rPr lang="zh-CN" altLang="en-US" b="1" dirty="0">
                <a:latin typeface="微软雅黑" panose="020B0503020204020204" pitchFamily="34" charset="-122"/>
                <a:ea typeface="微软雅黑" panose="020B0503020204020204" pitchFamily="34" charset="-122"/>
                <a:sym typeface="+mn-ea"/>
              </a:rPr>
              <a:t>（2）准备要充分。   </a:t>
            </a:r>
          </a:p>
          <a:p>
            <a:pPr eaLnBrk="1" hangingPunct="1"/>
            <a:r>
              <a:rPr lang="zh-CN" altLang="en-US" b="1" dirty="0">
                <a:latin typeface="微软雅黑" panose="020B0503020204020204" pitchFamily="34" charset="-122"/>
                <a:ea typeface="微软雅黑" panose="020B0503020204020204" pitchFamily="34" charset="-122"/>
              </a:rPr>
              <a:t>（3）重视现场指导。       （4）及时总结。</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611631" y="759603"/>
            <a:ext cx="10968738" cy="1140460"/>
          </a:xfrm>
        </p:spPr>
        <p:txBody>
          <a:bodyPr vert="horz" wrap="square" lIns="121874" tIns="60937" rIns="121874" bIns="60937" anchor="ctr"/>
          <a:lstStyle/>
          <a:p>
            <a:pPr eaLnBrk="1" hangingPunct="1"/>
            <a:r>
              <a:rPr lang="zh-CN" altLang="en-US" b="1" dirty="0">
                <a:ea typeface="黑体" panose="02010609060101010101" charset="-122"/>
              </a:rPr>
              <a:t>三、教学的特殊组织形式——复式教学</a:t>
            </a:r>
          </a:p>
        </p:txBody>
      </p:sp>
      <p:sp>
        <p:nvSpPr>
          <p:cNvPr id="35843" name="Rectangle 3"/>
          <p:cNvSpPr>
            <a:spLocks noGrp="1"/>
          </p:cNvSpPr>
          <p:nvPr>
            <p:ph idx="1"/>
          </p:nvPr>
        </p:nvSpPr>
        <p:spPr>
          <a:xfrm>
            <a:off x="1709775" y="2029132"/>
            <a:ext cx="8772451" cy="4121740"/>
          </a:xfrm>
        </p:spPr>
        <p:txBody>
          <a:bodyPr vert="horz" wrap="square" lIns="121874" tIns="60937" rIns="121874" bIns="60937" anchor="t"/>
          <a:lstStyle/>
          <a:p>
            <a:pPr marL="0" indent="0" eaLnBrk="1" hangingPunct="1">
              <a:buNone/>
            </a:pPr>
            <a:r>
              <a:rPr lang="zh-CN" altLang="en-US" b="1" dirty="0">
                <a:latin typeface="微软雅黑" panose="020B0503020204020204" pitchFamily="34" charset="-122"/>
                <a:ea typeface="微软雅黑" panose="020B0503020204020204" pitchFamily="34" charset="-122"/>
              </a:rPr>
              <a:t> (一)复式教学的含义</a:t>
            </a:r>
          </a:p>
          <a:p>
            <a:pPr marL="0" indent="0" eaLnBrk="1" hangingPunct="1">
              <a:buNone/>
            </a:pPr>
            <a:r>
              <a:rPr lang="zh-CN" altLang="en-US" b="1" dirty="0">
                <a:latin typeface="微软雅黑" panose="020B0503020204020204" pitchFamily="34" charset="-122"/>
                <a:ea typeface="微软雅黑" panose="020B0503020204020204" pitchFamily="34" charset="-122"/>
              </a:rPr>
              <a:t>    复式教学是把两个或两个以上年级的学生编在一个班里，由一位教师分别用不同程度的教材，在同一节课里对不同年级的学生，采取直接教学和自动作业交替的办法进行教学的组织形式。</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10055" y="1160145"/>
            <a:ext cx="8772525" cy="4990465"/>
          </a:xfrm>
        </p:spPr>
        <p:txBody>
          <a:bodyPr vert="horz" wrap="square" lIns="121874" tIns="60937" rIns="121874" bIns="60937" anchor="t"/>
          <a:lstStyle/>
          <a:p>
            <a:pPr marL="0" indent="0">
              <a:buNone/>
            </a:pPr>
            <a:r>
              <a:rPr lang="zh-CN" altLang="en-US" sz="3600" b="1" dirty="0">
                <a:latin typeface="黑体" panose="02010609060101010101" charset="-122"/>
                <a:ea typeface="黑体" panose="02010609060101010101" charset="-122"/>
              </a:rPr>
              <a:t> </a:t>
            </a:r>
            <a:r>
              <a:rPr lang="zh-CN" altLang="en-US" sz="3600" b="1" dirty="0">
                <a:latin typeface="微软雅黑" panose="020B0503020204020204" pitchFamily="34" charset="-122"/>
                <a:ea typeface="微软雅黑" panose="020B0503020204020204" pitchFamily="34" charset="-122"/>
              </a:rPr>
              <a:t>(二)复式教学的具体形式</a:t>
            </a:r>
          </a:p>
          <a:p>
            <a:pPr marL="0" indent="0" eaLnBrk="1" hangingPunct="1">
              <a:buNone/>
            </a:pPr>
            <a:endParaRPr lang="en-US" altLang="zh-CN" b="1" dirty="0">
              <a:latin typeface="微软雅黑" panose="020B0503020204020204" pitchFamily="34" charset="-122"/>
              <a:ea typeface="微软雅黑" panose="020B0503020204020204" pitchFamily="34" charset="-122"/>
            </a:endParaRPr>
          </a:p>
          <a:p>
            <a:pPr marL="0" indent="0" eaLnBrk="1" hangingPunct="1">
              <a:buNone/>
            </a:pPr>
            <a:r>
              <a:rPr lang="zh-CN" altLang="en-US" b="1" dirty="0">
                <a:latin typeface="微软雅黑" panose="020B0503020204020204" pitchFamily="34" charset="-122"/>
                <a:ea typeface="微软雅黑" panose="020B0503020204020204" pitchFamily="34" charset="-122"/>
              </a:rPr>
              <a:t>1. 同室双级异科式</a:t>
            </a:r>
          </a:p>
          <a:p>
            <a:pPr marL="0" indent="0" eaLnBrk="1" hangingPunct="1">
              <a:buNone/>
            </a:pPr>
            <a:r>
              <a:rPr lang="zh-CN" altLang="en-US" b="1" dirty="0">
                <a:latin typeface="微软雅黑" panose="020B0503020204020204" pitchFamily="34" charset="-122"/>
                <a:ea typeface="微软雅黑" panose="020B0503020204020204" pitchFamily="34" charset="-122"/>
              </a:rPr>
              <a:t>2. 同室双级同科式</a:t>
            </a:r>
          </a:p>
          <a:p>
            <a:pPr marL="0" indent="0" eaLnBrk="1" hangingPunct="1">
              <a:buNone/>
            </a:pPr>
            <a:r>
              <a:rPr lang="zh-CN" altLang="en-US" b="1" dirty="0">
                <a:latin typeface="微软雅黑" panose="020B0503020204020204" pitchFamily="34" charset="-122"/>
                <a:ea typeface="微软雅黑" panose="020B0503020204020204" pitchFamily="34" charset="-122"/>
              </a:rPr>
              <a:t>3. 分室双级异科式，又称“复式分室”式</a:t>
            </a:r>
          </a:p>
          <a:p>
            <a:pPr marL="0" indent="0" eaLnBrk="1" hangingPunct="1">
              <a:buNone/>
            </a:pPr>
            <a:r>
              <a:rPr lang="zh-CN" altLang="en-US" b="1" dirty="0">
                <a:latin typeface="微软雅黑" panose="020B0503020204020204" pitchFamily="34" charset="-122"/>
                <a:ea typeface="微软雅黑" panose="020B0503020204020204" pitchFamily="34" charset="-122"/>
              </a:rPr>
              <a:t>4. 同室一级同科式，也称“单科复教”，</a:t>
            </a:r>
            <a:r>
              <a:rPr lang="zh-CN" altLang="en-US" b="1" dirty="0">
                <a:solidFill>
                  <a:srgbClr val="7030A0"/>
                </a:solidFill>
                <a:latin typeface="微软雅黑" panose="020B0503020204020204" pitchFamily="34" charset="-122"/>
                <a:ea typeface="微软雅黑" panose="020B0503020204020204" pitchFamily="34" charset="-122"/>
              </a:rPr>
              <a:t>分层教学</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4" y="1552211"/>
            <a:ext cx="11527331" cy="1876789"/>
          </a:xfrm>
        </p:spPr>
        <p:txBody>
          <a:bodyPr vert="horz" wrap="square" lIns="121874" tIns="60937" rIns="121874" bIns="60937" anchor="ctr">
            <a:normAutofit/>
          </a:bodyPr>
          <a:lstStyle/>
          <a:p>
            <a:pPr algn="ctr" eaLnBrk="1" hangingPunct="1"/>
            <a:r>
              <a:rPr lang="zh-CN" altLang="en-US" sz="6400" b="1" dirty="0">
                <a:solidFill>
                  <a:schemeClr val="tx1"/>
                </a:solidFill>
                <a:latin typeface="微软雅黑" panose="020B0503020204020204" pitchFamily="34" charset="-122"/>
                <a:ea typeface="微软雅黑" panose="020B0503020204020204" pitchFamily="34" charset="-122"/>
              </a:rPr>
              <a:t>知识点</a:t>
            </a:r>
            <a:r>
              <a:rPr lang="en-US" altLang="zh-CN" sz="6400" b="1" dirty="0">
                <a:solidFill>
                  <a:schemeClr val="tx1"/>
                </a:solidFill>
                <a:latin typeface="微软雅黑" panose="020B0503020204020204" pitchFamily="34" charset="-122"/>
                <a:ea typeface="微软雅黑" panose="020B0503020204020204" pitchFamily="34" charset="-122"/>
              </a:rPr>
              <a:t>1</a:t>
            </a:r>
            <a:r>
              <a:rPr lang="zh-CN" altLang="en-US" sz="6400" b="1" dirty="0">
                <a:solidFill>
                  <a:schemeClr val="tx1"/>
                </a:solidFill>
                <a:latin typeface="微软雅黑" panose="020B0503020204020204" pitchFamily="34" charset="-122"/>
                <a:ea typeface="微软雅黑" panose="020B0503020204020204" pitchFamily="34" charset="-122"/>
              </a:rPr>
              <a:t>：</a:t>
            </a:r>
            <a:r>
              <a:rPr lang="en-US" altLang="zh-CN" sz="6400" b="1" dirty="0" err="1">
                <a:solidFill>
                  <a:schemeClr val="tx1"/>
                </a:solidFill>
                <a:latin typeface="微软雅黑" panose="020B0503020204020204" pitchFamily="34" charset="-122"/>
                <a:ea typeface="微软雅黑" panose="020B0503020204020204" pitchFamily="34" charset="-122"/>
              </a:rPr>
              <a:t>教学组织形式概述</a:t>
            </a:r>
            <a:endParaRPr lang="en-US" altLang="zh-CN" sz="6400" b="1" dirty="0">
              <a:solidFill>
                <a:schemeClr val="tx1"/>
              </a:solidFill>
              <a:latin typeface="微软雅黑" panose="020B0503020204020204" pitchFamily="34" charset="-122"/>
              <a:ea typeface="微软雅黑" panose="020B0503020204020204" pitchFamily="34" charset="-122"/>
            </a:endParaRP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454179"/>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10055" y="1160145"/>
            <a:ext cx="8772525" cy="4990465"/>
          </a:xfrm>
        </p:spPr>
        <p:txBody>
          <a:bodyPr vert="horz" wrap="square" lIns="121874" tIns="60937" rIns="121874" bIns="60937" anchor="t"/>
          <a:lstStyle/>
          <a:p>
            <a:pPr marL="0" indent="0">
              <a:buNone/>
            </a:pPr>
            <a:r>
              <a:rPr lang="zh-CN" altLang="en-US" sz="4000" b="1" dirty="0">
                <a:latin typeface="微软雅黑" panose="020B0503020204020204" pitchFamily="34" charset="-122"/>
                <a:ea typeface="微软雅黑" panose="020B0503020204020204" pitchFamily="34" charset="-122"/>
              </a:rPr>
              <a:t>(三)组织复式教学应注意的问题</a:t>
            </a:r>
            <a:endParaRPr lang="en-US" altLang="zh-CN" sz="4000" b="1" dirty="0">
              <a:latin typeface="微软雅黑" panose="020B0503020204020204" pitchFamily="34" charset="-122"/>
              <a:ea typeface="微软雅黑" panose="020B0503020204020204" pitchFamily="34" charset="-122"/>
            </a:endParaRPr>
          </a:p>
          <a:p>
            <a:pPr marL="0" indent="0" eaLnBrk="1" hangingPunct="1">
              <a:buNone/>
            </a:pPr>
            <a:r>
              <a:rPr lang="zh-CN" altLang="en-US" sz="3200" b="1" dirty="0">
                <a:latin typeface="微软雅黑" panose="020B0503020204020204" pitchFamily="34" charset="-122"/>
                <a:ea typeface="微软雅黑" panose="020B0503020204020204" pitchFamily="34" charset="-122"/>
              </a:rPr>
              <a:t>1. 处理好“动”和“静”的关系</a:t>
            </a:r>
          </a:p>
          <a:p>
            <a:pPr marL="0" indent="0" eaLnBrk="1" hangingPunct="1">
              <a:buNone/>
            </a:pPr>
            <a:r>
              <a:rPr lang="zh-CN" altLang="en-US" sz="3200" b="1" dirty="0">
                <a:latin typeface="微软雅黑" panose="020B0503020204020204" pitchFamily="34" charset="-122"/>
                <a:ea typeface="微软雅黑" panose="020B0503020204020204" pitchFamily="34" charset="-122"/>
              </a:rPr>
              <a:t>2. 处理好“多”和“少”的关系</a:t>
            </a:r>
          </a:p>
          <a:p>
            <a:pPr marL="0" indent="0" eaLnBrk="1" hangingPunct="1">
              <a:buNone/>
            </a:pPr>
            <a:r>
              <a:rPr lang="zh-CN" altLang="en-US" sz="3200" b="1" dirty="0">
                <a:latin typeface="微软雅黑" panose="020B0503020204020204" pitchFamily="34" charset="-122"/>
                <a:ea typeface="微软雅黑" panose="020B0503020204020204" pitchFamily="34" charset="-122"/>
              </a:rPr>
              <a:t>3. 处理好“点”和“面”的关系</a:t>
            </a:r>
          </a:p>
          <a:p>
            <a:pPr marL="0" indent="0" eaLnBrk="1" hangingPunct="1">
              <a:buNone/>
            </a:pPr>
            <a:r>
              <a:rPr lang="en-US" altLang="zh-CN" sz="3200" b="1" dirty="0">
                <a:latin typeface="微软雅黑" panose="020B0503020204020204" pitchFamily="34" charset="-122"/>
                <a:ea typeface="微软雅黑" panose="020B0503020204020204" pitchFamily="34" charset="-122"/>
              </a:rPr>
              <a:t>4. </a:t>
            </a:r>
            <a:r>
              <a:rPr lang="zh-CN" altLang="en-US" sz="3200" b="1" dirty="0">
                <a:latin typeface="微软雅黑" panose="020B0503020204020204" pitchFamily="34" charset="-122"/>
                <a:ea typeface="微软雅黑" panose="020B0503020204020204" pitchFamily="34" charset="-122"/>
              </a:rPr>
              <a:t>处理好教师和助手之间的关系</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611631" y="759603"/>
            <a:ext cx="10968738" cy="1140460"/>
          </a:xfrm>
        </p:spPr>
        <p:txBody>
          <a:bodyPr vert="horz" wrap="square" lIns="121874" tIns="60937" rIns="121874" bIns="60937" anchor="ctr"/>
          <a:lstStyle/>
          <a:p>
            <a:pPr eaLnBrk="1" hangingPunct="1"/>
            <a:r>
              <a:rPr lang="zh-CN" altLang="en-US" b="1" dirty="0">
                <a:ea typeface="黑体" panose="02010609060101010101" charset="-122"/>
              </a:rPr>
              <a:t>四、当前教学组织形式改革重点</a:t>
            </a:r>
          </a:p>
        </p:txBody>
      </p:sp>
      <p:sp>
        <p:nvSpPr>
          <p:cNvPr id="36867" name="Rectangle 3"/>
          <p:cNvSpPr>
            <a:spLocks noGrp="1"/>
          </p:cNvSpPr>
          <p:nvPr>
            <p:ph idx="1"/>
          </p:nvPr>
        </p:nvSpPr>
        <p:spPr>
          <a:xfrm>
            <a:off x="1237933" y="1904295"/>
            <a:ext cx="9716135" cy="4525874"/>
          </a:xfrm>
        </p:spPr>
        <p:txBody>
          <a:bodyPr vert="horz" wrap="square" lIns="121874" tIns="60937" rIns="121874" bIns="60937" anchor="t">
            <a:normAutofit/>
          </a:bodyPr>
          <a:lstStyle/>
          <a:p>
            <a:pPr marL="0" indent="0" eaLnBrk="1" hangingPunct="1">
              <a:buNone/>
            </a:pPr>
            <a:r>
              <a:rPr lang="zh-CN" altLang="en-US" sz="3200" b="1" dirty="0">
                <a:latin typeface="微软雅黑" panose="020B0503020204020204" pitchFamily="34" charset="-122"/>
                <a:ea typeface="微软雅黑" panose="020B0503020204020204" pitchFamily="34" charset="-122"/>
              </a:rPr>
              <a:t>（一）缩小班级规模</a:t>
            </a:r>
          </a:p>
          <a:p>
            <a:pPr marL="0" indent="0" eaLnBrk="1" hangingPunct="1">
              <a:buNone/>
            </a:pPr>
            <a:r>
              <a:rPr lang="zh-CN" altLang="en-US" sz="3200" b="1" dirty="0">
                <a:latin typeface="微软雅黑" panose="020B0503020204020204" pitchFamily="34" charset="-122"/>
                <a:ea typeface="微软雅黑" panose="020B0503020204020204" pitchFamily="34" charset="-122"/>
              </a:rPr>
              <a:t>（二）综合运用多种教学组织形式   </a:t>
            </a:r>
            <a:r>
              <a:rPr lang="zh-CN" altLang="en-US" sz="3200" b="1" dirty="0">
                <a:solidFill>
                  <a:srgbClr val="7030A0"/>
                </a:solidFill>
                <a:latin typeface="微软雅黑" panose="020B0503020204020204" pitchFamily="34" charset="-122"/>
                <a:ea typeface="微软雅黑" panose="020B0503020204020204" pitchFamily="34" charset="-122"/>
              </a:rPr>
              <a:t>（讲授、讨论）</a:t>
            </a:r>
          </a:p>
          <a:p>
            <a:pPr marL="0" indent="0" eaLnBrk="1" hangingPunct="1">
              <a:buNone/>
            </a:pPr>
            <a:r>
              <a:rPr lang="zh-CN" altLang="en-US" sz="3200" b="1" dirty="0">
                <a:latin typeface="微软雅黑" panose="020B0503020204020204" pitchFamily="34" charset="-122"/>
                <a:ea typeface="微软雅黑" panose="020B0503020204020204" pitchFamily="34" charset="-122"/>
              </a:rPr>
              <a:t>（三）座位排列多样化，加强课堂教学的交往互动</a:t>
            </a:r>
          </a:p>
          <a:p>
            <a:pPr marL="0" indent="0" eaLnBrk="1" hangingPunct="1">
              <a:buNone/>
            </a:pPr>
            <a:r>
              <a:rPr lang="zh-CN" altLang="en-US" sz="3200" b="1" dirty="0">
                <a:latin typeface="微软雅黑" panose="020B0503020204020204" pitchFamily="34" charset="-122"/>
                <a:ea typeface="微软雅黑" panose="020B0503020204020204" pitchFamily="34" charset="-122"/>
              </a:rPr>
              <a:t>（四）探索现代化个别化教学         </a:t>
            </a:r>
            <a:r>
              <a:rPr lang="zh-CN" altLang="en-US" sz="3200" b="1" dirty="0">
                <a:solidFill>
                  <a:srgbClr val="7030A0"/>
                </a:solidFill>
                <a:latin typeface="微软雅黑" panose="020B0503020204020204" pitchFamily="34" charset="-122"/>
                <a:ea typeface="微软雅黑" panose="020B0503020204020204" pitchFamily="34" charset="-122"/>
              </a:rPr>
              <a:t>（网络辅导）</a:t>
            </a:r>
          </a:p>
        </p:txBody>
      </p:sp>
      <p:sp>
        <p:nvSpPr>
          <p:cNvPr id="2" name="椭圆 1"/>
          <p:cNvSpPr/>
          <p:nvPr/>
        </p:nvSpPr>
        <p:spPr>
          <a:xfrm>
            <a:off x="10524544" y="5725579"/>
            <a:ext cx="408366" cy="3427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5" y="1904295"/>
            <a:ext cx="11527331" cy="1876789"/>
          </a:xfrm>
        </p:spPr>
        <p:txBody>
          <a:bodyPr vert="horz" wrap="square" lIns="121874" tIns="60937" rIns="121874" bIns="60937" anchor="ctr">
            <a:normAutofit/>
          </a:bodyPr>
          <a:lstStyle/>
          <a:p>
            <a:pPr algn="ctr" eaLnBrk="1" hangingPunct="1"/>
            <a:r>
              <a:rPr lang="zh-CN" altLang="en-US" sz="6400" b="1" dirty="0">
                <a:solidFill>
                  <a:schemeClr val="tx1"/>
                </a:solidFill>
                <a:latin typeface="微软雅黑" panose="020B0503020204020204" pitchFamily="34" charset="-122"/>
                <a:ea typeface="微软雅黑" panose="020B0503020204020204" pitchFamily="34" charset="-122"/>
              </a:rPr>
              <a:t>知识点</a:t>
            </a:r>
            <a:r>
              <a:rPr lang="en-US" altLang="zh-CN" sz="6400" b="1" dirty="0">
                <a:solidFill>
                  <a:schemeClr val="tx1"/>
                </a:solidFill>
                <a:latin typeface="微软雅黑" panose="020B0503020204020204" pitchFamily="34" charset="-122"/>
                <a:ea typeface="微软雅黑" panose="020B0503020204020204" pitchFamily="34" charset="-122"/>
              </a:rPr>
              <a:t>3</a:t>
            </a:r>
            <a:r>
              <a:rPr lang="zh-CN" altLang="en-US" sz="6400" b="1" dirty="0">
                <a:solidFill>
                  <a:schemeClr val="tx1"/>
                </a:solidFill>
                <a:latin typeface="微软雅黑" panose="020B0503020204020204" pitchFamily="34" charset="-122"/>
                <a:ea typeface="微软雅黑" panose="020B0503020204020204" pitchFamily="34" charset="-122"/>
              </a:rPr>
              <a:t>：</a:t>
            </a:r>
            <a:r>
              <a:rPr lang="en-US" altLang="zh-CN" sz="6400" b="1" dirty="0" err="1">
                <a:solidFill>
                  <a:schemeClr val="tx1"/>
                </a:solidFill>
                <a:latin typeface="微软雅黑" panose="020B0503020204020204" pitchFamily="34" charset="-122"/>
                <a:ea typeface="微软雅黑" panose="020B0503020204020204" pitchFamily="34" charset="-122"/>
              </a:rPr>
              <a:t>课堂管理策略</a:t>
            </a:r>
            <a:r>
              <a:rPr lang="en-US" altLang="zh-CN" sz="6400" b="1" dirty="0">
                <a:solidFill>
                  <a:schemeClr val="tx1"/>
                </a:solidFill>
                <a:latin typeface="黑体" panose="02010609060101010101" charset="-122"/>
                <a:ea typeface="黑体" panose="02010609060101010101" charset="-122"/>
              </a:rPr>
              <a:t>　</a:t>
            </a: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78108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F1E763-49F3-4C33-9B91-9FB5BE8629E0}"/>
              </a:ext>
            </a:extLst>
          </p:cNvPr>
          <p:cNvSpPr>
            <a:spLocks noGrp="1"/>
          </p:cNvSpPr>
          <p:nvPr>
            <p:ph type="title"/>
          </p:nvPr>
        </p:nvSpPr>
        <p:spPr>
          <a:xfrm>
            <a:off x="1317072" y="680720"/>
            <a:ext cx="10036728" cy="842328"/>
          </a:xfrm>
        </p:spPr>
        <p:txBody>
          <a:bodyPr/>
          <a:lstStyle/>
          <a:p>
            <a:r>
              <a:rPr lang="zh-CN" altLang="en-US" b="1" dirty="0"/>
              <a:t>案例：“老师，我能不用书中的原话吗？”</a:t>
            </a:r>
          </a:p>
        </p:txBody>
      </p:sp>
      <p:sp>
        <p:nvSpPr>
          <p:cNvPr id="3" name="内容占位符 2">
            <a:extLst>
              <a:ext uri="{FF2B5EF4-FFF2-40B4-BE49-F238E27FC236}">
                <a16:creationId xmlns:a16="http://schemas.microsoft.com/office/drawing/2014/main" id="{3752624A-041E-42C3-847B-A2CC97C214B7}"/>
              </a:ext>
            </a:extLst>
          </p:cNvPr>
          <p:cNvSpPr>
            <a:spLocks noGrp="1"/>
          </p:cNvSpPr>
          <p:nvPr>
            <p:ph idx="1"/>
          </p:nvPr>
        </p:nvSpPr>
        <p:spPr/>
        <p:txBody>
          <a:bodyPr>
            <a:normAutofit/>
          </a:bodyPr>
          <a:lstStyle/>
          <a:p>
            <a:pPr marL="0" indent="0">
              <a:buNone/>
            </a:pPr>
            <a:r>
              <a:rPr lang="zh-CN" altLang="en-US" b="1" dirty="0"/>
              <a:t>       一位教师让学生分角色表演。有一位学生问：“老师，我能不用书中的原话吗？”老师和蔼地问：“为什么呢？”“因为书中的原话太长，我背不下来，如拿着书表演，又不太好”孩子说出了原因。“你的意见很好，用自己的话来表演吧。”老师高兴地抚摸了一下孩子的头。果然，这个孩子表演得非常出色。</a:t>
            </a:r>
            <a:endParaRPr lang="en-US" altLang="zh-CN" b="1" dirty="0"/>
          </a:p>
          <a:p>
            <a:pPr marL="0" indent="0">
              <a:buNone/>
            </a:pPr>
            <a:r>
              <a:rPr lang="en-US" altLang="zh-CN" b="1" dirty="0"/>
              <a:t>       </a:t>
            </a:r>
            <a:r>
              <a:rPr lang="zh-CN" altLang="en-US" b="1" dirty="0">
                <a:solidFill>
                  <a:srgbClr val="C00000"/>
                </a:solidFill>
              </a:rPr>
              <a:t>分析：</a:t>
            </a:r>
            <a:r>
              <a:rPr lang="zh-CN" altLang="en-US" b="1" dirty="0"/>
              <a:t>师生平等关系的形成是课堂民主的具体体现，教师没有了架子，尊重学生的意见，让学生真正感到平等和亲切，师生间才能实现零距离接触，民主和谐的课堂氛围才能逐步形成。</a:t>
            </a:r>
          </a:p>
          <a:p>
            <a:endParaRPr lang="zh-CN" altLang="en-US" dirty="0"/>
          </a:p>
        </p:txBody>
      </p:sp>
    </p:spTree>
    <p:extLst>
      <p:ext uri="{BB962C8B-B14F-4D97-AF65-F5344CB8AC3E}">
        <p14:creationId xmlns:p14="http://schemas.microsoft.com/office/powerpoint/2010/main" val="2206933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631" y="901366"/>
            <a:ext cx="10968738" cy="977538"/>
          </a:xfrm>
        </p:spPr>
        <p:txBody>
          <a:bodyPr vert="horz" wrap="square" lIns="121874" tIns="60937" rIns="121874" bIns="60937" anchor="ctr">
            <a:normAutofit fontScale="90000"/>
          </a:bodyPr>
          <a:lstStyle/>
          <a:p>
            <a:pPr algn="ctr" eaLnBrk="1" hangingPunct="1"/>
            <a:r>
              <a:rPr lang="zh-CN" altLang="en-US" sz="6400" b="1" dirty="0">
                <a:latin typeface="微软雅黑" panose="020B0503020204020204" pitchFamily="34" charset="-122"/>
                <a:ea typeface="微软雅黑" panose="020B0503020204020204" pitchFamily="34" charset="-122"/>
              </a:rPr>
              <a:t>知识点3  课堂管理策略</a:t>
            </a:r>
          </a:p>
        </p:txBody>
      </p:sp>
      <p:sp>
        <p:nvSpPr>
          <p:cNvPr id="3" name="内容占位符 2"/>
          <p:cNvSpPr>
            <a:spLocks noGrp="1"/>
          </p:cNvSpPr>
          <p:nvPr>
            <p:ph idx="1"/>
          </p:nvPr>
        </p:nvSpPr>
        <p:spPr>
          <a:xfrm>
            <a:off x="1813560" y="1878330"/>
            <a:ext cx="8956675" cy="4388246"/>
          </a:xfrm>
        </p:spPr>
        <p:txBody>
          <a:bodyPr vert="horz" wrap="square" lIns="121874" tIns="60937" rIns="121874" bIns="60937" anchor="t">
            <a:noAutofit/>
          </a:bodyPr>
          <a:lstStyle/>
          <a:p>
            <a:pPr marL="704850" indent="-704850" eaLnBrk="1" hangingPunct="1">
              <a:buNone/>
            </a:pPr>
            <a:r>
              <a:rPr lang="zh-CN" altLang="en-US" b="1" dirty="0">
                <a:latin typeface="微软雅黑" panose="020B0503020204020204" pitchFamily="34" charset="-122"/>
                <a:ea typeface="微软雅黑" panose="020B0503020204020204" pitchFamily="34" charset="-122"/>
              </a:rPr>
              <a:t>一、课堂时间管理 </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（一）学生学习时间的层次分析</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名义时间</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       分配时间</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              教学时间</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                     </a:t>
            </a:r>
            <a:r>
              <a:rPr lang="zh-CN" altLang="en-US" b="1" dirty="0">
                <a:solidFill>
                  <a:srgbClr val="7030A0"/>
                </a:solidFill>
                <a:latin typeface="微软雅黑" panose="020B0503020204020204" pitchFamily="34" charset="-122"/>
                <a:ea typeface="微软雅黑" panose="020B0503020204020204" pitchFamily="34" charset="-122"/>
              </a:rPr>
              <a:t>专注时间</a:t>
            </a:r>
          </a:p>
          <a:p>
            <a:pPr marL="704850" indent="-704850" eaLnBrk="1" hangingPunct="1">
              <a:buNone/>
            </a:pPr>
            <a:r>
              <a:rPr lang="zh-CN" altLang="en-US" b="1" dirty="0">
                <a:solidFill>
                  <a:srgbClr val="7030A0"/>
                </a:solidFill>
                <a:latin typeface="微软雅黑" panose="020B0503020204020204" pitchFamily="34" charset="-122"/>
                <a:ea typeface="微软雅黑" panose="020B0503020204020204" pitchFamily="34" charset="-122"/>
              </a:rPr>
              <a:t>                            学术时间</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10055" y="1160145"/>
            <a:ext cx="8772525" cy="4990465"/>
          </a:xfrm>
        </p:spPr>
        <p:txBody>
          <a:bodyPr vert="horz" wrap="square" lIns="121874" tIns="60937" rIns="121874" bIns="60937" anchor="t">
            <a:normAutofit/>
          </a:bodyPr>
          <a:lstStyle/>
          <a:p>
            <a:pPr marL="0" indent="0">
              <a:buNone/>
            </a:pPr>
            <a:r>
              <a:rPr lang="zh-CN" altLang="en-US" sz="3600" b="1" dirty="0">
                <a:latin typeface="微软雅黑" panose="020B0503020204020204" pitchFamily="34" charset="-122"/>
                <a:ea typeface="微软雅黑" panose="020B0503020204020204" pitchFamily="34" charset="-122"/>
              </a:rPr>
              <a:t>（二）课堂时间的优化管理策略</a:t>
            </a:r>
          </a:p>
          <a:p>
            <a:pPr marL="0" indent="0" eaLnBrk="1" hangingPunct="1">
              <a:buNone/>
            </a:pPr>
            <a:r>
              <a:rPr lang="zh-CN" altLang="en-US" sz="3200" b="1" dirty="0">
                <a:latin typeface="微软雅黑" panose="020B0503020204020204" pitchFamily="34" charset="-122"/>
                <a:ea typeface="微软雅黑" panose="020B0503020204020204" pitchFamily="34" charset="-122"/>
              </a:rPr>
              <a:t>1.坚持时间效益观，最大限度地减少时间损耗</a:t>
            </a:r>
          </a:p>
          <a:p>
            <a:pPr marL="0" indent="0" eaLnBrk="1" hangingPunct="1">
              <a:buNone/>
            </a:pPr>
            <a:r>
              <a:rPr lang="zh-CN" altLang="en-US" sz="3200" b="1" dirty="0">
                <a:latin typeface="微软雅黑" panose="020B0503020204020204" pitchFamily="34" charset="-122"/>
                <a:ea typeface="微软雅黑" panose="020B0503020204020204" pitchFamily="34" charset="-122"/>
              </a:rPr>
              <a:t>2.把握最佳时域，优化教学过程      </a:t>
            </a:r>
            <a:r>
              <a:rPr lang="zh-CN" altLang="en-US" sz="3200" b="1" dirty="0">
                <a:solidFill>
                  <a:srgbClr val="7030A0"/>
                </a:solidFill>
                <a:latin typeface="微软雅黑" panose="020B0503020204020204" pitchFamily="34" charset="-122"/>
                <a:ea typeface="微软雅黑" panose="020B0503020204020204" pitchFamily="34" charset="-122"/>
              </a:rPr>
              <a:t>（兴奋点）</a:t>
            </a:r>
          </a:p>
          <a:p>
            <a:pPr marL="0" indent="0" eaLnBrk="1" hangingPunct="1">
              <a:buNone/>
            </a:pPr>
            <a:r>
              <a:rPr lang="zh-CN" altLang="en-US" sz="3200" b="1" dirty="0">
                <a:latin typeface="微软雅黑" panose="020B0503020204020204" pitchFamily="34" charset="-122"/>
                <a:ea typeface="微软雅黑" panose="020B0503020204020204" pitchFamily="34" charset="-122"/>
              </a:rPr>
              <a:t>3.保持适度信息，提高知识的有效性</a:t>
            </a:r>
            <a:r>
              <a:rPr lang="zh-CN" altLang="en-US" sz="3200" b="1" dirty="0">
                <a:solidFill>
                  <a:srgbClr val="7030A0"/>
                </a:solidFill>
                <a:latin typeface="微软雅黑" panose="020B0503020204020204" pitchFamily="34" charset="-122"/>
                <a:ea typeface="微软雅黑" panose="020B0503020204020204" pitchFamily="34" charset="-122"/>
              </a:rPr>
              <a:t>（新知量）</a:t>
            </a:r>
          </a:p>
          <a:p>
            <a:pPr marL="0" indent="0" eaLnBrk="1" hangingPunct="1">
              <a:buNone/>
            </a:pPr>
            <a:r>
              <a:rPr lang="zh-CN" altLang="en-US" sz="3200" b="1" dirty="0">
                <a:latin typeface="微软雅黑" panose="020B0503020204020204" pitchFamily="34" charset="-122"/>
                <a:ea typeface="微软雅黑" panose="020B0503020204020204" pitchFamily="34" charset="-122"/>
              </a:rPr>
              <a:t>4.提高学生专注率，增强学生的学术学习时间</a:t>
            </a:r>
            <a:endParaRPr lang="en-US" altLang="zh-CN" sz="3200" b="1" dirty="0">
              <a:latin typeface="微软雅黑" panose="020B0503020204020204" pitchFamily="34" charset="-122"/>
              <a:ea typeface="微软雅黑" panose="020B0503020204020204" pitchFamily="34" charset="-122"/>
            </a:endParaRPr>
          </a:p>
          <a:p>
            <a:pPr marL="0" indent="0" eaLnBrk="1" hangingPunct="1">
              <a:buNone/>
            </a:pPr>
            <a:r>
              <a:rPr lang="en-US" altLang="zh-CN" sz="3200" b="1" dirty="0">
                <a:latin typeface="微软雅黑" panose="020B0503020204020204" pitchFamily="34" charset="-122"/>
                <a:ea typeface="微软雅黑" panose="020B0503020204020204" pitchFamily="34" charset="-122"/>
              </a:rPr>
              <a:t>                                                    </a:t>
            </a:r>
            <a:r>
              <a:rPr lang="zh-CN" altLang="en-US" sz="3200" b="1" dirty="0">
                <a:solidFill>
                  <a:srgbClr val="7030A0"/>
                </a:solidFill>
                <a:latin typeface="微软雅黑" panose="020B0503020204020204" pitchFamily="34" charset="-122"/>
                <a:ea typeface="微软雅黑" panose="020B0503020204020204" pitchFamily="34" charset="-122"/>
              </a:rPr>
              <a:t>（激发兴趣）</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029903" y="760397"/>
            <a:ext cx="10549289" cy="5390214"/>
          </a:xfrm>
        </p:spPr>
        <p:txBody>
          <a:bodyPr vert="horz" wrap="square" lIns="121874" tIns="60937" rIns="121874" bIns="60937" anchor="t">
            <a:normAutofit fontScale="65000" lnSpcReduction="20000"/>
          </a:bodyPr>
          <a:lstStyle/>
          <a:p>
            <a:pPr marL="0" indent="0">
              <a:buNone/>
            </a:pPr>
            <a:r>
              <a:rPr lang="zh-CN" altLang="en-US" sz="5500" b="1" dirty="0">
                <a:latin typeface="微软雅黑" panose="020B0503020204020204" pitchFamily="34" charset="-122"/>
                <a:ea typeface="微软雅黑" panose="020B0503020204020204" pitchFamily="34" charset="-122"/>
              </a:rPr>
              <a:t>二、营造和谐的课堂气氛</a:t>
            </a:r>
            <a:endParaRPr lang="en-US" altLang="zh-CN" sz="5500" b="1" dirty="0">
              <a:latin typeface="微软雅黑" panose="020B0503020204020204" pitchFamily="34" charset="-122"/>
              <a:ea typeface="微软雅黑" panose="020B0503020204020204" pitchFamily="34" charset="-122"/>
            </a:endParaRPr>
          </a:p>
          <a:p>
            <a:pPr marL="0" indent="0" eaLnBrk="1" hangingPunct="1">
              <a:buNone/>
            </a:pPr>
            <a:r>
              <a:rPr lang="zh-CN" altLang="en-US" sz="4400" b="1" dirty="0">
                <a:latin typeface="微软雅黑" panose="020B0503020204020204" pitchFamily="34" charset="-122"/>
                <a:ea typeface="微软雅黑" panose="020B0503020204020204" pitchFamily="34" charset="-122"/>
              </a:rPr>
              <a:t>课堂气氛主要指课堂里某种</a:t>
            </a:r>
            <a:r>
              <a:rPr lang="zh-CN" altLang="en-US" sz="4400" b="1" dirty="0">
                <a:solidFill>
                  <a:srgbClr val="7030A0"/>
                </a:solidFill>
                <a:latin typeface="微软雅黑" panose="020B0503020204020204" pitchFamily="34" charset="-122"/>
                <a:ea typeface="微软雅黑" panose="020B0503020204020204" pitchFamily="34" charset="-122"/>
              </a:rPr>
              <a:t>占优势的态度与情感</a:t>
            </a:r>
            <a:r>
              <a:rPr lang="zh-CN" altLang="en-US" sz="4400" b="1" dirty="0">
                <a:latin typeface="微软雅黑" panose="020B0503020204020204" pitchFamily="34" charset="-122"/>
                <a:ea typeface="微软雅黑" panose="020B0503020204020204" pitchFamily="34" charset="-122"/>
              </a:rPr>
              <a:t>的综合表现。</a:t>
            </a:r>
          </a:p>
          <a:p>
            <a:pPr marL="0" indent="0" eaLnBrk="1" hangingPunct="1">
              <a:buNone/>
            </a:pPr>
            <a:r>
              <a:rPr lang="zh-CN" altLang="en-US" sz="4400" b="1" dirty="0">
                <a:latin typeface="微软雅黑" panose="020B0503020204020204" pitchFamily="34" charset="-122"/>
                <a:ea typeface="微软雅黑" panose="020B0503020204020204" pitchFamily="34" charset="-122"/>
              </a:rPr>
              <a:t>（一）课堂气氛的类型</a:t>
            </a:r>
          </a:p>
          <a:p>
            <a:pPr marL="0" indent="0" eaLnBrk="1" hangingPunct="1">
              <a:buNone/>
            </a:pPr>
            <a:r>
              <a:rPr lang="zh-CN" altLang="en-US" sz="4400" b="1" dirty="0">
                <a:latin typeface="微软雅黑" panose="020B0503020204020204" pitchFamily="34" charset="-122"/>
                <a:ea typeface="微软雅黑" panose="020B0503020204020204" pitchFamily="34" charset="-122"/>
              </a:rPr>
              <a:t>课堂气氛可以分为</a:t>
            </a:r>
            <a:r>
              <a:rPr lang="zh-CN" altLang="en-US" sz="4400" b="1" dirty="0">
                <a:solidFill>
                  <a:srgbClr val="7030A0"/>
                </a:solidFill>
                <a:latin typeface="微软雅黑" panose="020B0503020204020204" pitchFamily="34" charset="-122"/>
                <a:ea typeface="微软雅黑" panose="020B0503020204020204" pitchFamily="34" charset="-122"/>
              </a:rPr>
              <a:t>积极的、消极的和</a:t>
            </a:r>
            <a:r>
              <a:rPr lang="zh-CN" altLang="en-US" sz="4400" b="1" dirty="0">
                <a:solidFill>
                  <a:srgbClr val="C00000"/>
                </a:solidFill>
                <a:latin typeface="微软雅黑" panose="020B0503020204020204" pitchFamily="34" charset="-122"/>
                <a:ea typeface="微软雅黑" panose="020B0503020204020204" pitchFamily="34" charset="-122"/>
              </a:rPr>
              <a:t>对抗</a:t>
            </a:r>
            <a:r>
              <a:rPr lang="zh-CN" altLang="en-US" sz="4400" b="1" dirty="0">
                <a:latin typeface="微软雅黑" panose="020B0503020204020204" pitchFamily="34" charset="-122"/>
                <a:ea typeface="微软雅黑" panose="020B0503020204020204" pitchFamily="34" charset="-122"/>
              </a:rPr>
              <a:t>三种类型。</a:t>
            </a:r>
          </a:p>
          <a:p>
            <a:pPr marL="0" indent="0" eaLnBrk="1" hangingPunct="1">
              <a:buNone/>
            </a:pPr>
            <a:r>
              <a:rPr lang="zh-CN" altLang="en-US" sz="4400" b="1" dirty="0">
                <a:latin typeface="微软雅黑" panose="020B0503020204020204" pitchFamily="34" charset="-122"/>
                <a:ea typeface="微软雅黑" panose="020B0503020204020204" pitchFamily="34" charset="-122"/>
              </a:rPr>
              <a:t>（二）优化课堂气氛的基本策略</a:t>
            </a:r>
          </a:p>
          <a:p>
            <a:pPr marL="0" indent="0" eaLnBrk="1" hangingPunct="1">
              <a:buNone/>
            </a:pPr>
            <a:r>
              <a:rPr lang="zh-CN" altLang="en-US" sz="4400" b="1" dirty="0">
                <a:latin typeface="微软雅黑" panose="020B0503020204020204" pitchFamily="34" charset="-122"/>
                <a:ea typeface="微软雅黑" panose="020B0503020204020204" pitchFamily="34" charset="-122"/>
              </a:rPr>
              <a:t> 1.教师必须具备</a:t>
            </a:r>
            <a:r>
              <a:rPr lang="zh-CN" altLang="en-US" sz="4400" b="1" dirty="0">
                <a:solidFill>
                  <a:srgbClr val="7030A0"/>
                </a:solidFill>
                <a:latin typeface="微软雅黑" panose="020B0503020204020204" pitchFamily="34" charset="-122"/>
                <a:ea typeface="微软雅黑" panose="020B0503020204020204" pitchFamily="34" charset="-122"/>
              </a:rPr>
              <a:t>较高业务素养</a:t>
            </a:r>
            <a:r>
              <a:rPr lang="zh-CN" altLang="en-US" sz="4400" b="1" dirty="0">
                <a:latin typeface="微软雅黑" panose="020B0503020204020204" pitchFamily="34" charset="-122"/>
                <a:ea typeface="微软雅黑" panose="020B0503020204020204" pitchFamily="34" charset="-122"/>
              </a:rPr>
              <a:t>，以优化的态度对待教学工作</a:t>
            </a:r>
          </a:p>
          <a:p>
            <a:pPr marL="0" indent="0" eaLnBrk="1" hangingPunct="1">
              <a:buNone/>
            </a:pPr>
            <a:r>
              <a:rPr lang="zh-CN" altLang="en-US" sz="4400" b="1" dirty="0">
                <a:latin typeface="微软雅黑" panose="020B0503020204020204" pitchFamily="34" charset="-122"/>
                <a:ea typeface="微软雅黑" panose="020B0503020204020204" pitchFamily="34" charset="-122"/>
              </a:rPr>
              <a:t> 2.讲求</a:t>
            </a:r>
            <a:r>
              <a:rPr lang="zh-CN" altLang="en-US" sz="4400" b="1" dirty="0">
                <a:solidFill>
                  <a:srgbClr val="7030A0"/>
                </a:solidFill>
                <a:latin typeface="微软雅黑" panose="020B0503020204020204" pitchFamily="34" charset="-122"/>
                <a:ea typeface="微软雅黑" panose="020B0503020204020204" pitchFamily="34" charset="-122"/>
              </a:rPr>
              <a:t>教学艺术</a:t>
            </a:r>
            <a:r>
              <a:rPr lang="zh-CN" altLang="en-US" sz="4400" b="1" dirty="0">
                <a:latin typeface="微软雅黑" panose="020B0503020204020204" pitchFamily="34" charset="-122"/>
                <a:ea typeface="微软雅黑" panose="020B0503020204020204" pitchFamily="34" charset="-122"/>
              </a:rPr>
              <a:t>、启发和调动学生</a:t>
            </a:r>
          </a:p>
          <a:p>
            <a:pPr marL="0" indent="0" eaLnBrk="1" hangingPunct="1">
              <a:buNone/>
            </a:pPr>
            <a:r>
              <a:rPr lang="zh-CN" altLang="en-US" sz="4400" b="1" dirty="0">
                <a:latin typeface="微软雅黑" panose="020B0503020204020204" pitchFamily="34" charset="-122"/>
                <a:ea typeface="微软雅黑" panose="020B0503020204020204" pitchFamily="34" charset="-122"/>
              </a:rPr>
              <a:t> 3.注重</a:t>
            </a:r>
            <a:r>
              <a:rPr lang="zh-CN" altLang="en-US" sz="4400" b="1" dirty="0">
                <a:solidFill>
                  <a:srgbClr val="7030A0"/>
                </a:solidFill>
                <a:latin typeface="微软雅黑" panose="020B0503020204020204" pitchFamily="34" charset="-122"/>
                <a:ea typeface="微软雅黑" panose="020B0503020204020204" pitchFamily="34" charset="-122"/>
              </a:rPr>
              <a:t>情感投资                               （关心学生、平等）</a:t>
            </a:r>
          </a:p>
          <a:p>
            <a:pPr marL="0" indent="0" eaLnBrk="1" hangingPunct="1">
              <a:buNone/>
            </a:pPr>
            <a:r>
              <a:rPr lang="zh-CN" altLang="en-US" sz="4400" b="1" dirty="0">
                <a:latin typeface="微软雅黑" panose="020B0503020204020204" pitchFamily="34" charset="-122"/>
                <a:ea typeface="微软雅黑" panose="020B0503020204020204" pitchFamily="34" charset="-122"/>
              </a:rPr>
              <a:t> 4.及时</a:t>
            </a:r>
            <a:r>
              <a:rPr lang="zh-CN" altLang="en-US" sz="4400" b="1" dirty="0">
                <a:solidFill>
                  <a:srgbClr val="7030A0"/>
                </a:solidFill>
                <a:latin typeface="微软雅黑" panose="020B0503020204020204" pitchFamily="34" charset="-122"/>
                <a:ea typeface="微软雅黑" panose="020B0503020204020204" pitchFamily="34" charset="-122"/>
              </a:rPr>
              <a:t>挽救不良教学气氛                  （课堂冲突）</a:t>
            </a:r>
          </a:p>
          <a:p>
            <a:pPr marL="0" indent="0" eaLnBrk="1" hangingPunct="1">
              <a:buNone/>
            </a:pPr>
            <a:endParaRPr lang="zh-CN" altLang="en-US" sz="4400" dirty="0">
              <a:latin typeface="黑体" panose="02010609060101010101" charset="-122"/>
              <a:ea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10055" y="1160145"/>
            <a:ext cx="8772525" cy="4990465"/>
          </a:xfrm>
        </p:spPr>
        <p:txBody>
          <a:bodyPr vert="horz" wrap="square" lIns="121874" tIns="60937" rIns="121874" bIns="60937" anchor="t">
            <a:normAutofit/>
          </a:bodyPr>
          <a:lstStyle/>
          <a:p>
            <a:pPr marL="0" indent="0">
              <a:buNone/>
            </a:pPr>
            <a:r>
              <a:rPr lang="zh-CN" altLang="en-US" sz="4000" b="1" dirty="0">
                <a:latin typeface="微软雅黑" panose="020B0503020204020204" pitchFamily="34" charset="-122"/>
                <a:ea typeface="微软雅黑" panose="020B0503020204020204" pitchFamily="34" charset="-122"/>
              </a:rPr>
              <a:t>（三）优化课堂气氛的具体方法</a:t>
            </a:r>
            <a:endParaRPr lang="en-US" altLang="zh-CN" sz="4000" b="1" dirty="0">
              <a:latin typeface="微软雅黑" panose="020B0503020204020204" pitchFamily="34" charset="-122"/>
              <a:ea typeface="微软雅黑" panose="020B0503020204020204" pitchFamily="34" charset="-122"/>
            </a:endParaRPr>
          </a:p>
          <a:p>
            <a:pPr marL="0" indent="0" eaLnBrk="1" hangingPunct="1">
              <a:buNone/>
            </a:pPr>
            <a:r>
              <a:rPr lang="zh-CN" altLang="en-US" sz="3200" b="1" dirty="0">
                <a:latin typeface="微软雅黑" panose="020B0503020204020204" pitchFamily="34" charset="-122"/>
                <a:ea typeface="微软雅黑" panose="020B0503020204020204" pitchFamily="34" charset="-122"/>
              </a:rPr>
              <a:t>1.多陈述性语言，少评价性语言    </a:t>
            </a:r>
            <a:r>
              <a:rPr lang="zh-CN" altLang="en-US" sz="3200" b="1" dirty="0">
                <a:solidFill>
                  <a:srgbClr val="7030A0"/>
                </a:solidFill>
                <a:latin typeface="微软雅黑" panose="020B0503020204020204" pitchFamily="34" charset="-122"/>
                <a:ea typeface="微软雅黑" panose="020B0503020204020204" pitchFamily="34" charset="-122"/>
              </a:rPr>
              <a:t>（激励）</a:t>
            </a:r>
          </a:p>
          <a:p>
            <a:pPr marL="0" indent="0" eaLnBrk="1" hangingPunct="1">
              <a:buNone/>
            </a:pPr>
            <a:r>
              <a:rPr lang="zh-CN" altLang="en-US" sz="3200" b="1" dirty="0">
                <a:latin typeface="微软雅黑" panose="020B0503020204020204" pitchFamily="34" charset="-122"/>
                <a:ea typeface="微软雅黑" panose="020B0503020204020204" pitchFamily="34" charset="-122"/>
              </a:rPr>
              <a:t>2.与学生平等相处</a:t>
            </a:r>
          </a:p>
          <a:p>
            <a:pPr marL="0" indent="0" eaLnBrk="1" hangingPunct="1">
              <a:buNone/>
            </a:pPr>
            <a:r>
              <a:rPr lang="zh-CN" altLang="en-US" sz="3200" b="1" dirty="0">
                <a:latin typeface="微软雅黑" panose="020B0503020204020204" pitchFamily="34" charset="-122"/>
                <a:ea typeface="微软雅黑" panose="020B0503020204020204" pitchFamily="34" charset="-122"/>
              </a:rPr>
              <a:t>3.设置问题情景，激发学生学习兴趣</a:t>
            </a:r>
          </a:p>
          <a:p>
            <a:pPr marL="0" indent="0" eaLnBrk="1" hangingPunct="1">
              <a:buNone/>
            </a:pPr>
            <a:r>
              <a:rPr lang="zh-CN" altLang="en-US" sz="3200" b="1" dirty="0">
                <a:latin typeface="微软雅黑" panose="020B0503020204020204" pitchFamily="34" charset="-122"/>
                <a:ea typeface="微软雅黑" panose="020B0503020204020204" pitchFamily="34" charset="-122"/>
              </a:rPr>
              <a:t>4.注意物理环境的布置             </a:t>
            </a:r>
            <a:r>
              <a:rPr lang="zh-CN" altLang="en-US" sz="3200" b="1" dirty="0">
                <a:solidFill>
                  <a:srgbClr val="7030A0"/>
                </a:solidFill>
                <a:latin typeface="微软雅黑" panose="020B0503020204020204" pitchFamily="34" charset="-122"/>
                <a:ea typeface="微软雅黑" panose="020B0503020204020204" pitchFamily="34" charset="-122"/>
              </a:rPr>
              <a:t>（班级环境）</a:t>
            </a:r>
          </a:p>
          <a:p>
            <a:pPr marL="0" indent="0" eaLnBrk="1" hangingPunct="1">
              <a:buNone/>
            </a:pPr>
            <a:r>
              <a:rPr lang="zh-CN" altLang="en-US" sz="3200" b="1" dirty="0">
                <a:latin typeface="微软雅黑" panose="020B0503020204020204" pitchFamily="34" charset="-122"/>
                <a:ea typeface="微软雅黑" panose="020B0503020204020204" pitchFamily="34" charset="-122"/>
              </a:rPr>
              <a:t>5.加强师生互动                  </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710055" y="1160145"/>
            <a:ext cx="8772525" cy="4990465"/>
          </a:xfrm>
        </p:spPr>
        <p:txBody>
          <a:bodyPr vert="horz" wrap="square" lIns="121874" tIns="60937" rIns="121874" bIns="60937" anchor="t">
            <a:normAutofit fontScale="97500"/>
          </a:bodyPr>
          <a:lstStyle/>
          <a:p>
            <a:pPr marL="0" indent="0">
              <a:buNone/>
            </a:pPr>
            <a:r>
              <a:rPr lang="zh-CN" altLang="en-US" sz="4100" b="1" dirty="0">
                <a:latin typeface="微软雅黑" panose="020B0503020204020204" pitchFamily="34" charset="-122"/>
                <a:ea typeface="微软雅黑" panose="020B0503020204020204" pitchFamily="34" charset="-122"/>
              </a:rPr>
              <a:t>三、恰当处理课堂问题行为</a:t>
            </a:r>
            <a:endParaRPr lang="en-US" altLang="zh-CN" sz="4100" b="1" dirty="0">
              <a:latin typeface="微软雅黑" panose="020B0503020204020204" pitchFamily="34" charset="-122"/>
              <a:ea typeface="微软雅黑" panose="020B0503020204020204" pitchFamily="34" charset="-122"/>
            </a:endParaRPr>
          </a:p>
          <a:p>
            <a:pPr marL="0" indent="0" eaLnBrk="1" hangingPunct="1">
              <a:buNone/>
            </a:pPr>
            <a:r>
              <a:rPr lang="zh-CN" altLang="en-US" sz="3200" b="1" dirty="0">
                <a:latin typeface="微软雅黑" panose="020B0503020204020204" pitchFamily="34" charset="-122"/>
                <a:ea typeface="微软雅黑" panose="020B0503020204020204" pitchFamily="34" charset="-122"/>
              </a:rPr>
              <a:t>课堂问题行为是指在课堂中发生的，违反课堂规则，</a:t>
            </a:r>
            <a:r>
              <a:rPr lang="zh-CN" altLang="en-US" sz="3200" b="1" dirty="0">
                <a:solidFill>
                  <a:srgbClr val="7030A0"/>
                </a:solidFill>
                <a:latin typeface="微软雅黑" panose="020B0503020204020204" pitchFamily="34" charset="-122"/>
                <a:ea typeface="微软雅黑" panose="020B0503020204020204" pitchFamily="34" charset="-122"/>
              </a:rPr>
              <a:t>妨碍及干扰课堂活动</a:t>
            </a:r>
            <a:r>
              <a:rPr lang="zh-CN" altLang="en-US" sz="3200" b="1" dirty="0">
                <a:latin typeface="微软雅黑" panose="020B0503020204020204" pitchFamily="34" charset="-122"/>
                <a:ea typeface="微软雅黑" panose="020B0503020204020204" pitchFamily="34" charset="-122"/>
              </a:rPr>
              <a:t>的正常进行或影响教学效率的行为。</a:t>
            </a:r>
          </a:p>
          <a:p>
            <a:pPr marL="0" indent="0" eaLnBrk="1" hangingPunct="1">
              <a:buNone/>
            </a:pPr>
            <a:r>
              <a:rPr lang="zh-CN" altLang="en-US" sz="3200" b="1" dirty="0">
                <a:latin typeface="微软雅黑" panose="020B0503020204020204" pitchFamily="34" charset="-122"/>
                <a:ea typeface="微软雅黑" panose="020B0503020204020204" pitchFamily="34" charset="-122"/>
              </a:rPr>
              <a:t>（一）课堂问题行为的类型</a:t>
            </a:r>
          </a:p>
          <a:p>
            <a:pPr marL="0" indent="0" eaLnBrk="1" hangingPunct="1">
              <a:buNone/>
            </a:pPr>
            <a:r>
              <a:rPr lang="zh-CN" altLang="en-US" sz="3200" b="1" dirty="0">
                <a:latin typeface="微软雅黑" panose="020B0503020204020204" pitchFamily="34" charset="-122"/>
                <a:ea typeface="微软雅黑" panose="020B0503020204020204" pitchFamily="34" charset="-122"/>
              </a:rPr>
              <a:t>奎伊（Quay.H.C.）等人把课堂问题行为分成人格型、行为型和情绪型三种类型。</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596766" y="1160145"/>
            <a:ext cx="11107553" cy="4990465"/>
          </a:xfrm>
        </p:spPr>
        <p:txBody>
          <a:bodyPr vert="horz" wrap="square" lIns="121874" tIns="60937" rIns="121874" bIns="60937" anchor="t">
            <a:normAutofit fontScale="82500" lnSpcReduction="10000"/>
          </a:bodyPr>
          <a:lstStyle/>
          <a:p>
            <a:pPr marL="0" indent="0">
              <a:buNone/>
            </a:pPr>
            <a:r>
              <a:rPr lang="zh-CN" altLang="en-US" sz="4400" b="1" dirty="0">
                <a:latin typeface="微软雅黑" panose="020B0503020204020204" pitchFamily="34" charset="-122"/>
                <a:ea typeface="微软雅黑" panose="020B0503020204020204" pitchFamily="34" charset="-122"/>
              </a:rPr>
              <a:t>（二）课堂问题行为产生的主要原因</a:t>
            </a:r>
            <a:endParaRPr lang="en-US" altLang="zh-CN" sz="4400" b="1" dirty="0">
              <a:latin typeface="微软雅黑" panose="020B0503020204020204" pitchFamily="34" charset="-122"/>
              <a:ea typeface="微软雅黑" panose="020B0503020204020204" pitchFamily="34" charset="-122"/>
            </a:endParaRPr>
          </a:p>
          <a:p>
            <a:pPr marL="0" indent="0" eaLnBrk="1" hangingPunct="1">
              <a:buNone/>
            </a:pPr>
            <a:r>
              <a:rPr lang="zh-CN" altLang="en-US" sz="3600" b="1" dirty="0">
                <a:latin typeface="微软雅黑" panose="020B0503020204020204" pitchFamily="34" charset="-122"/>
                <a:ea typeface="微软雅黑" panose="020B0503020204020204" pitchFamily="34" charset="-122"/>
              </a:rPr>
              <a:t>1.教师的因素</a:t>
            </a:r>
          </a:p>
          <a:p>
            <a:pPr marL="0" indent="0" eaLnBrk="1" hangingPunct="1">
              <a:buNone/>
            </a:pPr>
            <a:r>
              <a:rPr lang="zh-CN" altLang="en-US" sz="3600" b="1" dirty="0">
                <a:latin typeface="微软雅黑" panose="020B0503020204020204" pitchFamily="34" charset="-122"/>
                <a:ea typeface="微软雅黑" panose="020B0503020204020204" pitchFamily="34" charset="-122"/>
              </a:rPr>
              <a:t>教师错误的教育观念、管理失范和教学水平低下。  </a:t>
            </a:r>
            <a:r>
              <a:rPr lang="zh-CN" altLang="en-US" sz="3600" b="1" dirty="0">
                <a:solidFill>
                  <a:srgbClr val="7030A0"/>
                </a:solidFill>
                <a:latin typeface="微软雅黑" panose="020B0503020204020204" pitchFamily="34" charset="-122"/>
                <a:ea typeface="微软雅黑" panose="020B0503020204020204" pitchFamily="34" charset="-122"/>
              </a:rPr>
              <a:t>（题海）</a:t>
            </a:r>
          </a:p>
          <a:p>
            <a:pPr marL="0" indent="0" eaLnBrk="1" hangingPunct="1">
              <a:buNone/>
            </a:pPr>
            <a:r>
              <a:rPr lang="zh-CN" altLang="en-US" sz="3600" b="1" dirty="0">
                <a:latin typeface="微软雅黑" panose="020B0503020204020204" pitchFamily="34" charset="-122"/>
                <a:ea typeface="微软雅黑" panose="020B0503020204020204" pitchFamily="34" charset="-122"/>
              </a:rPr>
              <a:t>2.学生的身心因素</a:t>
            </a:r>
          </a:p>
          <a:p>
            <a:pPr marL="0" indent="0" eaLnBrk="1" hangingPunct="1">
              <a:buNone/>
            </a:pPr>
            <a:r>
              <a:rPr lang="zh-CN" altLang="en-US" sz="3600" b="1" dirty="0">
                <a:latin typeface="微软雅黑" panose="020B0503020204020204" pitchFamily="34" charset="-122"/>
                <a:ea typeface="微软雅黑" panose="020B0503020204020204" pitchFamily="34" charset="-122"/>
              </a:rPr>
              <a:t>如性别上的差异，生理上的障碍，心理上的缺陷。 </a:t>
            </a:r>
            <a:r>
              <a:rPr lang="zh-CN" altLang="en-US" sz="3600" b="1" dirty="0">
                <a:solidFill>
                  <a:srgbClr val="7030A0"/>
                </a:solidFill>
                <a:latin typeface="微软雅黑" panose="020B0503020204020204" pitchFamily="34" charset="-122"/>
                <a:ea typeface="微软雅黑" panose="020B0503020204020204" pitchFamily="34" charset="-122"/>
              </a:rPr>
              <a:t>（女童、抑郁）</a:t>
            </a:r>
          </a:p>
          <a:p>
            <a:pPr marL="0" indent="0" eaLnBrk="1" hangingPunct="1">
              <a:buNone/>
            </a:pPr>
            <a:r>
              <a:rPr lang="zh-CN" altLang="en-US" sz="3600" b="1" dirty="0">
                <a:latin typeface="微软雅黑" panose="020B0503020204020204" pitchFamily="34" charset="-122"/>
                <a:ea typeface="微软雅黑" panose="020B0503020204020204" pitchFamily="34" charset="-122"/>
              </a:rPr>
              <a:t>3.环境因素</a:t>
            </a:r>
          </a:p>
          <a:p>
            <a:pPr marL="0" indent="0">
              <a:buNone/>
            </a:pPr>
            <a:r>
              <a:rPr lang="zh-CN" altLang="en-US" sz="3600" b="1" dirty="0">
                <a:latin typeface="微软雅黑" panose="020B0503020204020204" pitchFamily="34" charset="-122"/>
                <a:ea typeface="微软雅黑" panose="020B0503020204020204" pitchFamily="34" charset="-122"/>
              </a:rPr>
              <a:t>包括家庭、大众媒体、课堂内部环境等方面的影响。 </a:t>
            </a:r>
            <a:r>
              <a:rPr lang="zh-CN" altLang="en-US" sz="3600" b="1" dirty="0">
                <a:solidFill>
                  <a:srgbClr val="7030A0"/>
                </a:solidFill>
                <a:latin typeface="微软雅黑" panose="020B0503020204020204" pitchFamily="34" charset="-122"/>
                <a:ea typeface="微软雅黑" panose="020B0503020204020204" pitchFamily="34" charset="-122"/>
              </a:rPr>
              <a:t>（单亲、热）</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484A6A2-F5B1-4134-A862-C23C0D6469D5}"/>
              </a:ext>
            </a:extLst>
          </p:cNvPr>
          <p:cNvSpPr>
            <a:spLocks noGrp="1"/>
          </p:cNvSpPr>
          <p:nvPr>
            <p:ph type="title"/>
          </p:nvPr>
        </p:nvSpPr>
        <p:spPr>
          <a:xfrm>
            <a:off x="838200" y="399616"/>
            <a:ext cx="10515600" cy="1564203"/>
          </a:xfrm>
        </p:spPr>
        <p:txBody>
          <a:bodyPr>
            <a:noAutofit/>
          </a:bodyPr>
          <a:lstStyle/>
          <a:p>
            <a:pPr algn="ctr">
              <a:lnSpc>
                <a:spcPct val="125000"/>
              </a:lnSpc>
            </a:pPr>
            <a:r>
              <a:rPr lang="zh-CN" altLang="en-US" sz="4400" b="1" dirty="0"/>
              <a:t>案例：</a:t>
            </a:r>
            <a:r>
              <a:rPr lang="zh-CN" altLang="zh-CN" sz="4400" b="1" dirty="0"/>
              <a:t>视频：京师同文馆：</a:t>
            </a:r>
            <a:br>
              <a:rPr lang="en-US" altLang="zh-CN" sz="4400" b="1" dirty="0"/>
            </a:br>
            <a:r>
              <a:rPr lang="zh-CN" altLang="zh-CN" sz="4400" b="1" dirty="0"/>
              <a:t>中国最早实施班级授课制的学校</a:t>
            </a:r>
            <a:endParaRPr lang="zh-CN" altLang="en-US" sz="4400" dirty="0"/>
          </a:p>
        </p:txBody>
      </p:sp>
      <p:sp>
        <p:nvSpPr>
          <p:cNvPr id="3" name="内容占位符 2">
            <a:extLst>
              <a:ext uri="{FF2B5EF4-FFF2-40B4-BE49-F238E27FC236}">
                <a16:creationId xmlns:a16="http://schemas.microsoft.com/office/drawing/2014/main" id="{36A72078-1C2C-4EE2-A982-7C43B2F0B58F}"/>
              </a:ext>
            </a:extLst>
          </p:cNvPr>
          <p:cNvSpPr>
            <a:spLocks noGrp="1"/>
          </p:cNvSpPr>
          <p:nvPr>
            <p:ph idx="1"/>
          </p:nvPr>
        </p:nvSpPr>
        <p:spPr>
          <a:xfrm>
            <a:off x="838200" y="2214694"/>
            <a:ext cx="10515600" cy="3962586"/>
          </a:xfrm>
        </p:spPr>
        <p:txBody>
          <a:bodyPr/>
          <a:lstStyle/>
          <a:p>
            <a:pPr marL="0" indent="0">
              <a:lnSpc>
                <a:spcPct val="125000"/>
              </a:lnSpc>
              <a:buNone/>
            </a:pPr>
            <a:r>
              <a:rPr lang="zh-CN" altLang="en-US" sz="3600" dirty="0"/>
              <a:t>       </a:t>
            </a:r>
            <a:r>
              <a:rPr lang="zh-CN" altLang="en-US" sz="3600" b="1" dirty="0">
                <a:solidFill>
                  <a:srgbClr val="C00000"/>
                </a:solidFill>
              </a:rPr>
              <a:t>分析：</a:t>
            </a:r>
            <a:r>
              <a:rPr lang="zh-CN" altLang="en-US" sz="3600" b="1" dirty="0"/>
              <a:t>班级授课制最早出现是为了提高教学效率，但在中国却是为了加强与西文国家之间的交流。因此，刚刚出现之时，受到保守派的坚决反对，反对的不是教学组织形式，而是这种学校的教学内容。所以，教学组织形式的变革要受多方因素的影响。</a:t>
            </a:r>
          </a:p>
        </p:txBody>
      </p:sp>
    </p:spTree>
    <p:extLst>
      <p:ext uri="{BB962C8B-B14F-4D97-AF65-F5344CB8AC3E}">
        <p14:creationId xmlns:p14="http://schemas.microsoft.com/office/powerpoint/2010/main" val="11029198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idx="1"/>
          </p:nvPr>
        </p:nvSpPr>
        <p:spPr>
          <a:xfrm>
            <a:off x="1010652" y="616017"/>
            <a:ext cx="10453035" cy="5890661"/>
          </a:xfrm>
        </p:spPr>
        <p:txBody>
          <a:bodyPr vert="horz" wrap="square" lIns="121874" tIns="60937" rIns="121874" bIns="60937" anchor="t">
            <a:normAutofit fontScale="92500"/>
          </a:bodyPr>
          <a:lstStyle/>
          <a:p>
            <a:pPr marL="0" indent="0">
              <a:buNone/>
            </a:pPr>
            <a:r>
              <a:rPr lang="zh-CN" altLang="en-US" sz="3600" b="1" dirty="0">
                <a:latin typeface="微软雅黑" panose="020B0503020204020204" pitchFamily="34" charset="-122"/>
                <a:ea typeface="微软雅黑" panose="020B0503020204020204" pitchFamily="34" charset="-122"/>
              </a:rPr>
              <a:t>（三）课堂问题行为的管理策略</a:t>
            </a:r>
            <a:endParaRPr lang="en-US" altLang="zh-CN" sz="3600" b="1" dirty="0">
              <a:latin typeface="微软雅黑" panose="020B0503020204020204" pitchFamily="34" charset="-122"/>
              <a:ea typeface="微软雅黑" panose="020B0503020204020204" pitchFamily="34" charset="-122"/>
            </a:endParaRPr>
          </a:p>
          <a:p>
            <a:pPr marL="0" indent="0" eaLnBrk="1" hangingPunct="1">
              <a:buNone/>
            </a:pPr>
            <a:r>
              <a:rPr lang="zh-CN" altLang="en-US" b="1" dirty="0">
                <a:latin typeface="微软雅黑" panose="020B0503020204020204" pitchFamily="34" charset="-122"/>
                <a:ea typeface="微软雅黑" panose="020B0503020204020204" pitchFamily="34" charset="-122"/>
              </a:rPr>
              <a:t>1.运用先行控制策略，事先</a:t>
            </a:r>
            <a:r>
              <a:rPr lang="zh-CN" altLang="en-US" b="1" dirty="0">
                <a:solidFill>
                  <a:srgbClr val="7030A0"/>
                </a:solidFill>
                <a:latin typeface="微软雅黑" panose="020B0503020204020204" pitchFamily="34" charset="-122"/>
                <a:ea typeface="微软雅黑" panose="020B0503020204020204" pitchFamily="34" charset="-122"/>
              </a:rPr>
              <a:t>预防问题行为</a:t>
            </a:r>
            <a:r>
              <a:rPr lang="zh-CN" altLang="en-US" b="1" dirty="0">
                <a:latin typeface="微软雅黑" panose="020B0503020204020204" pitchFamily="34" charset="-122"/>
                <a:ea typeface="微软雅黑" panose="020B0503020204020204" pitchFamily="34" charset="-122"/>
              </a:rPr>
              <a:t>。它主要关注明确的行为标准、建设性的课堂环境、良好的教学策划、和谐的师生关系等方面。</a:t>
            </a:r>
          </a:p>
          <a:p>
            <a:pPr marL="0" indent="0" eaLnBrk="1" hangingPunct="1">
              <a:buNone/>
            </a:pPr>
            <a:r>
              <a:rPr lang="zh-CN" altLang="en-US" b="1" dirty="0">
                <a:latin typeface="微软雅黑" panose="020B0503020204020204" pitchFamily="34" charset="-122"/>
                <a:ea typeface="微软雅黑" panose="020B0503020204020204" pitchFamily="34" charset="-122"/>
              </a:rPr>
              <a:t>2.运用行为控制策略，</a:t>
            </a:r>
            <a:r>
              <a:rPr lang="zh-CN" altLang="en-US" b="1" dirty="0">
                <a:solidFill>
                  <a:srgbClr val="7030A0"/>
                </a:solidFill>
                <a:latin typeface="微软雅黑" panose="020B0503020204020204" pitchFamily="34" charset="-122"/>
                <a:ea typeface="微软雅黑" panose="020B0503020204020204" pitchFamily="34" charset="-122"/>
              </a:rPr>
              <a:t>及时终止问题行为</a:t>
            </a:r>
          </a:p>
          <a:p>
            <a:pPr marL="0" indent="0" eaLnBrk="1" hangingPunct="1">
              <a:buNone/>
            </a:pPr>
            <a:r>
              <a:rPr lang="zh-CN" altLang="en-US" b="1" dirty="0">
                <a:latin typeface="微软雅黑" panose="020B0503020204020204" pitchFamily="34" charset="-122"/>
                <a:ea typeface="微软雅黑" panose="020B0503020204020204" pitchFamily="34" charset="-122"/>
              </a:rPr>
              <a:t>行为控制策略包括强化良好行为和终止已有问题行为两个方面。</a:t>
            </a:r>
          </a:p>
          <a:p>
            <a:pPr marL="0" indent="0" eaLnBrk="1" hangingPunct="1">
              <a:buNone/>
            </a:pPr>
            <a:r>
              <a:rPr lang="zh-CN" altLang="en-US" b="1" dirty="0">
                <a:latin typeface="微软雅黑" panose="020B0503020204020204" pitchFamily="34" charset="-122"/>
                <a:ea typeface="微软雅黑" panose="020B0503020204020204" pitchFamily="34" charset="-122"/>
              </a:rPr>
              <a:t>3、运用行为</a:t>
            </a:r>
            <a:r>
              <a:rPr lang="zh-CN" altLang="en-US" b="1" dirty="0">
                <a:solidFill>
                  <a:srgbClr val="7030A0"/>
                </a:solidFill>
                <a:latin typeface="微软雅黑" panose="020B0503020204020204" pitchFamily="34" charset="-122"/>
                <a:ea typeface="微软雅黑" panose="020B0503020204020204" pitchFamily="34" charset="-122"/>
              </a:rPr>
              <a:t>矫正</a:t>
            </a:r>
            <a:r>
              <a:rPr lang="zh-CN" altLang="en-US" b="1" dirty="0">
                <a:latin typeface="微软雅黑" panose="020B0503020204020204" pitchFamily="34" charset="-122"/>
                <a:ea typeface="微软雅黑" panose="020B0503020204020204" pitchFamily="34" charset="-122"/>
              </a:rPr>
              <a:t>策略，有效转变问题行为  </a:t>
            </a:r>
            <a:r>
              <a:rPr lang="zh-CN" altLang="en-US" b="1" dirty="0">
                <a:solidFill>
                  <a:srgbClr val="7030A0"/>
                </a:solidFill>
                <a:latin typeface="微软雅黑" panose="020B0503020204020204" pitchFamily="34" charset="-122"/>
                <a:ea typeface="微软雅黑" panose="020B0503020204020204" pitchFamily="34" charset="-122"/>
              </a:rPr>
              <a:t>（平等、理解、共同愿景）</a:t>
            </a:r>
          </a:p>
          <a:p>
            <a:pPr marL="0" indent="0" eaLnBrk="1" hangingPunct="1">
              <a:buNone/>
            </a:pPr>
            <a:r>
              <a:rPr lang="zh-CN" altLang="en-US" b="1" dirty="0">
                <a:latin typeface="微软雅黑" panose="020B0503020204020204" pitchFamily="34" charset="-122"/>
                <a:ea typeface="微软雅黑" panose="020B0503020204020204" pitchFamily="34" charset="-122"/>
              </a:rPr>
              <a:t>① 掌握课堂行为矫正的内容。</a:t>
            </a:r>
          </a:p>
          <a:p>
            <a:pPr marL="0" indent="0" eaLnBrk="1" hangingPunct="1">
              <a:buNone/>
            </a:pPr>
            <a:r>
              <a:rPr lang="zh-CN" altLang="en-US" b="1" dirty="0">
                <a:latin typeface="微软雅黑" panose="020B0503020204020204" pitchFamily="34" charset="-122"/>
                <a:ea typeface="微软雅黑" panose="020B0503020204020204" pitchFamily="34" charset="-122"/>
              </a:rPr>
              <a:t>② 遵守课堂问题行为矫正的原则。</a:t>
            </a:r>
          </a:p>
          <a:p>
            <a:pPr marL="0" indent="0" eaLnBrk="1" hangingPunct="1">
              <a:buNone/>
            </a:pPr>
            <a:r>
              <a:rPr lang="zh-CN" altLang="en-US" b="1" dirty="0">
                <a:latin typeface="微软雅黑" panose="020B0503020204020204" pitchFamily="34" charset="-122"/>
                <a:ea typeface="微软雅黑" panose="020B0503020204020204" pitchFamily="34" charset="-122"/>
              </a:rPr>
              <a:t>③应用问题行为矫正的有效步骤。</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75886" y="624759"/>
            <a:ext cx="9639592" cy="977538"/>
          </a:xfrm>
        </p:spPr>
        <p:txBody>
          <a:bodyPr vert="horz" wrap="square" lIns="121874" tIns="60937" rIns="121874" bIns="60937" anchor="ctr">
            <a:normAutofit fontScale="90000"/>
          </a:bodyPr>
          <a:lstStyle/>
          <a:p>
            <a:pPr eaLnBrk="1" hangingPunct="1"/>
            <a:r>
              <a:rPr lang="zh-CN" altLang="en-US" sz="6400" b="1" dirty="0">
                <a:latin typeface="微软雅黑" panose="020B0503020204020204" pitchFamily="34" charset="-122"/>
                <a:ea typeface="微软雅黑" panose="020B0503020204020204" pitchFamily="34" charset="-122"/>
              </a:rPr>
              <a:t>知识点</a:t>
            </a:r>
            <a:r>
              <a:rPr lang="en-US" altLang="zh-CN" sz="6400" b="1" dirty="0">
                <a:latin typeface="微软雅黑" panose="020B0503020204020204" pitchFamily="34" charset="-122"/>
                <a:ea typeface="微软雅黑" panose="020B0503020204020204" pitchFamily="34" charset="-122"/>
              </a:rPr>
              <a:t>1:</a:t>
            </a:r>
            <a:r>
              <a:rPr lang="en-US" altLang="zh-CN" sz="6400" b="1" dirty="0">
                <a:solidFill>
                  <a:schemeClr val="tx1"/>
                </a:solidFill>
                <a:latin typeface="微软雅黑" panose="020B0503020204020204" pitchFamily="34" charset="-122"/>
                <a:ea typeface="微软雅黑" panose="020B0503020204020204" pitchFamily="34" charset="-122"/>
                <a:sym typeface="+mn-ea"/>
              </a:rPr>
              <a:t>教学组织形式概述</a:t>
            </a:r>
            <a:endParaRPr lang="zh-CN" altLang="en-US" sz="6400" dirty="0">
              <a:solidFill>
                <a:schemeClr val="tx1"/>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1320800" y="1602297"/>
            <a:ext cx="9549765" cy="4333048"/>
          </a:xfrm>
        </p:spPr>
        <p:txBody>
          <a:bodyPr vert="horz" wrap="square" lIns="121874" tIns="60937" rIns="121874" bIns="60937" anchor="t">
            <a:noAutofit/>
          </a:bodyPr>
          <a:lstStyle/>
          <a:p>
            <a:pPr marL="704850" indent="-704850" eaLnBrk="1" hangingPunct="1">
              <a:buNone/>
            </a:pPr>
            <a:r>
              <a:rPr lang="en-US" altLang="zh-CN" sz="4000" b="1" dirty="0">
                <a:latin typeface="微软雅黑" panose="020B0503020204020204" pitchFamily="34" charset="-122"/>
                <a:ea typeface="微软雅黑" panose="020B0503020204020204" pitchFamily="34" charset="-122"/>
              </a:rPr>
              <a:t>一、教学组织形式的涵义</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 教学组织形式共同的特点：</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  第一，组合性。          第二，时空性。</a:t>
            </a:r>
            <a:r>
              <a:rPr lang="zh-CN" altLang="en-US" b="1" dirty="0">
                <a:solidFill>
                  <a:srgbClr val="7030A0"/>
                </a:solidFill>
                <a:latin typeface="微软雅黑" panose="020B0503020204020204" pitchFamily="34" charset="-122"/>
                <a:ea typeface="微软雅黑" panose="020B0503020204020204" pitchFamily="34" charset="-122"/>
              </a:rPr>
              <a:t>（座位安排）</a:t>
            </a:r>
          </a:p>
          <a:p>
            <a:pPr marL="704850" indent="-704850" eaLnBrk="1" hangingPunct="1">
              <a:buNone/>
            </a:pPr>
            <a:r>
              <a:rPr lang="zh-CN" altLang="en-US" b="1" dirty="0">
                <a:latin typeface="微软雅黑" panose="020B0503020204020204" pitchFamily="34" charset="-122"/>
                <a:ea typeface="微软雅黑" panose="020B0503020204020204" pitchFamily="34" charset="-122"/>
              </a:rPr>
              <a:t>  第三，相互作用性。    第四，整体性。</a:t>
            </a:r>
            <a:r>
              <a:rPr lang="zh-CN" altLang="en-US" b="1" dirty="0">
                <a:solidFill>
                  <a:srgbClr val="7030A0"/>
                </a:solidFill>
                <a:latin typeface="微软雅黑" panose="020B0503020204020204" pitchFamily="34" charset="-122"/>
                <a:ea typeface="微软雅黑" panose="020B0503020204020204" pitchFamily="34" charset="-122"/>
              </a:rPr>
              <a:t>（共同目标）</a:t>
            </a:r>
            <a:endParaRPr lang="en-US" altLang="zh-CN" b="1" dirty="0">
              <a:solidFill>
                <a:srgbClr val="7030A0"/>
              </a:solidFill>
              <a:latin typeface="微软雅黑" panose="020B0503020204020204" pitchFamily="34" charset="-122"/>
              <a:ea typeface="微软雅黑" panose="020B0503020204020204" pitchFamily="34" charset="-122"/>
            </a:endParaRPr>
          </a:p>
          <a:p>
            <a:pPr marL="704850" indent="-704850" eaLnBrk="1" hangingPunct="1">
              <a:buNone/>
            </a:pPr>
            <a:r>
              <a:rPr lang="zh-CN" altLang="en-US" b="1" dirty="0">
                <a:latin typeface="微软雅黑" panose="020B0503020204020204" pitchFamily="34" charset="-122"/>
                <a:ea typeface="微软雅黑" panose="020B0503020204020204" pitchFamily="34" charset="-122"/>
              </a:rPr>
              <a:t>            根据上述特点，我们认为教学组织形式是为了实现教学  目标、教学活动在人员、程序、时空关系上的组合形式及相互作用。</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658040"/>
            <a:ext cx="10968738" cy="1140460"/>
          </a:xfrm>
        </p:spPr>
        <p:txBody>
          <a:bodyPr vert="horz" wrap="square" lIns="121874" tIns="60937" rIns="121874" bIns="60937" anchor="ctr">
            <a:normAutofit/>
          </a:bodyPr>
          <a:lstStyle/>
          <a:p>
            <a:pPr eaLnBrk="1" hangingPunct="1"/>
            <a:r>
              <a:rPr lang="zh-CN" altLang="en-US" sz="4400" b="1" dirty="0">
                <a:ea typeface="黑体" panose="02010609060101010101" charset="-122"/>
              </a:rPr>
              <a:t>二、教学组织形式的功能</a:t>
            </a:r>
          </a:p>
        </p:txBody>
      </p:sp>
      <p:sp>
        <p:nvSpPr>
          <p:cNvPr id="31747" name="Rectangle 3"/>
          <p:cNvSpPr>
            <a:spLocks noGrp="1" noChangeArrowheads="1"/>
          </p:cNvSpPr>
          <p:nvPr>
            <p:ph idx="1"/>
          </p:nvPr>
        </p:nvSpPr>
        <p:spPr>
          <a:xfrm>
            <a:off x="866274" y="1995278"/>
            <a:ext cx="10414533" cy="4056148"/>
          </a:xfrm>
        </p:spPr>
        <p:txBody>
          <a:bodyPr vert="horz" wrap="square" lIns="121874" tIns="60937" rIns="121874" bIns="60937" numCol="1" anchor="t" anchorCtr="0" compatLnSpc="1">
            <a:noAutofit/>
          </a:bodyPr>
          <a:lstStyle/>
          <a:p>
            <a:pPr marL="0" marR="0" lvl="0" indent="0" algn="l" defTabSz="914400" rtl="0" fontAlgn="base">
              <a:lnSpc>
                <a:spcPct val="150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1.教学组织形式影响教学质量的高低</a:t>
            </a:r>
            <a:r>
              <a:rPr kumimoji="0" lang="zh-CN" altLang="en-US"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（班级授课）</a:t>
            </a:r>
            <a:endPar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50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2.科学的教学组织形式，有利于学生个性充分、自由和全面发展                                 </a:t>
            </a:r>
            <a:r>
              <a:rPr kumimoji="0" lang="zh-CN" altLang="en-US"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（探究式）</a:t>
            </a:r>
            <a:endParaRPr kumimoji="0" lang="en-US" altLang="zh-CN" sz="36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50000"/>
              </a:lnSpc>
              <a:spcBef>
                <a:spcPts val="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3.研</a:t>
            </a:r>
            <a:r>
              <a:rPr kumimoji="0" lang="zh-CN" altLang="en-US"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究</a:t>
            </a:r>
            <a:r>
              <a:rPr kumimoji="0" lang="en-US" altLang="zh-CN" sz="36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教学组织形式，有助于对教学论本身的探讨</a:t>
            </a:r>
            <a:endParaRPr kumimoji="0" lang="en-US" altLang="zh-CN" sz="36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679340" y="532912"/>
            <a:ext cx="10968738" cy="935868"/>
          </a:xfrm>
        </p:spPr>
        <p:txBody>
          <a:bodyPr vert="horz" wrap="square" lIns="121874" tIns="60937" rIns="121874" bIns="60937" anchor="ctr">
            <a:normAutofit/>
          </a:bodyPr>
          <a:lstStyle/>
          <a:p>
            <a:pPr eaLnBrk="1" hangingPunct="1"/>
            <a:r>
              <a:rPr lang="zh-CN" altLang="en-US" sz="4900" b="1" dirty="0">
                <a:ea typeface="黑体" panose="02010609060101010101" charset="-122"/>
              </a:rPr>
              <a:t>三、教学组织形式的历史演变</a:t>
            </a:r>
            <a:endParaRPr lang="zh-CN" altLang="en-US" b="1" dirty="0">
              <a:ea typeface="黑体" panose="02010609060101010101" charset="-122"/>
            </a:endParaRPr>
          </a:p>
        </p:txBody>
      </p:sp>
      <p:sp>
        <p:nvSpPr>
          <p:cNvPr id="31747" name="Rectangle 3"/>
          <p:cNvSpPr>
            <a:spLocks noGrp="1" noChangeArrowheads="1"/>
          </p:cNvSpPr>
          <p:nvPr>
            <p:ph idx="1"/>
          </p:nvPr>
        </p:nvSpPr>
        <p:spPr>
          <a:xfrm>
            <a:off x="1040235" y="1593908"/>
            <a:ext cx="10452682" cy="4457518"/>
          </a:xfrm>
        </p:spPr>
        <p:txBody>
          <a:bodyPr vert="horz" wrap="square" lIns="121874" tIns="60937" rIns="121874" bIns="60937" numCol="1" anchor="t" anchorCtr="0" compatLnSpc="1">
            <a:normAutofit fontScale="92500" lnSpcReduction="20000"/>
          </a:bodyPr>
          <a:lstStyle/>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1.个别化教学组织为主的阶段                    </a:t>
            </a:r>
            <a:r>
              <a:rPr kumimoji="0" lang="zh-CN" altLang="en-US"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rPr>
              <a:t>（私学、孔子）</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2.班级授课制为主的教学组织形式</a:t>
            </a:r>
          </a:p>
          <a:p>
            <a:pPr marL="0" marR="0" lvl="0" indent="0" algn="l" defTabSz="914400" rtl="0" fontAlgn="base">
              <a:lnSpc>
                <a:spcPct val="125000"/>
              </a:lnSpc>
              <a:spcBef>
                <a:spcPts val="0"/>
              </a:spcBef>
              <a:spcAft>
                <a:spcPct val="0"/>
              </a:spcAft>
              <a:buClrTx/>
              <a:buSzTx/>
              <a:buFont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3.改造班级授课制阶段</a:t>
            </a:r>
          </a:p>
          <a:p>
            <a:pPr marL="0" lvl="0" indent="0" fontAlgn="base">
              <a:lnSpc>
                <a:spcPct val="125000"/>
              </a:lnSpc>
              <a:spcBef>
                <a:spcPts val="0"/>
              </a:spcBef>
              <a:spcAft>
                <a:spcPct val="0"/>
              </a:spcAft>
              <a:buSz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①贝尔—</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兰卡斯特制</a:t>
            </a: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 </a:t>
            </a:r>
            <a:r>
              <a:rPr kumimoji="0" lang="zh-CN" altLang="en-US"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a:t>
            </a: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“导生制”</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kumimoji="0" lang="en-US" altLang="zh-CN" sz="32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②</a:t>
            </a:r>
            <a:r>
              <a:rPr kumimoji="0" lang="en-US" altLang="zh-CN" sz="3200" b="1" i="0" u="none" strike="noStrike" kern="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黑体" panose="02010609060101010101" charset="-122"/>
              </a:rPr>
              <a:t>道尔顿制</a:t>
            </a: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，自学辅导式，集体教学有限</a:t>
            </a:r>
            <a:endParaRPr lang="en-US" altLang="zh-CN" sz="3200" b="1" kern="0" dirty="0">
              <a:solidFill>
                <a:schemeClr val="tx1"/>
              </a:solidFill>
              <a:latin typeface="微软雅黑" panose="020B0503020204020204" pitchFamily="34" charset="-122"/>
              <a:ea typeface="微软雅黑" panose="020B0503020204020204" pitchFamily="34" charset="-122"/>
              <a:cs typeface="黑体" panose="02010609060101010101" charset="-122"/>
            </a:endParaRPr>
          </a:p>
          <a:p>
            <a:pPr marL="0" lvl="0" indent="0" fontAlgn="base">
              <a:lnSpc>
                <a:spcPct val="125000"/>
              </a:lnSpc>
              <a:spcBef>
                <a:spcPts val="0"/>
              </a:spcBef>
              <a:spcAft>
                <a:spcPct val="0"/>
              </a:spcAft>
              <a:buSzTx/>
              <a:buNone/>
              <a:defRPr/>
            </a:pPr>
            <a:r>
              <a:rPr lang="zh-CN" altLang="en-US" sz="3200" b="1" kern="0" dirty="0">
                <a:solidFill>
                  <a:schemeClr val="tx1"/>
                </a:solidFill>
                <a:latin typeface="微软雅黑" panose="020B0503020204020204" pitchFamily="34" charset="-122"/>
                <a:ea typeface="微软雅黑" panose="020B0503020204020204" pitchFamily="34" charset="-122"/>
                <a:cs typeface="黑体" panose="02010609060101010101" charset="-122"/>
              </a:rPr>
              <a:t>③文纳卡特制 ，课程分为两部分，一部分按学科进行，由学生个人自学读、写、算和历史、地理方面的知识和技能，另一部分是通过音乐、艺术、运动、集会以及开办商店、组织自治会来培养学生的“社会意识”。       </a:t>
            </a:r>
            <a:r>
              <a:rPr lang="zh-CN" altLang="en-US" sz="3200" b="1" kern="0" dirty="0">
                <a:solidFill>
                  <a:srgbClr val="7030A0"/>
                </a:solidFill>
                <a:latin typeface="微软雅黑" panose="020B0503020204020204" pitchFamily="34" charset="-122"/>
                <a:ea typeface="微软雅黑" panose="020B0503020204020204" pitchFamily="34" charset="-122"/>
                <a:cs typeface="黑体" panose="02010609060101010101" charset="-122"/>
              </a:rPr>
              <a:t>（加强社会联系）</a:t>
            </a:r>
            <a:endParaRPr kumimoji="0" lang="en-US" altLang="zh-CN" sz="32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cs typeface="黑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CFA83D-D56E-4CAA-BFAB-BABA2F4786E0}"/>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10FB5D9-1DD5-49FA-A085-E1065AF2DEBB}"/>
              </a:ext>
            </a:extLst>
          </p:cNvPr>
          <p:cNvSpPr>
            <a:spLocks noGrp="1"/>
          </p:cNvSpPr>
          <p:nvPr>
            <p:ph idx="1"/>
          </p:nvPr>
        </p:nvSpPr>
        <p:spPr>
          <a:xfrm>
            <a:off x="609600" y="1425598"/>
            <a:ext cx="10972800" cy="4474845"/>
          </a:xfrm>
        </p:spPr>
        <p:txBody>
          <a:bodyPr>
            <a:normAutofit lnSpcReduction="10000"/>
          </a:bodyPr>
          <a:lstStyle/>
          <a:p>
            <a:r>
              <a:rPr lang="zh-CN" altLang="en-US" sz="3200" b="1" dirty="0"/>
              <a:t>④分组教学制，按能力、作业、外部、内部等进行分组。</a:t>
            </a:r>
            <a:endParaRPr lang="en-US" altLang="zh-CN" sz="3200" b="1" dirty="0"/>
          </a:p>
          <a:p>
            <a:r>
              <a:rPr lang="zh-CN" altLang="en-US" sz="3200" b="1" dirty="0"/>
              <a:t>                                                              </a:t>
            </a:r>
            <a:r>
              <a:rPr lang="zh-CN" altLang="en-US" sz="3200" b="1" dirty="0">
                <a:solidFill>
                  <a:srgbClr val="7030A0"/>
                </a:solidFill>
              </a:rPr>
              <a:t>（快慢班）</a:t>
            </a:r>
          </a:p>
          <a:p>
            <a:r>
              <a:rPr lang="zh-CN" altLang="en-US" sz="3200" b="1" dirty="0"/>
              <a:t>⑤特朗普制，大班上课</a:t>
            </a:r>
            <a:r>
              <a:rPr lang="en-US" altLang="zh-CN" sz="3200" b="1" dirty="0"/>
              <a:t>40%</a:t>
            </a:r>
            <a:r>
              <a:rPr lang="zh-CN" altLang="en-US" sz="3200" b="1" dirty="0"/>
              <a:t>、小班讨论</a:t>
            </a:r>
            <a:r>
              <a:rPr lang="en-US" altLang="zh-CN" sz="3200" b="1" dirty="0"/>
              <a:t>20%</a:t>
            </a:r>
            <a:r>
              <a:rPr lang="zh-CN" altLang="en-US" sz="3200" b="1" dirty="0"/>
              <a:t>、个人自学</a:t>
            </a:r>
            <a:r>
              <a:rPr lang="en-US" altLang="zh-CN" sz="3200" b="1" dirty="0"/>
              <a:t>40%</a:t>
            </a:r>
            <a:r>
              <a:rPr lang="zh-CN" altLang="en-US" sz="3200" b="1" dirty="0"/>
              <a:t>相结合。</a:t>
            </a:r>
            <a:endParaRPr lang="en-US" altLang="zh-CN" sz="3200" b="1" dirty="0"/>
          </a:p>
          <a:p>
            <a:r>
              <a:rPr lang="zh-CN" altLang="en-US" sz="3200" b="1" dirty="0"/>
              <a:t>⑥开放课堂，为学生创设学习情境，由学生根据自己的兴趣在教室或其他场所自由活动或学习。  </a:t>
            </a:r>
            <a:endParaRPr lang="en-US" altLang="zh-CN" sz="3200" b="1" dirty="0"/>
          </a:p>
          <a:p>
            <a:r>
              <a:rPr lang="zh-CN" altLang="en-US" sz="3200" b="1" dirty="0">
                <a:solidFill>
                  <a:srgbClr val="7030A0"/>
                </a:solidFill>
              </a:rPr>
              <a:t>                           （绿色幼儿园、陶行知：社会即学校）</a:t>
            </a:r>
          </a:p>
        </p:txBody>
      </p:sp>
    </p:spTree>
    <p:extLst>
      <p:ext uri="{BB962C8B-B14F-4D97-AF65-F5344CB8AC3E}">
        <p14:creationId xmlns:p14="http://schemas.microsoft.com/office/powerpoint/2010/main" val="42493163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332335" y="1904295"/>
            <a:ext cx="11527331" cy="1876789"/>
          </a:xfrm>
        </p:spPr>
        <p:txBody>
          <a:bodyPr vert="horz" wrap="square" lIns="121874" tIns="60937" rIns="121874" bIns="60937" anchor="ctr">
            <a:normAutofit fontScale="90000"/>
          </a:bodyPr>
          <a:lstStyle/>
          <a:p>
            <a:pPr algn="ctr" eaLnBrk="1" hangingPunct="1"/>
            <a:r>
              <a:rPr lang="zh-CN" altLang="en-US" sz="6400" b="1" dirty="0">
                <a:solidFill>
                  <a:schemeClr val="tx1"/>
                </a:solidFill>
                <a:latin typeface="黑体" panose="02010609060101010101" charset="-122"/>
                <a:ea typeface="黑体" panose="02010609060101010101" charset="-122"/>
              </a:rPr>
              <a:t>知识点</a:t>
            </a:r>
            <a:r>
              <a:rPr lang="en-US" altLang="zh-CN" sz="6400" b="1" dirty="0">
                <a:solidFill>
                  <a:schemeClr val="tx1"/>
                </a:solidFill>
                <a:latin typeface="黑体" panose="02010609060101010101" charset="-122"/>
                <a:ea typeface="黑体" panose="02010609060101010101" charset="-122"/>
              </a:rPr>
              <a:t>2</a:t>
            </a:r>
            <a:r>
              <a:rPr lang="zh-CN" altLang="en-US" sz="6400" b="1" dirty="0">
                <a:solidFill>
                  <a:schemeClr val="tx1"/>
                </a:solidFill>
                <a:latin typeface="黑体" panose="02010609060101010101" charset="-122"/>
                <a:ea typeface="黑体" panose="02010609060101010101" charset="-122"/>
              </a:rPr>
              <a:t>：</a:t>
            </a:r>
            <a:br>
              <a:rPr lang="en-US" altLang="zh-CN" sz="6400" b="1" dirty="0">
                <a:solidFill>
                  <a:schemeClr val="tx1"/>
                </a:solidFill>
                <a:latin typeface="黑体" panose="02010609060101010101" charset="-122"/>
                <a:ea typeface="黑体" panose="02010609060101010101" charset="-122"/>
              </a:rPr>
            </a:br>
            <a:r>
              <a:rPr lang="en-US" altLang="zh-CN" sz="6400" b="1" dirty="0">
                <a:solidFill>
                  <a:schemeClr val="tx1"/>
                </a:solidFill>
                <a:latin typeface="黑体" panose="02010609060101010101" charset="-122"/>
                <a:ea typeface="黑体" panose="02010609060101010101" charset="-122"/>
              </a:rPr>
              <a:t>常用教学组织形式　</a:t>
            </a:r>
          </a:p>
        </p:txBody>
      </p:sp>
      <p:sp>
        <p:nvSpPr>
          <p:cNvPr id="18435" name="副标题 2"/>
          <p:cNvSpPr>
            <a:spLocks noGrp="1"/>
          </p:cNvSpPr>
          <p:nvPr>
            <p:ph type="subTitle" idx="1"/>
          </p:nvPr>
        </p:nvSpPr>
        <p:spPr>
          <a:xfrm>
            <a:off x="1830380" y="3884761"/>
            <a:ext cx="8531240" cy="1754068"/>
          </a:xfrm>
        </p:spPr>
        <p:txBody>
          <a:bodyPr vert="horz" wrap="square" lIns="121874" tIns="60937" rIns="121874" bIns="60937"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4250950" y="3781084"/>
            <a:ext cx="3273272" cy="2615231"/>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A156755-6278-4006-A7CB-8DC9CF2826B5}"/>
              </a:ext>
            </a:extLst>
          </p:cNvPr>
          <p:cNvSpPr>
            <a:spLocks noGrp="1"/>
          </p:cNvSpPr>
          <p:nvPr>
            <p:ph type="title"/>
          </p:nvPr>
        </p:nvSpPr>
        <p:spPr>
          <a:xfrm>
            <a:off x="838200" y="595618"/>
            <a:ext cx="10515600" cy="927430"/>
          </a:xfrm>
        </p:spPr>
        <p:txBody>
          <a:bodyPr/>
          <a:lstStyle/>
          <a:p>
            <a:pPr algn="ctr"/>
            <a:r>
              <a:rPr lang="zh-CN" altLang="en-US" b="1" dirty="0"/>
              <a:t>案例：为何难以实现教育过程中的机会均等</a:t>
            </a:r>
          </a:p>
        </p:txBody>
      </p:sp>
      <p:sp>
        <p:nvSpPr>
          <p:cNvPr id="3" name="内容占位符 2">
            <a:extLst>
              <a:ext uri="{FF2B5EF4-FFF2-40B4-BE49-F238E27FC236}">
                <a16:creationId xmlns:a16="http://schemas.microsoft.com/office/drawing/2014/main" id="{CB819EBC-8B17-48F8-9816-72163ADB893E}"/>
              </a:ext>
            </a:extLst>
          </p:cNvPr>
          <p:cNvSpPr>
            <a:spLocks noGrp="1"/>
          </p:cNvSpPr>
          <p:nvPr>
            <p:ph idx="1"/>
          </p:nvPr>
        </p:nvSpPr>
        <p:spPr/>
        <p:txBody>
          <a:bodyPr/>
          <a:lstStyle/>
          <a:p>
            <a:pPr marL="0" indent="0">
              <a:buNone/>
            </a:pPr>
            <a:r>
              <a:rPr lang="zh-CN" altLang="en-US" b="1" dirty="0"/>
              <a:t>        研究表明：教师（十分无意识地）针对某些学生进行教学与讲解，而忽视了其他学生。一般说来，教师对班内三分之一或四分之一的优秀生最为关注并给予最多的鼓励，班内半数较差的学生所得到的关注与帮助最少。</a:t>
            </a:r>
            <a:endParaRPr lang="en-US" altLang="zh-CN" b="1" dirty="0"/>
          </a:p>
          <a:p>
            <a:pPr marL="0" indent="0">
              <a:buNone/>
            </a:pPr>
            <a:r>
              <a:rPr lang="en-US" altLang="zh-CN" b="1" dirty="0"/>
              <a:t>       </a:t>
            </a:r>
            <a:r>
              <a:rPr lang="zh-CN" altLang="en-US" b="1" dirty="0">
                <a:solidFill>
                  <a:srgbClr val="C00000"/>
                </a:solidFill>
              </a:rPr>
              <a:t>分析：</a:t>
            </a:r>
            <a:r>
              <a:rPr lang="zh-CN" altLang="en-US" b="1" dirty="0"/>
              <a:t>现行的教学组织形式影响了学生在教学过程中获得均等的教育机会。由于班级授课制是一种面向学生集体的教学组织形式，如何保证学生享有均等的学习机会，一直是班级教学中的一个难题。</a:t>
            </a:r>
          </a:p>
          <a:p>
            <a:endParaRPr lang="zh-CN" altLang="en-US" dirty="0"/>
          </a:p>
        </p:txBody>
      </p:sp>
    </p:spTree>
    <p:extLst>
      <p:ext uri="{BB962C8B-B14F-4D97-AF65-F5344CB8AC3E}">
        <p14:creationId xmlns:p14="http://schemas.microsoft.com/office/powerpoint/2010/main" val="1127274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1922</Words>
  <Application>Microsoft Office PowerPoint</Application>
  <PresentationFormat>宽屏</PresentationFormat>
  <Paragraphs>147</Paragraphs>
  <Slides>30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30</vt:i4>
      </vt:variant>
    </vt:vector>
  </HeadingPairs>
  <TitlesOfParts>
    <vt:vector size="36" baseType="lpstr">
      <vt:lpstr>黑体</vt:lpstr>
      <vt:lpstr>微软雅黑</vt:lpstr>
      <vt:lpstr>微软雅黑 Light</vt:lpstr>
      <vt:lpstr>Arial</vt:lpstr>
      <vt:lpstr>Calibri</vt:lpstr>
      <vt:lpstr>Office 主题</vt:lpstr>
      <vt:lpstr>第十二章 教学组织形式</vt:lpstr>
      <vt:lpstr>知识点1：教学组织形式概述</vt:lpstr>
      <vt:lpstr>案例：视频：京师同文馆： 中国最早实施班级授课制的学校</vt:lpstr>
      <vt:lpstr>知识点1:教学组织形式概述</vt:lpstr>
      <vt:lpstr>二、教学组织形式的功能</vt:lpstr>
      <vt:lpstr>三、教学组织形式的历史演变</vt:lpstr>
      <vt:lpstr>PowerPoint 演示文稿</vt:lpstr>
      <vt:lpstr>知识点2： 常用教学组织形式　</vt:lpstr>
      <vt:lpstr>案例：为何难以实现教育过程中的机会均等</vt:lpstr>
      <vt:lpstr>知识点2  常用教学组织形式</vt:lpstr>
      <vt:lpstr>PowerPoint 演示文稿</vt:lpstr>
      <vt:lpstr>PowerPoint 演示文稿</vt:lpstr>
      <vt:lpstr>PowerPoint 演示文稿</vt:lpstr>
      <vt:lpstr>PowerPoint 演示文稿</vt:lpstr>
      <vt:lpstr>二、教学辅助形式——个别辅导与现场教学</vt:lpstr>
      <vt:lpstr>PowerPoint 演示文稿</vt:lpstr>
      <vt:lpstr>PowerPoint 演示文稿</vt:lpstr>
      <vt:lpstr>三、教学的特殊组织形式——复式教学</vt:lpstr>
      <vt:lpstr>PowerPoint 演示文稿</vt:lpstr>
      <vt:lpstr>PowerPoint 演示文稿</vt:lpstr>
      <vt:lpstr>四、当前教学组织形式改革重点</vt:lpstr>
      <vt:lpstr>知识点3：课堂管理策略　</vt:lpstr>
      <vt:lpstr>案例：“老师，我能不用书中的原话吗？”</vt:lpstr>
      <vt:lpstr>知识点3  课堂管理策略</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岚</cp:lastModifiedBy>
  <cp:revision>147</cp:revision>
  <dcterms:created xsi:type="dcterms:W3CDTF">2017-08-03T09:01:00Z</dcterms:created>
  <dcterms:modified xsi:type="dcterms:W3CDTF">2019-08-04T15:11:26Z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2052-10.1.0.7233</vt:lpwstr>
  </property>
</Properties>
</file>