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9" r:id="rId3"/>
    <p:sldId id="302" r:id="rId4"/>
    <p:sldId id="260" r:id="rId5"/>
    <p:sldId id="261" r:id="rId6"/>
    <p:sldId id="264" r:id="rId7"/>
    <p:sldId id="304" r:id="rId8"/>
    <p:sldId id="263" r:id="rId9"/>
    <p:sldId id="265" r:id="rId10"/>
    <p:sldId id="266" r:id="rId11"/>
    <p:sldId id="289" r:id="rId12"/>
    <p:sldId id="267" r:id="rId13"/>
    <p:sldId id="278" r:id="rId14"/>
    <p:sldId id="301" r:id="rId15"/>
    <p:sldId id="279" r:id="rId16"/>
    <p:sldId id="280" r:id="rId17"/>
    <p:sldId id="291" r:id="rId18"/>
    <p:sldId id="292" r:id="rId19"/>
    <p:sldId id="293" r:id="rId20"/>
    <p:sldId id="294" r:id="rId21"/>
    <p:sldId id="295" r:id="rId22"/>
    <p:sldId id="286" r:id="rId23"/>
    <p:sldId id="303" r:id="rId24"/>
    <p:sldId id="296" r:id="rId25"/>
    <p:sldId id="281" r:id="rId26"/>
    <p:sldId id="282" r:id="rId27"/>
    <p:sldId id="283" r:id="rId28"/>
    <p:sldId id="284" r:id="rId29"/>
    <p:sldId id="287" r:id="rId30"/>
    <p:sldId id="300" r:id="rId31"/>
    <p:sldId id="297" r:id="rId32"/>
    <p:sldId id="285" r:id="rId33"/>
    <p:sldId id="298" r:id="rId34"/>
    <p:sldId id="299" r:id="rId3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82F288E0-7875-42C4-84C8-98DBBD3BF4D2}" type="datetimeFigureOut">
              <a:rPr lang="zh-CN" altLang="en-US" smtClean="0"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1874322" y="969229"/>
            <a:ext cx="8443355" cy="1085449"/>
          </a:xfrm>
        </p:spPr>
        <p:txBody>
          <a:bodyPr vert="horz" wrap="square" lIns="121874" tIns="60937" rIns="121874" bIns="60937" anchor="ctr"/>
          <a:lstStyle/>
          <a:p>
            <a:pPr algn="ctr"/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第十三章 教学艺术</a:t>
            </a:r>
          </a:p>
        </p:txBody>
      </p:sp>
      <p:pic>
        <p:nvPicPr>
          <p:cNvPr id="18435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80965" y="2338051"/>
            <a:ext cx="6830070" cy="388264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706010" y="658040"/>
            <a:ext cx="10968738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zh-CN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三、教学语言艺术的类型</a:t>
            </a:r>
            <a:endParaRPr lang="zh-CN" altLang="en-US" b="1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706010" y="1228270"/>
            <a:ext cx="10555605" cy="5240655"/>
          </a:xfrm>
        </p:spPr>
        <p:txBody>
          <a:bodyPr vert="horz" wrap="square" lIns="121874" tIns="60937" rIns="121874" bIns="60937" numCol="1" anchor="t" anchorCtr="0" compatLnSpc="1">
            <a:normAutofit fontScale="97500"/>
          </a:bodyPr>
          <a:lstStyle/>
          <a:p>
            <a:pPr marL="0" indent="0">
              <a:lnSpc>
                <a:spcPct val="150000"/>
              </a:lnSpc>
              <a:buNone/>
            </a:pPr>
            <a:br>
              <a:rPr lang="en-US" altLang="zh-CN" b="1" dirty="0"/>
            </a:br>
            <a:r>
              <a:rPr lang="zh-CN" altLang="zh-CN" sz="3300" b="1" dirty="0"/>
              <a:t>（一）叙述性语言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/>
              <a:t>        </a:t>
            </a:r>
            <a:r>
              <a:rPr lang="zh-CN" altLang="zh-CN" b="1" dirty="0"/>
              <a:t>用比较客观，陈说性形式介绍科学文化知识内容。</a:t>
            </a:r>
            <a:r>
              <a:rPr lang="zh-CN" altLang="en-US" b="1" dirty="0">
                <a:solidFill>
                  <a:srgbClr val="7030A0"/>
                </a:solidFill>
              </a:rPr>
              <a:t>（历史事件）</a:t>
            </a:r>
            <a:endParaRPr lang="en-US" altLang="zh-CN" b="1" dirty="0">
              <a:solidFill>
                <a:srgbClr val="7030A0"/>
              </a:solidFill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sz="3300" b="1" dirty="0"/>
              <a:t>（二）论证性语言</a:t>
            </a:r>
            <a:endParaRPr lang="en-US" altLang="zh-CN" sz="3300" b="1" dirty="0"/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b="1" dirty="0"/>
              <a:t>       运用事实、论断、定义和定理等论据来证明论题、论点真实性。它多用于理科和政治、语文学科议论文的教学，论证性语言要条理清楚，结构严谨，富于逻辑性。                          </a:t>
            </a:r>
            <a:r>
              <a:rPr lang="zh-CN" altLang="en-US" b="1" dirty="0">
                <a:solidFill>
                  <a:srgbClr val="7030A0"/>
                </a:solidFill>
              </a:rPr>
              <a:t>（为何要文化自信）</a:t>
            </a:r>
            <a:endParaRPr lang="zh-CN" altLang="zh-CN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818197" y="575117"/>
            <a:ext cx="10555605" cy="5240655"/>
          </a:xfrm>
        </p:spPr>
        <p:txBody>
          <a:bodyPr vert="horz" wrap="square" lIns="121874" tIns="60937" rIns="121874" bIns="60937" numCol="1" anchor="t" anchorCtr="0" compatLnSpc="1">
            <a:normAutofit fontScale="9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zh-CN" sz="3600" b="1" dirty="0">
                <a:solidFill>
                  <a:srgbClr val="2020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（三）说明性语言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说事物，剖明事理的语言。它主要对事物的形态、性质、构造、成因，或事物概念、特点、关系等做清晰准确、通俗易懂的解说剖析，帮助学生加深理解，形成概念。比较常用的语句有“这就是说”“换句话说”“打个比方说”等。                                              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（黑洞）</a:t>
            </a:r>
            <a:endParaRPr lang="en-US" altLang="zh-CN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（四）描述性语言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直观形象、生动逼真描述有关内容的语言。其特点是通过描述，使学生能如见其人，如闻其声，如临其境，丰富学生感知，加深印象，受到强烈的艺术感染。                                                       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（人山人海、仙境）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24760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611312" y="285690"/>
            <a:ext cx="10968738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四、教师提高语言艺术修养的途径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020099" y="1946275"/>
            <a:ext cx="10151165" cy="4911725"/>
          </a:xfrm>
        </p:spPr>
        <p:txBody>
          <a:bodyPr vert="horz" wrap="square" lIns="121874" tIns="60937" rIns="121874" bIns="60937" numCol="1" anchor="t" anchorCtr="0" compatLnSpc="1">
            <a:normAutofit fontScale="97500"/>
          </a:bodyPr>
          <a:lstStyle/>
          <a:p>
            <a:pPr marL="0" indent="0">
              <a:buNone/>
            </a:pPr>
            <a:r>
              <a:rPr lang="zh-CN" altLang="zh-CN" b="1" dirty="0"/>
              <a:t>（一）提高自身素质，加强语言艺术修养</a:t>
            </a:r>
            <a:br>
              <a:rPr lang="en-US" altLang="zh-CN" b="1" dirty="0"/>
            </a:br>
            <a:r>
              <a:rPr lang="en-US" altLang="zh-CN" b="1" dirty="0"/>
              <a:t>      </a:t>
            </a:r>
            <a:r>
              <a:rPr lang="zh-CN" altLang="zh-CN" b="1" dirty="0"/>
              <a:t>教师必须不断学习，</a:t>
            </a:r>
            <a:r>
              <a:rPr lang="zh-CN" altLang="zh-CN" b="1" dirty="0">
                <a:solidFill>
                  <a:srgbClr val="7030A0"/>
                </a:solidFill>
              </a:rPr>
              <a:t>拓宽自己的知识领域</a:t>
            </a:r>
            <a:r>
              <a:rPr lang="zh-CN" altLang="zh-CN" b="1" dirty="0"/>
              <a:t>，加深在知识方面的修养。它要求教师不仅知识面要宽，而且也要在内容上深入探究。</a:t>
            </a:r>
          </a:p>
          <a:p>
            <a:pPr marL="0" indent="0">
              <a:buNone/>
            </a:pPr>
            <a:r>
              <a:rPr lang="zh-CN" altLang="en-US" b="1" dirty="0"/>
              <a:t>（二）</a:t>
            </a:r>
            <a:r>
              <a:rPr lang="zh-CN" altLang="zh-CN" b="1" dirty="0"/>
              <a:t>在</a:t>
            </a:r>
            <a:r>
              <a:rPr lang="zh-CN" altLang="zh-CN" b="1" dirty="0">
                <a:solidFill>
                  <a:srgbClr val="7030A0"/>
                </a:solidFill>
              </a:rPr>
              <a:t>教学实践</a:t>
            </a:r>
            <a:r>
              <a:rPr lang="zh-CN" altLang="zh-CN" b="1" dirty="0"/>
              <a:t>中提高语言艺术水平</a:t>
            </a:r>
          </a:p>
          <a:p>
            <a:pPr marL="0" indent="0">
              <a:buNone/>
            </a:pPr>
            <a:r>
              <a:rPr lang="en-US" altLang="zh-CN" b="1" dirty="0"/>
              <a:t>      </a:t>
            </a:r>
            <a:r>
              <a:rPr lang="zh-CN" altLang="zh-CN" b="1" dirty="0"/>
              <a:t>课堂是教师提高教学艺术的实验室。教师语言训练一般经过“刻意雕琢”和“回归自然”期。</a:t>
            </a:r>
          </a:p>
          <a:p>
            <a:pPr marL="0" indent="0">
              <a:buNone/>
            </a:pPr>
            <a:r>
              <a:rPr lang="en-US" altLang="zh-CN" b="1" dirty="0"/>
              <a:t>    </a:t>
            </a:r>
            <a:r>
              <a:rPr lang="zh-CN" altLang="zh-CN" b="1" dirty="0"/>
              <a:t>作为教师最重要的是</a:t>
            </a:r>
            <a:r>
              <a:rPr lang="zh-CN" altLang="zh-CN" b="1" dirty="0">
                <a:solidFill>
                  <a:srgbClr val="7030A0"/>
                </a:solidFill>
              </a:rPr>
              <a:t>对教学的反思</a:t>
            </a:r>
            <a:r>
              <a:rPr lang="zh-CN" altLang="zh-CN" b="1" dirty="0"/>
              <a:t>。</a:t>
            </a:r>
          </a:p>
          <a:p>
            <a:pPr marL="0" indent="0">
              <a:buNone/>
            </a:pPr>
            <a:r>
              <a:rPr lang="en-US" altLang="zh-CN" dirty="0"/>
              <a:t>                                                       </a:t>
            </a:r>
            <a:r>
              <a:rPr lang="zh-CN" altLang="en-US" b="1" dirty="0">
                <a:solidFill>
                  <a:srgbClr val="7030A0"/>
                </a:solidFill>
              </a:rPr>
              <a:t>（理论学习、实践探索）</a:t>
            </a:r>
            <a:endParaRPr lang="zh-CN" altLang="zh-CN" b="1" dirty="0">
              <a:solidFill>
                <a:srgbClr val="7030A0"/>
              </a:solidFill>
            </a:endParaRPr>
          </a:p>
          <a:p>
            <a:pPr marL="0" marR="0" lvl="0" indent="0" algn="l" defTabSz="914400" rtl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803633"/>
            <a:ext cx="11527331" cy="1977451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b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教学非语言表达艺术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66B041-175D-4578-9507-586E9AB18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4617"/>
            <a:ext cx="10084266" cy="805343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b="1" dirty="0"/>
              <a:t>案例：触摸是一种教育的艺术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9417E9-25A9-47BC-93DB-9D8215AFC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en-US" b="1" dirty="0"/>
              <a:t>       一位老师在外校上示范课，当提问时却无人举手，一再启发，可仍是沉默。她镇定自若，有目的地先后走向五六位同学身边，热情地拍拍他们的肩膀，轻轻抚摸他们的头发，悄声与每一位同学商量准备第几位发言。随后又回到第一排一位男同学身边，拍拍这位同学的肩膀说：“我看你是个聪明的孩子，我相信你一定能把这段话说好，那你就先说吧。”这位平素腼腆的孩子，出乎意料的说得流畅而有层次。接着，其他同学也都打开话匣子。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b="1" dirty="0"/>
              <a:t>       </a:t>
            </a:r>
            <a:r>
              <a:rPr lang="zh-CN" altLang="en-US" b="1" dirty="0">
                <a:solidFill>
                  <a:srgbClr val="C00000"/>
                </a:solidFill>
              </a:rPr>
              <a:t>分析：</a:t>
            </a:r>
            <a:r>
              <a:rPr lang="zh-CN" altLang="en-US" b="1" dirty="0"/>
              <a:t>尽管非言语交流是一种辅助手段，但它却是提高学生课堂参与水平的催化剂；缺少它，课堂活动似乎就减少了应有的生机与活力。触摸能否取得积极效果，取决于触摸时机的掌握和教师的态度。</a:t>
            </a:r>
          </a:p>
        </p:txBody>
      </p:sp>
    </p:spTree>
    <p:extLst>
      <p:ext uri="{BB962C8B-B14F-4D97-AF65-F5344CB8AC3E}">
        <p14:creationId xmlns:p14="http://schemas.microsoft.com/office/powerpoint/2010/main" val="39936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4883" y="641307"/>
            <a:ext cx="10968738" cy="977538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  </a:t>
            </a:r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教学非语言表达艺术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313" y="2159678"/>
            <a:ext cx="11423374" cy="4057015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CN" b="1" dirty="0"/>
              <a:t>         </a:t>
            </a:r>
            <a:r>
              <a:rPr lang="zh-CN" altLang="zh-CN" sz="3200" b="1" dirty="0"/>
              <a:t>亦称无声语言或非语言行为，包括</a:t>
            </a:r>
            <a:r>
              <a:rPr lang="zh-CN" altLang="zh-CN" sz="3200" b="1" dirty="0">
                <a:solidFill>
                  <a:srgbClr val="7030A0"/>
                </a:solidFill>
              </a:rPr>
              <a:t>眼神，手势，头语，体态，表情</a:t>
            </a:r>
            <a:r>
              <a:rPr lang="zh-CN" altLang="zh-CN" sz="3200" b="1" dirty="0"/>
              <a:t>等。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sz="3600" b="1" dirty="0"/>
              <a:t>一、</a:t>
            </a:r>
            <a:r>
              <a:rPr lang="zh-CN" altLang="zh-CN" sz="3600" b="1" dirty="0"/>
              <a:t>教学非言语表达的作用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sz="3200" b="1" dirty="0"/>
              <a:t>（一）</a:t>
            </a:r>
            <a:r>
              <a:rPr lang="zh-CN" altLang="zh-CN" sz="3200" b="1" dirty="0"/>
              <a:t>辅助有声语言</a:t>
            </a:r>
            <a:br>
              <a:rPr lang="en-US" altLang="zh-CN" sz="3200" b="1" dirty="0"/>
            </a:br>
            <a:r>
              <a:rPr lang="zh-CN" altLang="zh-CN" sz="3200" b="1" dirty="0"/>
              <a:t>（二）替代有声语言</a:t>
            </a:r>
            <a:r>
              <a:rPr lang="en-US" altLang="zh-CN" sz="3200" b="1" dirty="0"/>
              <a:t>   </a:t>
            </a:r>
            <a:r>
              <a:rPr lang="zh-CN" altLang="en-US" sz="3200" b="1" dirty="0">
                <a:solidFill>
                  <a:srgbClr val="7030A0"/>
                </a:solidFill>
              </a:rPr>
              <a:t>（点头、笑）</a:t>
            </a:r>
            <a:endParaRPr lang="zh-CN" altLang="zh-CN" sz="3200" b="1" dirty="0">
              <a:solidFill>
                <a:srgbClr val="7030A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zh-CN" sz="3200" b="1" dirty="0"/>
              <a:t>（三）美化教师形象</a:t>
            </a:r>
            <a:r>
              <a:rPr lang="en-US" altLang="zh-CN" sz="3200" b="1" dirty="0"/>
              <a:t>    </a:t>
            </a:r>
            <a:endParaRPr lang="zh-CN" altLang="zh-CN" sz="3200" b="1" dirty="0"/>
          </a:p>
          <a:p>
            <a:pPr marL="704850" indent="-704850" eaLnBrk="1" hangingPunct="1">
              <a:buNone/>
            </a:pP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300295" y="1160145"/>
            <a:ext cx="9563448" cy="4990465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buNone/>
            </a:pPr>
            <a:r>
              <a:rPr lang="zh-CN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二、非言语表达艺术的形式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（一）副语言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由辅助言语和类语言构成。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辅助言语包括</a:t>
            </a:r>
            <a:r>
              <a:rPr lang="zh-CN" altLang="zh-CN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音质、音量、音调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类语言是无固定语义的发声，如</a:t>
            </a:r>
            <a:r>
              <a:rPr lang="zh-CN" altLang="zh-CN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哭、笑、叹息、呻吟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注意消除其消极影响，发挥它的积极作用。</a:t>
            </a:r>
          </a:p>
          <a:p>
            <a:pPr marL="0" indent="0" eaLnBrk="1" hangingPunct="1">
              <a:buNone/>
            </a:pP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710055" y="1160145"/>
            <a:ext cx="8772525" cy="4990465"/>
          </a:xfrm>
        </p:spPr>
        <p:txBody>
          <a:bodyPr vert="horz" wrap="square" lIns="121874" tIns="60937" rIns="121874" bIns="60937" anchor="t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zh-CN" sz="3600" b="1" dirty="0"/>
              <a:t>（二）面部表情</a:t>
            </a:r>
            <a:br>
              <a:rPr lang="en-US" altLang="zh-CN" b="1" dirty="0"/>
            </a:br>
            <a:r>
              <a:rPr lang="en-US" altLang="zh-CN" b="1" dirty="0"/>
              <a:t>       </a:t>
            </a:r>
            <a:r>
              <a:rPr lang="zh-CN" altLang="zh-CN" b="1" dirty="0"/>
              <a:t>从教学的性质和特点来看，教师在教学中表情语可分为常规性基本表情语和动态表情语。</a:t>
            </a:r>
            <a:endParaRPr lang="en-US" altLang="zh-CN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7030A0"/>
                </a:solidFill>
              </a:rPr>
              <a:t>       </a:t>
            </a:r>
            <a:r>
              <a:rPr lang="zh-CN" altLang="zh-CN" b="1" dirty="0">
                <a:solidFill>
                  <a:srgbClr val="7030A0"/>
                </a:solidFill>
              </a:rPr>
              <a:t>常规</a:t>
            </a:r>
            <a:r>
              <a:rPr lang="zh-CN" altLang="zh-CN" b="1" dirty="0"/>
              <a:t>性基本表情语，是基本的面部表情要求，表现为</a:t>
            </a:r>
            <a:r>
              <a:rPr lang="zh-CN" altLang="zh-CN" b="1" dirty="0">
                <a:solidFill>
                  <a:srgbClr val="7030A0"/>
                </a:solidFill>
              </a:rPr>
              <a:t>亲切、热情、明朗真挚，面带微笑</a:t>
            </a:r>
            <a:r>
              <a:rPr lang="zh-CN" altLang="zh-CN" b="1" dirty="0"/>
              <a:t>。</a:t>
            </a:r>
            <a:endParaRPr lang="en-US" altLang="zh-CN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/>
              <a:t>       </a:t>
            </a:r>
            <a:r>
              <a:rPr lang="zh-CN" altLang="zh-CN" b="1" dirty="0">
                <a:solidFill>
                  <a:srgbClr val="7030A0"/>
                </a:solidFill>
              </a:rPr>
              <a:t>动态</a:t>
            </a:r>
            <a:r>
              <a:rPr lang="zh-CN" altLang="zh-CN" b="1" dirty="0"/>
              <a:t>的表情语，是随教学内容和教学情境而变化的表情语。</a:t>
            </a:r>
          </a:p>
          <a:p>
            <a:pPr marL="0" indent="0" eaLnBrk="1" hangingPunct="1">
              <a:buNone/>
            </a:pP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760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710055" y="1160145"/>
            <a:ext cx="8772525" cy="4990465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zh-CN" sz="3600" b="1" dirty="0"/>
              <a:t>（三）眼神</a:t>
            </a:r>
            <a:endParaRPr lang="en-US" altLang="zh-CN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/>
              <a:t>       </a:t>
            </a:r>
            <a:r>
              <a:rPr lang="zh-CN" altLang="zh-CN" b="1" dirty="0"/>
              <a:t>教学中，眼神的巧妙运用可以起到传情达意，组织教学的功能。目光语的运用可以使师生在无声中进行交流，</a:t>
            </a:r>
            <a:r>
              <a:rPr lang="zh-CN" altLang="zh-CN" b="1" dirty="0">
                <a:solidFill>
                  <a:srgbClr val="7030A0"/>
                </a:solidFill>
              </a:rPr>
              <a:t>学生能</a:t>
            </a:r>
            <a:r>
              <a:rPr lang="zh-CN" altLang="zh-CN" b="1" dirty="0"/>
              <a:t>从教师目光中</a:t>
            </a:r>
            <a:r>
              <a:rPr lang="zh-CN" altLang="zh-CN" b="1" dirty="0">
                <a:solidFill>
                  <a:srgbClr val="7030A0"/>
                </a:solidFill>
              </a:rPr>
              <a:t>洞悉教师</a:t>
            </a:r>
            <a:r>
              <a:rPr lang="zh-CN" altLang="zh-CN" b="1" dirty="0"/>
              <a:t>情感的微妙变化，体会到眼神蕴涵的内容，而</a:t>
            </a:r>
            <a:r>
              <a:rPr lang="zh-CN" altLang="zh-CN" b="1" dirty="0">
                <a:solidFill>
                  <a:srgbClr val="7030A0"/>
                </a:solidFill>
              </a:rPr>
              <a:t>教师</a:t>
            </a:r>
            <a:r>
              <a:rPr lang="zh-CN" altLang="zh-CN" b="1" dirty="0"/>
              <a:t>也可以从学生的眼中</a:t>
            </a:r>
            <a:r>
              <a:rPr lang="zh-CN" altLang="zh-CN" b="1" dirty="0">
                <a:solidFill>
                  <a:srgbClr val="7030A0"/>
                </a:solidFill>
              </a:rPr>
              <a:t>获取反馈信息</a:t>
            </a:r>
            <a:r>
              <a:rPr lang="zh-CN" altLang="zh-CN" b="1" dirty="0"/>
              <a:t>，做出相应的反应，调节教学活动。教师运用眼神的主要方式有</a:t>
            </a:r>
            <a:r>
              <a:rPr lang="zh-CN" altLang="zh-CN" b="1" dirty="0">
                <a:solidFill>
                  <a:srgbClr val="7030A0"/>
                </a:solidFill>
              </a:rPr>
              <a:t>环视和注视</a:t>
            </a:r>
            <a:r>
              <a:rPr lang="zh-CN" altLang="zh-CN" b="1" dirty="0"/>
              <a:t>。</a:t>
            </a:r>
          </a:p>
          <a:p>
            <a:pPr marL="0" indent="0" eaLnBrk="1" hangingPunct="1">
              <a:buNone/>
            </a:pP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786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710055" y="1160145"/>
            <a:ext cx="8772525" cy="4990465"/>
          </a:xfrm>
        </p:spPr>
        <p:txBody>
          <a:bodyPr vert="horz" wrap="square" lIns="121874" tIns="60937" rIns="121874" bIns="60937" anchor="t"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zh-CN" sz="3600" b="1" dirty="0"/>
              <a:t>（四）体态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/>
              <a:t>1.</a:t>
            </a:r>
            <a:r>
              <a:rPr lang="zh-CN" altLang="zh-CN" sz="3200" b="1" dirty="0"/>
              <a:t>头语</a:t>
            </a:r>
            <a:br>
              <a:rPr lang="en-US" altLang="zh-CN" sz="3200" b="1" dirty="0"/>
            </a:br>
            <a:r>
              <a:rPr lang="en-US" altLang="zh-CN" sz="3200" b="1" dirty="0"/>
              <a:t>2.</a:t>
            </a:r>
            <a:r>
              <a:rPr lang="zh-CN" altLang="zh-CN" sz="3200" b="1" dirty="0"/>
              <a:t>手势</a:t>
            </a:r>
            <a:endParaRPr lang="en-US" altLang="zh-CN" sz="3200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/>
              <a:t>       </a:t>
            </a:r>
            <a:r>
              <a:rPr lang="zh-CN" altLang="zh-CN" sz="3200" b="1" dirty="0"/>
              <a:t>手势可分为四类，包括你指示性手势、感情手势、摹状手势、象征手势。手势语</a:t>
            </a:r>
            <a:r>
              <a:rPr lang="zh-CN" altLang="zh-CN" sz="3200" b="1" dirty="0">
                <a:solidFill>
                  <a:srgbClr val="7030A0"/>
                </a:solidFill>
              </a:rPr>
              <a:t>不能运用得过多</a:t>
            </a:r>
            <a:r>
              <a:rPr lang="zh-CN" altLang="zh-CN" sz="3200" b="1" dirty="0"/>
              <a:t>，要作到自然、适度，与语言协调一致。另外，还要注意手势语的</a:t>
            </a:r>
            <a:r>
              <a:rPr lang="zh-CN" altLang="zh-CN" sz="3200" b="1" dirty="0">
                <a:solidFill>
                  <a:srgbClr val="7030A0"/>
                </a:solidFill>
              </a:rPr>
              <a:t>活动区域</a:t>
            </a:r>
            <a:r>
              <a:rPr lang="zh-CN" altLang="zh-CN" sz="3200" b="1" dirty="0"/>
              <a:t>。</a:t>
            </a:r>
          </a:p>
          <a:p>
            <a:pPr marL="0" indent="0" eaLnBrk="1" hangingPunct="1">
              <a:buNone/>
            </a:pP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689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904295"/>
            <a:ext cx="11527331" cy="1876789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：教学艺术概述</a:t>
            </a:r>
            <a:endParaRPr lang="en-US" altLang="zh-CN" sz="6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861391" y="609600"/>
            <a:ext cx="10522226" cy="5910469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zh-CN" altLang="en-US" sz="2400" b="1" dirty="0"/>
              <a:t>（五）身姿</a:t>
            </a:r>
            <a:br>
              <a:rPr lang="en-US" altLang="zh-CN" sz="2400" b="1" dirty="0"/>
            </a:br>
            <a:r>
              <a:rPr lang="en-US" altLang="zh-CN" sz="2400" b="1" dirty="0"/>
              <a:t>1.</a:t>
            </a:r>
            <a:r>
              <a:rPr lang="zh-CN" altLang="zh-CN" sz="2400" b="1" dirty="0"/>
              <a:t>站姿</a:t>
            </a:r>
            <a:r>
              <a:rPr lang="zh-CN" altLang="en-US" sz="2400" b="1" dirty="0"/>
              <a:t>：</a:t>
            </a:r>
            <a:r>
              <a:rPr lang="zh-CN" altLang="zh-CN" sz="2400" b="1" dirty="0"/>
              <a:t>课堂中站姿分为自然式和前进式。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altLang="zh-CN" sz="2400" b="1" dirty="0"/>
              <a:t>2.</a:t>
            </a:r>
            <a:r>
              <a:rPr lang="zh-CN" altLang="zh-CN" sz="2400" b="1" dirty="0"/>
              <a:t>走姿</a:t>
            </a:r>
            <a:endParaRPr lang="en-US" altLang="zh-CN" sz="2400" b="1" dirty="0"/>
          </a:p>
          <a:p>
            <a:pPr marL="0" indent="0">
              <a:lnSpc>
                <a:spcPct val="170000"/>
              </a:lnSpc>
              <a:buNone/>
            </a:pPr>
            <a:r>
              <a:rPr lang="en-US" altLang="zh-CN" sz="2400" b="1" dirty="0"/>
              <a:t>        </a:t>
            </a:r>
            <a:r>
              <a:rPr lang="zh-CN" altLang="zh-CN" sz="2400" b="1" dirty="0"/>
              <a:t>教师应以生气勃勃的步姿给学生以孜孜不倦和气宇昂然的美感。但要注意与教学内容和课堂气氛相一致，频繁的走动，会造成学生视觉的疲劳，分散学生的注意力。一般而言，这种走动，应该是</a:t>
            </a:r>
            <a:r>
              <a:rPr lang="zh-CN" altLang="zh-CN" sz="2400" b="1" dirty="0">
                <a:solidFill>
                  <a:srgbClr val="7030A0"/>
                </a:solidFill>
              </a:rPr>
              <a:t>脚步放轻放慢，步幅适中，身正腰直，目光巡视，适当停留，次数不要过频，速度不能过快，力度不能过重，幅度不能过大</a:t>
            </a:r>
            <a:r>
              <a:rPr lang="zh-CN" altLang="zh-CN" sz="2400" b="1" dirty="0"/>
              <a:t>。</a:t>
            </a:r>
            <a:endParaRPr lang="zh-CN" altLang="en-US" sz="24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092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710055" y="1160145"/>
            <a:ext cx="8772525" cy="4990465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/>
              <a:t>（六）空间距离语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/>
              <a:t>     </a:t>
            </a:r>
            <a:r>
              <a:rPr lang="zh-CN" altLang="en-US" b="1" dirty="0"/>
              <a:t>空间距离是指身体位置移动而引起人与人的空间距离，变化，它也传递某种信息，表达某种情感。教师可以根据教学需要，随时调节与学生之间的距离，使距离产生教育功能，产生美感。</a:t>
            </a:r>
            <a:endParaRPr lang="en-US" altLang="zh-CN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/>
              <a:t>                                                         </a:t>
            </a:r>
            <a:r>
              <a:rPr lang="zh-CN" altLang="en-US" b="1" dirty="0">
                <a:solidFill>
                  <a:srgbClr val="7030A0"/>
                </a:solidFill>
              </a:rPr>
              <a:t>（前排与后排）</a:t>
            </a:r>
          </a:p>
          <a:p>
            <a:pPr marL="0" indent="0" eaLnBrk="1" hangingPunct="1">
              <a:buNone/>
            </a:pP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244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904295"/>
            <a:ext cx="11527331" cy="1876789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：导课与结课的艺术</a:t>
            </a:r>
            <a:r>
              <a:rPr lang="en-US" altLang="zh-CN" sz="6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　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73633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DE2C22-B1A8-4975-AA07-0BC89E9AF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962" y="494950"/>
            <a:ext cx="8096075" cy="952597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b="1" dirty="0"/>
              <a:t>案例：“动脑筋出教室”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90DCD8C-0ECD-4182-B193-87CC157CE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zh-CN" altLang="en-US" dirty="0"/>
              <a:t>       </a:t>
            </a:r>
            <a:r>
              <a:rPr lang="zh-CN" altLang="en-US" b="1" dirty="0"/>
              <a:t>学生建立了整除的概念后</a:t>
            </a:r>
            <a:r>
              <a:rPr lang="en-US" altLang="zh-CN" b="1" dirty="0"/>
              <a:t>,</a:t>
            </a:r>
            <a:r>
              <a:rPr lang="zh-CN" altLang="en-US" b="1" dirty="0"/>
              <a:t>教师要求学生对具有整除关系的两个数会讲四句话</a:t>
            </a:r>
            <a:r>
              <a:rPr lang="en-US" altLang="zh-CN" b="1" dirty="0"/>
              <a:t>:</a:t>
            </a:r>
            <a:r>
              <a:rPr lang="zh-CN" altLang="en-US" b="1" dirty="0"/>
              <a:t>如</a:t>
            </a:r>
            <a:r>
              <a:rPr lang="en-US" altLang="zh-CN" b="1" dirty="0"/>
              <a:t>36</a:t>
            </a:r>
            <a:r>
              <a:rPr lang="zh-CN" altLang="en-US" b="1" dirty="0"/>
              <a:t>和</a:t>
            </a:r>
            <a:r>
              <a:rPr lang="en-US" altLang="zh-CN" b="1" dirty="0"/>
              <a:t>9,</a:t>
            </a:r>
            <a:r>
              <a:rPr lang="zh-CN" altLang="en-US" b="1" dirty="0"/>
              <a:t>可以说</a:t>
            </a:r>
            <a:r>
              <a:rPr lang="en-US" altLang="zh-CN" b="1" dirty="0"/>
              <a:t>36</a:t>
            </a:r>
            <a:r>
              <a:rPr lang="zh-CN" altLang="en-US" b="1" dirty="0"/>
              <a:t>能被</a:t>
            </a:r>
            <a:r>
              <a:rPr lang="en-US" altLang="zh-CN" b="1" dirty="0"/>
              <a:t>9</a:t>
            </a:r>
            <a:r>
              <a:rPr lang="zh-CN" altLang="en-US" b="1" dirty="0"/>
              <a:t>整除</a:t>
            </a:r>
            <a:r>
              <a:rPr lang="en-US" altLang="zh-CN" b="1" dirty="0"/>
              <a:t>,9</a:t>
            </a:r>
            <a:r>
              <a:rPr lang="zh-CN" altLang="en-US" b="1" dirty="0"/>
              <a:t>能整除</a:t>
            </a:r>
            <a:r>
              <a:rPr lang="en-US" altLang="zh-CN" b="1" dirty="0"/>
              <a:t>36,36</a:t>
            </a:r>
            <a:r>
              <a:rPr lang="zh-CN" altLang="en-US" b="1" dirty="0"/>
              <a:t>是</a:t>
            </a:r>
            <a:r>
              <a:rPr lang="en-US" altLang="zh-CN" b="1" dirty="0"/>
              <a:t>9</a:t>
            </a:r>
            <a:r>
              <a:rPr lang="zh-CN" altLang="en-US" b="1" dirty="0"/>
              <a:t>的倍数</a:t>
            </a:r>
            <a:r>
              <a:rPr lang="en-US" altLang="zh-CN" b="1" dirty="0"/>
              <a:t>,9</a:t>
            </a:r>
            <a:r>
              <a:rPr lang="zh-CN" altLang="en-US" b="1" dirty="0"/>
              <a:t>是</a:t>
            </a:r>
            <a:r>
              <a:rPr lang="en-US" altLang="zh-CN" b="1" dirty="0"/>
              <a:t>36</a:t>
            </a:r>
            <a:r>
              <a:rPr lang="zh-CN" altLang="en-US" b="1" dirty="0"/>
              <a:t>的约数。结课时</a:t>
            </a:r>
            <a:r>
              <a:rPr lang="en-US" altLang="zh-CN" b="1" dirty="0"/>
              <a:t>,</a:t>
            </a:r>
            <a:r>
              <a:rPr lang="zh-CN" altLang="en-US" b="1" dirty="0"/>
              <a:t>开展了“动脑筋出教室”的游戏活动。教师出示数字卡片</a:t>
            </a:r>
            <a:r>
              <a:rPr lang="en-US" altLang="zh-CN" b="1" dirty="0"/>
              <a:t>,</a:t>
            </a:r>
            <a:r>
              <a:rPr lang="zh-CN" altLang="en-US" b="1" dirty="0"/>
              <a:t>要求学号能被卡片上的数整除的学生依次走出教室</a:t>
            </a:r>
            <a:r>
              <a:rPr lang="en-US" altLang="zh-CN" b="1" dirty="0"/>
              <a:t>,</a:t>
            </a:r>
            <a:r>
              <a:rPr lang="zh-CN" altLang="en-US" b="1" dirty="0"/>
              <a:t>并要求离场时说出上面四句话中的一句。大多数学生按要求一次走出了教室。最后还剩下五位学生。这时</a:t>
            </a:r>
            <a:r>
              <a:rPr lang="en-US" altLang="zh-CN" b="1" dirty="0"/>
              <a:t>,</a:t>
            </a:r>
            <a:r>
              <a:rPr lang="zh-CN" altLang="en-US" b="1" dirty="0"/>
              <a:t>老师故意着急地说</a:t>
            </a:r>
            <a:r>
              <a:rPr lang="en-US" altLang="zh-CN" b="1" dirty="0"/>
              <a:t>:“</a:t>
            </a:r>
            <a:r>
              <a:rPr lang="zh-CN" altLang="en-US" b="1" dirty="0"/>
              <a:t>糟糕</a:t>
            </a:r>
            <a:r>
              <a:rPr lang="en-US" altLang="zh-CN" b="1" dirty="0"/>
              <a:t>,</a:t>
            </a:r>
            <a:r>
              <a:rPr lang="zh-CN" altLang="en-US" b="1" dirty="0"/>
              <a:t>我手里只剩下一张卡片</a:t>
            </a:r>
            <a:r>
              <a:rPr lang="en-US" altLang="zh-CN" b="1" dirty="0"/>
              <a:t>,</a:t>
            </a:r>
            <a:r>
              <a:rPr lang="zh-CN" altLang="en-US" b="1" dirty="0"/>
              <a:t>但在座的同学都必须走出教室呀</a:t>
            </a:r>
            <a:r>
              <a:rPr lang="en-US" altLang="zh-CN" b="1" dirty="0"/>
              <a:t>!</a:t>
            </a:r>
            <a:r>
              <a:rPr lang="zh-CN" altLang="en-US" b="1" dirty="0"/>
              <a:t>请大家想一想</a:t>
            </a:r>
            <a:r>
              <a:rPr lang="en-US" altLang="zh-CN" b="1" dirty="0"/>
              <a:t>,</a:t>
            </a:r>
            <a:r>
              <a:rPr lang="zh-CN" altLang="en-US" b="1" dirty="0"/>
              <a:t>老师这张卡片上是什么数</a:t>
            </a:r>
            <a:r>
              <a:rPr lang="en-US" altLang="zh-CN" b="1" dirty="0"/>
              <a:t>,</a:t>
            </a:r>
            <a:r>
              <a:rPr lang="zh-CN" altLang="en-US" b="1" dirty="0"/>
              <a:t>大家才能都走出教室呢</a:t>
            </a:r>
            <a:r>
              <a:rPr lang="en-US" altLang="zh-CN" b="1" dirty="0"/>
              <a:t>?”</a:t>
            </a:r>
            <a:r>
              <a:rPr lang="zh-CN" altLang="en-US" b="1" dirty="0"/>
              <a:t>学生们略作思考</a:t>
            </a:r>
            <a:r>
              <a:rPr lang="en-US" altLang="zh-CN" b="1" dirty="0"/>
              <a:t>,</a:t>
            </a:r>
            <a:r>
              <a:rPr lang="zh-CN" altLang="en-US" b="1" dirty="0"/>
              <a:t>齐声回答“</a:t>
            </a:r>
            <a:r>
              <a:rPr lang="en-US" altLang="zh-CN" b="1" dirty="0"/>
              <a:t>1”</a:t>
            </a:r>
            <a:r>
              <a:rPr lang="zh-CN" altLang="en-US" b="1" dirty="0"/>
              <a:t>。老师高兴地点点头</a:t>
            </a:r>
            <a:r>
              <a:rPr lang="en-US" altLang="zh-CN" b="1" dirty="0"/>
              <a:t>,</a:t>
            </a:r>
            <a:r>
              <a:rPr lang="zh-CN" altLang="en-US" b="1" dirty="0"/>
              <a:t>赞许地对大家说</a:t>
            </a:r>
            <a:r>
              <a:rPr lang="en-US" altLang="zh-CN" b="1" dirty="0"/>
              <a:t>:“</a:t>
            </a:r>
            <a:r>
              <a:rPr lang="zh-CN" altLang="en-US" b="1" dirty="0"/>
              <a:t>对了</a:t>
            </a:r>
            <a:r>
              <a:rPr lang="en-US" altLang="zh-CN" b="1" dirty="0"/>
              <a:t>,</a:t>
            </a:r>
            <a:r>
              <a:rPr lang="zh-CN" altLang="en-US" b="1" dirty="0"/>
              <a:t>你们不只是想到了自己</a:t>
            </a:r>
            <a:r>
              <a:rPr lang="en-US" altLang="zh-CN" b="1" dirty="0"/>
              <a:t>,</a:t>
            </a:r>
            <a:r>
              <a:rPr lang="zh-CN" altLang="en-US" b="1" dirty="0"/>
              <a:t>还能想到了其他同学</a:t>
            </a:r>
            <a:r>
              <a:rPr lang="en-US" altLang="zh-CN" b="1" dirty="0"/>
              <a:t>,</a:t>
            </a:r>
            <a:r>
              <a:rPr lang="zh-CN" altLang="en-US" b="1" dirty="0"/>
              <a:t>真不错</a:t>
            </a:r>
            <a:r>
              <a:rPr lang="en-US" altLang="zh-CN" b="1" dirty="0"/>
              <a:t>!”</a:t>
            </a:r>
          </a:p>
          <a:p>
            <a:pPr marL="0" indent="0">
              <a:buNone/>
            </a:pPr>
            <a:r>
              <a:rPr lang="zh-CN" altLang="en-US" b="1" dirty="0"/>
              <a:t>       </a:t>
            </a:r>
            <a:r>
              <a:rPr lang="zh-CN" altLang="en-US" b="1" dirty="0">
                <a:solidFill>
                  <a:srgbClr val="C00000"/>
                </a:solidFill>
              </a:rPr>
              <a:t>分析：</a:t>
            </a:r>
            <a:r>
              <a:rPr lang="zh-CN" altLang="en-US" b="1" dirty="0"/>
              <a:t>融知识与技能、过程与方法、情感态度价值观于一体。</a:t>
            </a:r>
          </a:p>
        </p:txBody>
      </p:sp>
    </p:spTree>
    <p:extLst>
      <p:ext uri="{BB962C8B-B14F-4D97-AF65-F5344CB8AC3E}">
        <p14:creationId xmlns:p14="http://schemas.microsoft.com/office/powerpoint/2010/main" val="257685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23424" y="920616"/>
            <a:ext cx="9745152" cy="977538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  </a:t>
            </a:r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导课和结课的艺术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27463" y="2432806"/>
            <a:ext cx="10193475" cy="4001549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zh-CN" altLang="en-US" sz="3600" b="1" dirty="0"/>
              <a:t>一、导课的艺术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b="1" dirty="0"/>
              <a:t> </a:t>
            </a:r>
            <a:r>
              <a:rPr lang="zh-CN" altLang="en-US" sz="3200" b="1" dirty="0"/>
              <a:t>（一）导课艺术的特点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sz="3200" b="1" dirty="0"/>
              <a:t> </a:t>
            </a:r>
            <a:r>
              <a:rPr lang="en-US" altLang="zh-CN" sz="3200" b="1" dirty="0"/>
              <a:t>1.</a:t>
            </a:r>
            <a:r>
              <a:rPr lang="zh-CN" altLang="en-US" sz="3200" b="1" dirty="0"/>
              <a:t>导课的针对性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sz="3200" b="1" dirty="0"/>
              <a:t> 2.</a:t>
            </a:r>
            <a:r>
              <a:rPr lang="zh-CN" altLang="en-US" sz="3200" b="1" dirty="0"/>
              <a:t>导课艺术的启发性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sz="3200" b="1" dirty="0"/>
              <a:t> 3.</a:t>
            </a:r>
            <a:r>
              <a:rPr lang="zh-CN" altLang="en-US" sz="3200" b="1" dirty="0"/>
              <a:t>导课艺术的新颖性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sz="3200" b="1" dirty="0"/>
              <a:t> 4.</a:t>
            </a:r>
            <a:r>
              <a:rPr lang="zh-CN" altLang="en-US" sz="3200" b="1" dirty="0"/>
              <a:t>导课艺术的简洁性</a:t>
            </a:r>
          </a:p>
          <a:p>
            <a:pPr marL="704850" indent="-704850" eaLnBrk="1" hangingPunct="1">
              <a:buNone/>
            </a:pP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091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710055" y="1160145"/>
            <a:ext cx="8772525" cy="4990465"/>
          </a:xfrm>
        </p:spPr>
        <p:txBody>
          <a:bodyPr vert="horz" wrap="square" lIns="121874" tIns="60937" rIns="121874" bIns="60937" anchor="t">
            <a:normAutofit fontScale="95000"/>
          </a:bodyPr>
          <a:lstStyle/>
          <a:p>
            <a:pPr marL="0" indent="0">
              <a:buNone/>
            </a:pPr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（二）导课艺术的功能</a:t>
            </a:r>
          </a:p>
          <a:p>
            <a:pPr marL="0" indent="0">
              <a:buNone/>
            </a:pPr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导课艺术有助于学生集中</a:t>
            </a:r>
            <a:r>
              <a:rPr lang="zh-CN" altLang="en-US" sz="4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注意力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0" indent="0">
              <a:buNone/>
            </a:pPr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导课艺术有助于激发学生的</a:t>
            </a:r>
            <a:r>
              <a:rPr lang="zh-CN" altLang="en-US" sz="4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0" indent="0">
              <a:buNone/>
            </a:pPr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导课艺术有助于启迪学生的</a:t>
            </a:r>
            <a:r>
              <a:rPr lang="zh-CN" altLang="en-US" sz="4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0" indent="0">
              <a:buNone/>
            </a:pPr>
            <a: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导课艺术有助于学生</a:t>
            </a:r>
            <a:r>
              <a:rPr lang="zh-CN" altLang="en-US" sz="44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明确学习目的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0" indent="0" eaLnBrk="1" hangingPunct="1">
              <a:buNone/>
            </a:pPr>
            <a:endParaRPr lang="zh-CN" altLang="en-US" sz="44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710055" y="673769"/>
            <a:ext cx="8772525" cy="5659654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（三）导课的方法</a:t>
            </a: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直接导课</a:t>
            </a: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故事导课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创设情境导课       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（冬景</a:t>
            </a:r>
            <a:r>
              <a:rPr lang="en-US" altLang="zh-CN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诗）</a:t>
            </a: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悬念导课              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（如果世界末日来临）</a:t>
            </a: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新旧知识联系导课   </a:t>
            </a: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解释题目导课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演练导课               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（练习题）</a:t>
            </a:r>
          </a:p>
          <a:p>
            <a:pPr marL="0" indent="0">
              <a:buNone/>
            </a:pP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设疑导课               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（什么是第一代文明？）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484768" y="643020"/>
            <a:ext cx="8772525" cy="5571959"/>
          </a:xfrm>
        </p:spPr>
        <p:txBody>
          <a:bodyPr vert="horz" wrap="square" lIns="121874" tIns="60937" rIns="121874" bIns="60937" anchor="t">
            <a:normAutofit fontScale="52500" lnSpcReduction="20000"/>
          </a:bodyPr>
          <a:lstStyle/>
          <a:p>
            <a:pPr marL="0" indent="0">
              <a:buNone/>
            </a:pPr>
            <a:r>
              <a:rPr lang="zh-CN" altLang="en-US" sz="6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二、结课的艺术</a:t>
            </a:r>
          </a:p>
          <a:p>
            <a:pPr marL="0" indent="0">
              <a:lnSpc>
                <a:spcPct val="145000"/>
              </a:lnSpc>
              <a:buNone/>
            </a:pP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（一）结课艺术的基本要求</a:t>
            </a:r>
          </a:p>
          <a:p>
            <a:pPr marL="0" indent="0">
              <a:lnSpc>
                <a:spcPct val="145000"/>
              </a:lnSpc>
              <a:buNone/>
            </a:pP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体现教学目的。结课要紧紧围绕教学内容的重点、目的和知识结构等，针对学生学习状况和课堂教学情境，或对知识做</a:t>
            </a:r>
            <a:r>
              <a:rPr lang="zh-CN" altLang="en-US" sz="53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总结概括</a:t>
            </a: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，或对教学内容进一步延伸，</a:t>
            </a:r>
            <a:r>
              <a:rPr lang="zh-CN" altLang="en-US" sz="53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扩展</a:t>
            </a: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学生知识面。         </a:t>
            </a:r>
          </a:p>
          <a:p>
            <a:pPr marL="0" indent="0">
              <a:lnSpc>
                <a:spcPct val="145000"/>
              </a:lnSpc>
              <a:buNone/>
            </a:pP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结课要</a:t>
            </a:r>
            <a:r>
              <a:rPr lang="zh-CN" altLang="en-US" sz="53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首尾呼应</a:t>
            </a: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。不要离主题太远。</a:t>
            </a:r>
          </a:p>
          <a:p>
            <a:pPr marL="0" indent="0">
              <a:lnSpc>
                <a:spcPct val="145000"/>
              </a:lnSpc>
              <a:buNone/>
            </a:pPr>
            <a:r>
              <a:rPr lang="en-US" altLang="zh-CN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3.</a:t>
            </a: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结课要适可而止。</a:t>
            </a:r>
            <a:r>
              <a:rPr lang="zh-CN" altLang="en-US" sz="53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避免提前或拖堂。</a:t>
            </a:r>
          </a:p>
          <a:p>
            <a:pPr marL="0" indent="0">
              <a:lnSpc>
                <a:spcPct val="145000"/>
              </a:lnSpc>
              <a:buNone/>
            </a:pP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结课要注意</a:t>
            </a:r>
            <a:r>
              <a:rPr lang="zh-CN" altLang="en-US" sz="53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形式多样</a:t>
            </a:r>
            <a:r>
              <a:rPr lang="zh-CN" altLang="en-US" sz="5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510747" y="490331"/>
            <a:ext cx="9250017" cy="6029740"/>
          </a:xfrm>
        </p:spPr>
        <p:txBody>
          <a:bodyPr vert="horz" wrap="square" lIns="121874" tIns="60937" rIns="121874" bIns="60937" anchor="t">
            <a:normAutofit fontScale="97500"/>
          </a:bodyPr>
          <a:lstStyle/>
          <a:p>
            <a:pPr marL="0" indent="0">
              <a:buNone/>
            </a:pP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（二）结课的形式与方法</a:t>
            </a:r>
          </a:p>
          <a:p>
            <a:pPr marL="0" indent="0">
              <a:buNone/>
            </a:pPr>
            <a:r>
              <a:rPr lang="en-US" altLang="zh-CN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1.</a:t>
            </a: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自然式</a:t>
            </a:r>
          </a:p>
          <a:p>
            <a:pPr marL="0" indent="0">
              <a:buNone/>
            </a:pPr>
            <a:r>
              <a:rPr lang="en-US" altLang="zh-CN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2.</a:t>
            </a: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归纳式</a:t>
            </a:r>
          </a:p>
          <a:p>
            <a:pPr marL="0" indent="0">
              <a:buNone/>
            </a:pPr>
            <a:r>
              <a:rPr lang="en-US" altLang="zh-CN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3.</a:t>
            </a: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悬念式结课</a:t>
            </a:r>
          </a:p>
          <a:p>
            <a:pPr marL="0" indent="0">
              <a:buNone/>
            </a:pP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回味式</a:t>
            </a:r>
          </a:p>
          <a:p>
            <a:pPr marL="0" indent="0">
              <a:buNone/>
            </a:pP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比较式结课</a:t>
            </a:r>
          </a:p>
          <a:p>
            <a:pPr marL="0" indent="0">
              <a:buNone/>
            </a:pPr>
            <a:r>
              <a:rPr lang="en-US" altLang="zh-CN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6.</a:t>
            </a: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练习式结课</a:t>
            </a:r>
          </a:p>
          <a:p>
            <a:pPr marL="0" indent="0">
              <a:buNone/>
            </a:pPr>
            <a:r>
              <a:rPr lang="en-US" altLang="zh-CN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7.</a:t>
            </a: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拓展延伸式</a:t>
            </a:r>
          </a:p>
          <a:p>
            <a:pPr marL="0" indent="0">
              <a:buNone/>
            </a:pPr>
            <a:r>
              <a:rPr lang="en-US" altLang="zh-CN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8.</a:t>
            </a:r>
            <a:r>
              <a:rPr lang="zh-CN" altLang="en-US" sz="29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激励式结课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904295"/>
            <a:ext cx="11527331" cy="1876789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：板书的艺术</a:t>
            </a:r>
            <a:r>
              <a:rPr lang="en-US" altLang="zh-CN" sz="6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　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024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BD2E00-6368-4157-983D-FE1DB49D9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0720"/>
            <a:ext cx="10515600" cy="804131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b="1" dirty="0"/>
              <a:t>案例：教室里的公鸡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B9E4227-6C4A-4ACB-B79B-AF01C49AF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       </a:t>
            </a:r>
            <a:r>
              <a:rPr lang="zh-CN" altLang="en-US" b="1" dirty="0"/>
              <a:t>课堂上一位同学故意学起公鸡啼叫，引起课堂上哄堂大笑，老师不动声色地看了一下表，说：“我这只表误时了，没想到现在已是凌晨。不过，同学们请相信我的话，公鸡报晓是动物的一种本能。咱们教室里什么时候来了一只公鸡为我们服务呢？” 顿时引起了学生的笑声和喝彩，犯纪律的同学也在笑声中认识了错误。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b="1" dirty="0"/>
              <a:t>       </a:t>
            </a:r>
            <a:r>
              <a:rPr lang="zh-CN" altLang="en-US" b="1" dirty="0">
                <a:solidFill>
                  <a:srgbClr val="C00000"/>
                </a:solidFill>
              </a:rPr>
              <a:t>分析：</a:t>
            </a:r>
            <a:r>
              <a:rPr lang="zh-CN" altLang="en-US" b="1" dirty="0"/>
              <a:t>教师的语言要生动形象，富有幽默感。能以声引人，以情感人，为学生创造一种良好的学习境界，使他们愉快、动情、着迷。这就是教学艺术。</a:t>
            </a:r>
          </a:p>
        </p:txBody>
      </p:sp>
    </p:spTree>
    <p:extLst>
      <p:ext uri="{BB962C8B-B14F-4D97-AF65-F5344CB8AC3E}">
        <p14:creationId xmlns:p14="http://schemas.microsoft.com/office/powerpoint/2010/main" val="89720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2C58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B1FD4AB-0E7E-436C-9130-6D5326937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FFFFFF"/>
                </a:solidFill>
              </a:rPr>
              <a:t>案例：</a:t>
            </a:r>
            <a:br>
              <a:rPr lang="en-US" altLang="zh-CN" b="1" dirty="0">
                <a:solidFill>
                  <a:srgbClr val="FFFFFF"/>
                </a:solidFill>
              </a:rPr>
            </a:br>
            <a:r>
              <a:rPr lang="zh-CN" altLang="en-US" b="1" dirty="0">
                <a:solidFill>
                  <a:srgbClr val="FFFFFF"/>
                </a:solidFill>
              </a:rPr>
              <a:t>“比</a:t>
            </a:r>
            <a:r>
              <a:rPr lang="en-US" altLang="zh-CN" b="1" dirty="0">
                <a:solidFill>
                  <a:srgbClr val="FFFFFF"/>
                </a:solidFill>
              </a:rPr>
              <a:t>PPT</a:t>
            </a:r>
            <a:r>
              <a:rPr lang="zh-CN" altLang="en-US" b="1" dirty="0">
                <a:solidFill>
                  <a:srgbClr val="FFFFFF"/>
                </a:solidFill>
              </a:rPr>
              <a:t>还要好看的课堂板书”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B257AA9-C7BA-45CF-A0CE-1EF55B636A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8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AE174E-305C-4D07-89BB-0AB1F6F68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zh-CN" sz="2000" dirty="0">
                <a:solidFill>
                  <a:srgbClr val="FFFFFF"/>
                </a:solidFill>
              </a:rPr>
              <a:t>     </a:t>
            </a:r>
            <a:r>
              <a:rPr lang="zh-CN" altLang="en-US" b="1" dirty="0">
                <a:solidFill>
                  <a:srgbClr val="FFFFFF"/>
                </a:solidFill>
              </a:rPr>
              <a:t>分析：板书清晰明了，不仅注意排版工整，还偶尔会穿插画一些科学家的头像，让严肃的理工科课堂瞬间变得有趣生动，同时能够让学生集中注意力听课，深受学生喜欢。</a:t>
            </a:r>
            <a:r>
              <a:rPr lang="en-US" altLang="zh-CN" b="1" dirty="0">
                <a:solidFill>
                  <a:srgbClr val="FFFFFF"/>
                </a:solidFill>
              </a:rPr>
              <a:t>  </a:t>
            </a:r>
            <a:endParaRPr lang="zh-CN" alt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49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631" y="641307"/>
            <a:ext cx="10968738" cy="977538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pPr algn="ctr"/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：板书的艺术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7565" y="1878330"/>
            <a:ext cx="11423374" cy="4057015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zh-CN" altLang="en-US" sz="3600" b="1" dirty="0"/>
              <a:t>一、板书艺术的作用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sz="3200" b="1" dirty="0"/>
              <a:t>（一）板书体现</a:t>
            </a:r>
            <a:r>
              <a:rPr lang="zh-CN" altLang="en-US" sz="3200" b="1" dirty="0">
                <a:solidFill>
                  <a:srgbClr val="7030A0"/>
                </a:solidFill>
              </a:rPr>
              <a:t>教学内容的精华</a:t>
            </a:r>
            <a:r>
              <a:rPr lang="zh-CN" altLang="en-US" sz="3200" b="1" dirty="0"/>
              <a:t>。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sz="3200" b="1" dirty="0"/>
              <a:t>（二）板书综合体现了</a:t>
            </a:r>
            <a:r>
              <a:rPr lang="zh-CN" altLang="en-US" sz="3200" b="1" dirty="0">
                <a:solidFill>
                  <a:srgbClr val="7030A0"/>
                </a:solidFill>
              </a:rPr>
              <a:t>教师教学的基本功</a:t>
            </a:r>
            <a:r>
              <a:rPr lang="zh-CN" altLang="en-US" sz="3200" b="1" dirty="0"/>
              <a:t>。</a:t>
            </a:r>
            <a:endParaRPr lang="en-US" altLang="zh-CN" sz="3200" b="1" dirty="0"/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sz="3200" b="1" dirty="0"/>
              <a:t>（三）板书是</a:t>
            </a:r>
            <a:r>
              <a:rPr lang="zh-CN" altLang="en-US" sz="3200" b="1" dirty="0">
                <a:solidFill>
                  <a:srgbClr val="7030A0"/>
                </a:solidFill>
              </a:rPr>
              <a:t>学生有效学习的途径</a:t>
            </a:r>
            <a:r>
              <a:rPr lang="zh-CN" altLang="en-US" sz="3200" b="1" dirty="0"/>
              <a:t>。学生通过板书，可以掌握教学内容的思路、基本结构、重点、难点。激发学生学习的动机，强化学生的感知和记忆，从而保证学生学习的质量。</a:t>
            </a:r>
          </a:p>
          <a:p>
            <a:pPr marL="704850" indent="-704850" eaLnBrk="1" hangingPunct="1">
              <a:buNone/>
            </a:pP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51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3663567" y="644893"/>
            <a:ext cx="5393806" cy="5977288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buNone/>
            </a:pP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二、板书的种类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（一）要点式板书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（二）语词式板书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（关键词）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（三）线索式板书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（时间）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（四）图示式板书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（导图）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（五）阶梯式板书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（六）对比式板书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（七）总分式板书</a:t>
            </a:r>
          </a:p>
          <a:p>
            <a:pPr marL="0" indent="0">
              <a:buNone/>
            </a:pP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2275280" y="798169"/>
            <a:ext cx="8389512" cy="5090903"/>
          </a:xfrm>
        </p:spPr>
        <p:txBody>
          <a:bodyPr vert="horz" wrap="square" lIns="121874" tIns="60937" rIns="121874" bIns="60937" anchor="t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三、板书艺术的要求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（一）板书设计要准确、实用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（二）板书设计要布局合理，主次分明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（三）板书形式要多样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（四）板书要配合讲解，适时呈现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（五）板书要规范                  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（清晰，明了）</a:t>
            </a:r>
          </a:p>
        </p:txBody>
      </p:sp>
    </p:spTree>
    <p:extLst>
      <p:ext uri="{BB962C8B-B14F-4D97-AF65-F5344CB8AC3E}">
        <p14:creationId xmlns:p14="http://schemas.microsoft.com/office/powerpoint/2010/main" val="112692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885524" y="827772"/>
            <a:ext cx="10722543" cy="5573027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buNone/>
            </a:pP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四、板书艺术的特点</a:t>
            </a:r>
          </a:p>
          <a:p>
            <a:pPr marL="0" indent="0">
              <a:buNone/>
            </a:pPr>
            <a:r>
              <a:rPr lang="zh-CN" altLang="en-US" sz="2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（一）板书艺术的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趣味性</a:t>
            </a:r>
          </a:p>
          <a:p>
            <a:pPr marL="0" indent="0"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（二）板书艺术的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示范性</a:t>
            </a:r>
          </a:p>
          <a:p>
            <a:pPr marL="0" indent="0"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对学生来说，设计精湛的板书是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艺术熏陶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，可以潜移默化地影响学生的发展。而不良的板书会起到相反的作用。</a:t>
            </a:r>
          </a:p>
          <a:p>
            <a:pPr marL="0" indent="0"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（三）板书艺术的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直观性</a:t>
            </a:r>
          </a:p>
          <a:p>
            <a:pPr marL="0" indent="0"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（四）板书艺术的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启发性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。板书精练、巧妙，富含启发性，让学生思维活跃。板书不能一览无余，要给学生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留下思考余地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</a:p>
          <a:p>
            <a:pPr marL="0" indent="0">
              <a:buNone/>
            </a:pP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472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313" y="433886"/>
            <a:ext cx="10968738" cy="977538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pPr algn="ctr"/>
            <a:r>
              <a:rPr lang="zh-CN" altLang="en-US" sz="6400" b="1" dirty="0">
                <a:latin typeface="黑体" panose="02010609060101010101" charset="-122"/>
                <a:ea typeface="黑体" panose="02010609060101010101" charset="-122"/>
              </a:rPr>
              <a:t>知识点</a:t>
            </a:r>
            <a:r>
              <a:rPr lang="en-US" altLang="zh-CN" sz="6400" b="1" dirty="0">
                <a:latin typeface="黑体" panose="02010609060101010101" charset="-122"/>
                <a:ea typeface="黑体" panose="02010609060101010101" charset="-122"/>
              </a:rPr>
              <a:t>1:</a:t>
            </a:r>
            <a:r>
              <a:rPr lang="zh-CN" altLang="en-US" sz="6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教学艺术概述</a:t>
            </a:r>
            <a:endParaRPr lang="zh-CN" altLang="en-US" sz="6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20800" y="1342390"/>
            <a:ext cx="9549765" cy="5241290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704850" indent="-704850">
              <a:buNone/>
            </a:pP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教学艺术的涵义　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04850" indent="-704850"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)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教学和一般艺术的联系和区别</a:t>
            </a:r>
          </a:p>
          <a:p>
            <a:pPr marL="704850" indent="-704850">
              <a:lnSpc>
                <a:spcPct val="100000"/>
              </a:lnSpc>
              <a:buNone/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．教学和一般艺术的相似之处</a:t>
            </a:r>
            <a:endParaRPr lang="en-US" altLang="zh-CN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04850" indent="-704850">
              <a:lnSpc>
                <a:spcPct val="100000"/>
              </a:lnSpc>
              <a:buNone/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对象的相似性</a:t>
            </a:r>
          </a:p>
          <a:p>
            <a:pPr marL="704850" indent="-704850">
              <a:lnSpc>
                <a:spcPct val="100000"/>
              </a:lnSpc>
              <a:buNone/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运用手段的相似性</a:t>
            </a:r>
            <a:endParaRPr lang="en-US" altLang="zh-CN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04850" indent="-704850">
              <a:lnSpc>
                <a:spcPct val="100000"/>
              </a:lnSpc>
              <a:buNone/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教学和艺术的特征、功能和过程的相似性</a:t>
            </a:r>
          </a:p>
          <a:p>
            <a:pPr marL="704850" indent="-704850">
              <a:lnSpc>
                <a:spcPct val="100000"/>
              </a:lnSpc>
              <a:buNone/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教学艺术是一门特殊的艺术 </a:t>
            </a:r>
          </a:p>
          <a:p>
            <a:pPr marL="704850" indent="-704850">
              <a:lnSpc>
                <a:spcPct val="100000"/>
              </a:lnSpc>
              <a:buNone/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教学艺术创作、表现和欣赏的特殊性         </a:t>
            </a:r>
            <a:r>
              <a:rPr lang="zh-CN" altLang="en-US" sz="27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（人的能动性）</a:t>
            </a:r>
            <a:endParaRPr lang="en-US" altLang="zh-CN" sz="27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04850" indent="-704850">
              <a:lnSpc>
                <a:spcPct val="100000"/>
              </a:lnSpc>
              <a:buNone/>
            </a:pP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教学艺术的审美功利性                              </a:t>
            </a:r>
            <a:r>
              <a:rPr lang="zh-CN" altLang="en-US" sz="27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（成果功利）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679340" y="658040"/>
            <a:ext cx="10968738" cy="1140460"/>
          </a:xfrm>
        </p:spPr>
        <p:txBody>
          <a:bodyPr vert="horz" wrap="square" lIns="121874" tIns="60937" rIns="121874" bIns="60937" anchor="ctr"/>
          <a:lstStyle/>
          <a:p>
            <a:r>
              <a:rPr lang="en-US" altLang="zh-CN" b="1" dirty="0">
                <a:ea typeface="黑体" panose="02010609060101010101" charset="-122"/>
              </a:rPr>
              <a:t>(</a:t>
            </a:r>
            <a:r>
              <a:rPr lang="zh-CN" altLang="en-US" b="1" dirty="0">
                <a:ea typeface="黑体" panose="02010609060101010101" charset="-122"/>
              </a:rPr>
              <a:t>二</a:t>
            </a:r>
            <a:r>
              <a:rPr lang="en-US" altLang="zh-CN" b="1" dirty="0">
                <a:ea typeface="黑体" panose="02010609060101010101" charset="-122"/>
              </a:rPr>
              <a:t>)</a:t>
            </a:r>
            <a:r>
              <a:rPr lang="zh-CN" altLang="en-US" b="1" dirty="0">
                <a:ea typeface="黑体" panose="02010609060101010101" charset="-122"/>
              </a:rPr>
              <a:t>教学艺术的概念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635719" y="1995278"/>
            <a:ext cx="9055979" cy="4056148"/>
          </a:xfrm>
        </p:spPr>
        <p:txBody>
          <a:bodyPr vert="horz" wrap="square" lIns="121874" tIns="60937" rIns="121874" bIns="60937" numCol="1" anchor="t" anchorCtr="0" compatLnSpc="1">
            <a:normAutofit lnSpcReduction="10000"/>
          </a:bodyPr>
          <a:lstStyle/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   我们认为教学艺术是教师在教学活动中，运用语言、动作、表情、色彩、音乐等手段，创设教学情境，创造性地组织教学，使学生在愉快中高效率进行学习的精湛的教学技能技巧。</a:t>
            </a:r>
            <a:endParaRPr lang="en-US" altLang="zh-CN" sz="3200" b="1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en-US" altLang="zh-CN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   </a:t>
            </a: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教学艺术有狭义和广义之分。广义的教学艺术是指教学各组成部分的艺术，而狭义的教学艺术是</a:t>
            </a:r>
            <a:r>
              <a:rPr lang="zh-CN" altLang="en-US" sz="32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课堂教学艺术</a:t>
            </a: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904295"/>
            <a:ext cx="11527331" cy="1876789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：教学语言艺术</a:t>
            </a:r>
            <a:r>
              <a:rPr lang="en-US" altLang="zh-CN" sz="6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　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8250B9-8B61-4B36-85F3-7375C5A51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7166" y="680720"/>
            <a:ext cx="6577668" cy="847288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b="1" dirty="0"/>
              <a:t>案例：“立着走路的狗”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A1B318B-87BA-4F31-B6B3-F3D490247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       一位教师在教“狗”字后，很多学生都把部首写成“扌”，她便笑着说：“哎呀，同学们，你们可真厉害呀！把狗也教会了立着走路，什么时候我把我家的狗也带来让你们教一教，好不好呀？”我的话音刚落，便引起了学生们的一阵笑声，同学们也从笑声中醒悟了。</a:t>
            </a:r>
            <a:endParaRPr lang="en-US" altLang="zh-CN" b="1" dirty="0"/>
          </a:p>
          <a:p>
            <a:r>
              <a:rPr lang="en-US" altLang="zh-CN" b="1" dirty="0">
                <a:solidFill>
                  <a:srgbClr val="C00000"/>
                </a:solidFill>
              </a:rPr>
              <a:t>       </a:t>
            </a:r>
            <a:r>
              <a:rPr lang="zh-CN" altLang="en-US" b="1" dirty="0">
                <a:solidFill>
                  <a:srgbClr val="C00000"/>
                </a:solidFill>
              </a:rPr>
              <a:t>分析：</a:t>
            </a:r>
            <a:r>
              <a:rPr lang="zh-CN" altLang="en-US" b="1" dirty="0"/>
              <a:t>幽默的教学语言既能引起学生的兴奋状态，有助于学生记忆和理解，又能在学生出现错误和不足行为时起到揭示、批评的效果。</a:t>
            </a:r>
          </a:p>
        </p:txBody>
      </p:sp>
    </p:spTree>
    <p:extLst>
      <p:ext uri="{BB962C8B-B14F-4D97-AF65-F5344CB8AC3E}">
        <p14:creationId xmlns:p14="http://schemas.microsoft.com/office/powerpoint/2010/main" val="242704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679340" y="658040"/>
            <a:ext cx="10968738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pPr algn="ctr"/>
            <a:r>
              <a:rPr lang="zh-CN" altLang="en-US" sz="4800" b="1" dirty="0">
                <a:effectLst/>
                <a:ea typeface="黑体" panose="02010609060101010101" charset="-122"/>
              </a:rPr>
              <a:t>知识点2  教学语言艺术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121817" y="1798500"/>
            <a:ext cx="9948365" cy="4508778"/>
          </a:xfrm>
        </p:spPr>
        <p:txBody>
          <a:bodyPr vert="horz" wrap="square" lIns="121874" tIns="60937" rIns="121874" bIns="60937" numCol="1" anchor="t" anchorCtr="0" compatLnSpc="1">
            <a:normAutofit fontScale="70000" lnSpcReduction="20000"/>
          </a:bodyPr>
          <a:lstStyle/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51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一、教学语言艺术的意义</a:t>
            </a:r>
            <a:endParaRPr kumimoji="0" lang="en-US" altLang="zh-CN" sz="51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endParaRPr lang="en-US" altLang="zh-CN" sz="4000" b="1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（一）教学语言艺术影响</a:t>
            </a:r>
            <a:r>
              <a:rPr lang="zh-CN" altLang="en-US" sz="40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教学效果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      教学语言的</a:t>
            </a:r>
            <a:r>
              <a:rPr lang="zh-CN" altLang="en-US" sz="40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清晰度和严密度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对教学效果影响较大。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（二）教学语言艺术影响</a:t>
            </a:r>
            <a:r>
              <a:rPr lang="zh-CN" altLang="en-US" sz="40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学生能力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的发展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      影响学生的思维能力、语言能力和审美能力。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（三）教学语言艺术促进</a:t>
            </a:r>
            <a:r>
              <a:rPr lang="zh-CN" altLang="en-US" sz="40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教师自身思维品质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的发展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      促使教师不断增加自身语言信息储备，自觉训练语言组织能力，思维的敏捷性和准确性。                   </a:t>
            </a:r>
            <a:r>
              <a:rPr lang="zh-CN" altLang="en-US" sz="40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（自我提高）</a:t>
            </a:r>
          </a:p>
          <a:p>
            <a:pPr marL="0" marR="0" lvl="0" indent="0" algn="l" defTabSz="914400" rtl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2189526" y="658040"/>
            <a:ext cx="9485221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b="1" dirty="0">
                <a:effectLst/>
                <a:ea typeface="黑体" panose="02010609060101010101" charset="-122"/>
              </a:rPr>
              <a:t>二、教学语言艺术的特点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313651" y="1626978"/>
            <a:ext cx="7310102" cy="4056148"/>
          </a:xfrm>
        </p:spPr>
        <p:txBody>
          <a:bodyPr vert="horz" wrap="square" lIns="121874" tIns="60937" rIns="121874" bIns="60937" numCol="1" anchor="t" anchorCtr="0" compatLnSpc="1">
            <a:normAutofit/>
          </a:bodyPr>
          <a:lstStyle/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（一）科学性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（二）教育性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（三）启发性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（四）口语化   </a:t>
            </a:r>
            <a:r>
              <a:rPr lang="zh-CN" altLang="en-US" sz="32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（方言）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（五）趣味性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endParaRPr lang="zh-CN" altLang="en-US" sz="3200" b="1" kern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1908</Words>
  <Application>Microsoft Office PowerPoint</Application>
  <PresentationFormat>宽屏</PresentationFormat>
  <Paragraphs>147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0" baseType="lpstr">
      <vt:lpstr>黑体</vt:lpstr>
      <vt:lpstr>微软雅黑</vt:lpstr>
      <vt:lpstr>微软雅黑 Light</vt:lpstr>
      <vt:lpstr>Arial</vt:lpstr>
      <vt:lpstr>Calibri</vt:lpstr>
      <vt:lpstr>Office 主题</vt:lpstr>
      <vt:lpstr>第十三章 教学艺术</vt:lpstr>
      <vt:lpstr>知识点1：教学艺术概述</vt:lpstr>
      <vt:lpstr>案例：教室里的公鸡</vt:lpstr>
      <vt:lpstr>知识点1:教学艺术概述</vt:lpstr>
      <vt:lpstr>(二)教学艺术的概念</vt:lpstr>
      <vt:lpstr>知识点2：教学语言艺术　</vt:lpstr>
      <vt:lpstr>案例：“立着走路的狗”</vt:lpstr>
      <vt:lpstr>知识点2  教学语言艺术</vt:lpstr>
      <vt:lpstr>二、教学语言艺术的特点</vt:lpstr>
      <vt:lpstr>三、教学语言艺术的类型</vt:lpstr>
      <vt:lpstr>PowerPoint 演示文稿</vt:lpstr>
      <vt:lpstr>四、教师提高语言艺术修养的途径</vt:lpstr>
      <vt:lpstr>知识点3： 教学非语言表达艺术　</vt:lpstr>
      <vt:lpstr>案例：触摸是一种教育的艺术</vt:lpstr>
      <vt:lpstr>知识点3  教学非语言表达艺术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知识点4：导课与结课的艺术　</vt:lpstr>
      <vt:lpstr>案例：“动脑筋出教室”</vt:lpstr>
      <vt:lpstr>知识点4  导课和结课的艺术</vt:lpstr>
      <vt:lpstr>PowerPoint 演示文稿</vt:lpstr>
      <vt:lpstr>PowerPoint 演示文稿</vt:lpstr>
      <vt:lpstr>PowerPoint 演示文稿</vt:lpstr>
      <vt:lpstr>PowerPoint 演示文稿</vt:lpstr>
      <vt:lpstr>知识点5：板书的艺术　</vt:lpstr>
      <vt:lpstr>案例： “比PPT还要好看的课堂板书”</vt:lpstr>
      <vt:lpstr>知识点5：板书的艺术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第十三章 教学艺术</dc:title>
  <dc:creator>岚</dc:creator>
  <cp:lastModifiedBy>岚</cp:lastModifiedBy>
  <cp:revision>6</cp:revision>
  <dcterms:created xsi:type="dcterms:W3CDTF">2019-08-04T07:20:58Z</dcterms:created>
  <dcterms:modified xsi:type="dcterms:W3CDTF">2019-08-08T02:27:37Z</dcterms:modified>
</cp:coreProperties>
</file>