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8" r:id="rId2"/>
    <p:sldId id="259" r:id="rId3"/>
    <p:sldId id="292" r:id="rId4"/>
    <p:sldId id="260" r:id="rId5"/>
    <p:sldId id="261" r:id="rId6"/>
    <p:sldId id="286" r:id="rId7"/>
    <p:sldId id="262" r:id="rId8"/>
    <p:sldId id="288" r:id="rId9"/>
    <p:sldId id="289" r:id="rId10"/>
    <p:sldId id="290" r:id="rId11"/>
    <p:sldId id="291" r:id="rId12"/>
    <p:sldId id="264" r:id="rId13"/>
    <p:sldId id="293" r:id="rId14"/>
    <p:sldId id="263" r:id="rId15"/>
    <p:sldId id="266" r:id="rId16"/>
    <p:sldId id="267" r:id="rId17"/>
    <p:sldId id="268" r:id="rId18"/>
    <p:sldId id="270" r:id="rId19"/>
    <p:sldId id="271" r:id="rId20"/>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8" autoAdjust="0"/>
    <p:restoredTop sz="94660"/>
  </p:normalViewPr>
  <p:slideViewPr>
    <p:cSldViewPr snapToGrid="0">
      <p:cViewPr varScale="1">
        <p:scale>
          <a:sx n="66" d="100"/>
          <a:sy n="66" d="100"/>
        </p:scale>
        <p:origin x="72" y="63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167998" y="0"/>
            <a:ext cx="3188595" cy="574719"/>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2019/8/13</a:t>
            </a:fld>
            <a:endParaRPr lang="zh-CN" altLang="en-US"/>
          </a:p>
        </p:txBody>
      </p:sp>
      <p:sp>
        <p:nvSpPr>
          <p:cNvPr id="4" name="幻灯片图像占位符 3"/>
          <p:cNvSpPr>
            <a:spLocks noGrp="1" noRot="1" noChangeAspect="1"/>
          </p:cNvSpPr>
          <p:nvPr>
            <p:ph type="sldImg" idx="2"/>
          </p:nvPr>
        </p:nvSpPr>
        <p:spPr>
          <a:xfrm>
            <a:off x="242770" y="1431824"/>
            <a:ext cx="6872756" cy="386592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35830" y="5512523"/>
            <a:ext cx="5886637" cy="4510246"/>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10879875"/>
            <a:ext cx="3188595" cy="574718"/>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167998" y="10879875"/>
            <a:ext cx="3188595" cy="574718"/>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242888" y="1431925"/>
            <a:ext cx="6872287" cy="3865563"/>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242888" y="1431925"/>
            <a:ext cx="6872287" cy="3865563"/>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1122680"/>
            <a:ext cx="105156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838200" y="3602355"/>
            <a:ext cx="10515600" cy="1655445"/>
          </a:xfrm>
        </p:spPr>
        <p:txBody>
          <a:bodyPr/>
          <a:lstStyle>
            <a:lvl1pPr marL="0" indent="0" algn="ctr">
              <a:buNone/>
              <a:defRPr sz="2400">
                <a:solidFill>
                  <a:schemeClr val="tx1">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327025"/>
            <a:ext cx="10515600" cy="5850255"/>
          </a:xfrm>
        </p:spPr>
        <p:txBody>
          <a:bodyPr/>
          <a:lstStyle>
            <a:lvl2pPr>
              <a:defRPr/>
            </a:lvl2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pPr/>
              <a:t>2019/8/13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197485"/>
            <a:ext cx="10515600" cy="1325563"/>
          </a:xfrm>
        </p:spPr>
        <p:txBody>
          <a:bodyPr anchor="b" anchorCtr="0"/>
          <a:lstStyle/>
          <a:p>
            <a:r>
              <a:rPr lang="zh-CN" altLang="en-US"/>
              <a:t>单击此处编辑母版标题样式</a:t>
            </a:r>
          </a:p>
        </p:txBody>
      </p:sp>
      <p:sp>
        <p:nvSpPr>
          <p:cNvPr id="3" name="内容占位符 2"/>
          <p:cNvSpPr>
            <a:spLocks noGrp="1"/>
          </p:cNvSpPr>
          <p:nvPr>
            <p:ph idx="1"/>
          </p:nvPr>
        </p:nvSpPr>
        <p:spPr>
          <a:xfrm>
            <a:off x="838200" y="1702435"/>
            <a:ext cx="10515600" cy="4474845"/>
          </a:xfrm>
        </p:spPr>
        <p:txBody>
          <a:bodyPr/>
          <a:lstStyle>
            <a:lvl2pPr>
              <a:defRPr/>
            </a:lvl2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959100"/>
            <a:ext cx="10515600" cy="2781300"/>
          </a:xfrm>
        </p:spPr>
        <p:txBody>
          <a:bodyPr anchor="t" anchorCtr="0"/>
          <a:lstStyle>
            <a:lvl1pPr>
              <a:defRPr sz="4800"/>
            </a:lvl1pPr>
          </a:lstStyle>
          <a:p>
            <a:r>
              <a:rPr lang="zh-CN" altLang="en-US"/>
              <a:t>单击此处编辑母版标题样式</a:t>
            </a:r>
          </a:p>
        </p:txBody>
      </p:sp>
      <p:sp>
        <p:nvSpPr>
          <p:cNvPr id="3" name="文本占位符 2"/>
          <p:cNvSpPr>
            <a:spLocks noGrp="1"/>
          </p:cNvSpPr>
          <p:nvPr>
            <p:ph type="body" idx="1"/>
          </p:nvPr>
        </p:nvSpPr>
        <p:spPr>
          <a:xfrm>
            <a:off x="838200" y="1722120"/>
            <a:ext cx="10515600" cy="1102995"/>
          </a:xfrm>
        </p:spPr>
        <p:txBody>
          <a:bodyPr lIns="144145" anchor="b" anchorCtr="0"/>
          <a:lstStyle>
            <a:lvl1pPr marL="0" indent="0">
              <a:buNone/>
              <a:defRPr sz="2400">
                <a:solidFill>
                  <a:schemeClr val="tx1">
                    <a:lumMod val="50000"/>
                    <a:lumOff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ctr">
              <a:defRPr/>
            </a:lvl1p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2019/8/13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105" y="365125"/>
            <a:ext cx="10515600" cy="800100"/>
          </a:xfrm>
        </p:spPr>
        <p:txBody>
          <a:bodyPr anchor="ctr" anchorCtr="0"/>
          <a:lstStyle>
            <a:lvl1pPr algn="ctr">
              <a:defRPr/>
            </a:lvl1pPr>
          </a:lstStyle>
          <a:p>
            <a:r>
              <a:rPr lang="zh-CN" altLang="en-US"/>
              <a:t>单击此处编辑母版标题样式</a:t>
            </a:r>
          </a:p>
        </p:txBody>
      </p:sp>
      <p:sp>
        <p:nvSpPr>
          <p:cNvPr id="3" name="文本占位符 2"/>
          <p:cNvSpPr>
            <a:spLocks noGrp="1"/>
          </p:cNvSpPr>
          <p:nvPr>
            <p:ph type="body" idx="1"/>
          </p:nvPr>
        </p:nvSpPr>
        <p:spPr>
          <a:xfrm>
            <a:off x="839470" y="1482090"/>
            <a:ext cx="5220970" cy="823595"/>
          </a:xfrm>
        </p:spPr>
        <p:txBody>
          <a:bodyPr anchor="ctr" anchorCtr="0"/>
          <a:lstStyle>
            <a:lvl1pPr marL="0" indent="0">
              <a:buNone/>
              <a:defRPr sz="3200">
                <a:solidFill>
                  <a:srgbClr val="0070C0"/>
                </a:solidFill>
              </a:defRPr>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838200" y="2368550"/>
            <a:ext cx="5222240" cy="3820795"/>
          </a:xfrm>
        </p:spPr>
        <p:txBody>
          <a:bodyPr/>
          <a:lstStyle>
            <a:lvl1pPr>
              <a:defRPr sz="2800"/>
            </a:lvl1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655" y="1482090"/>
            <a:ext cx="5097145" cy="823595"/>
          </a:xfrm>
        </p:spPr>
        <p:txBody>
          <a:bodyPr anchor="ctr" anchorCtr="0"/>
          <a:lstStyle>
            <a:lvl1pPr marL="0" indent="0">
              <a:buNone/>
              <a:defRPr sz="3200">
                <a:solidFill>
                  <a:srgbClr val="0070C0"/>
                </a:solidFill>
              </a:defRPr>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655" y="2368550"/>
            <a:ext cx="5097145" cy="3820795"/>
          </a:xfrm>
        </p:spPr>
        <p:txBody>
          <a:bodyPr/>
          <a:lstStyle>
            <a:lvl1pPr>
              <a:defRPr sz="2800"/>
            </a:lvl1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pPr/>
              <a:t>2019/8/13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197485"/>
            <a:ext cx="10515600" cy="1325563"/>
          </a:xfrm>
        </p:spPr>
        <p:txBody>
          <a:bodyPr anchor="b" anchorCtr="0"/>
          <a:lstStyle/>
          <a:p>
            <a:r>
              <a:rPr lang="zh-CN" altLang="en-US"/>
              <a:t>单击此处编辑母版标题样式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 + 文本">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12700" y="-1905"/>
            <a:ext cx="7017385" cy="6861810"/>
          </a:xfrm>
          <a:noFill/>
        </p:spPr>
        <p:txBody>
          <a:bodyPr lIns="252095" tIns="144145"/>
          <a:lstStyle>
            <a:lvl1pPr marL="0" indent="0" algn="ctr">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2" name="标题 1"/>
          <p:cNvSpPr>
            <a:spLocks noGrp="1"/>
          </p:cNvSpPr>
          <p:nvPr>
            <p:ph type="title"/>
          </p:nvPr>
        </p:nvSpPr>
        <p:spPr>
          <a:xfrm>
            <a:off x="7350125" y="457200"/>
            <a:ext cx="4392295" cy="1055370"/>
          </a:xfrm>
        </p:spPr>
        <p:txBody>
          <a:bodyPr anchor="b" anchorCtr="0"/>
          <a:lstStyle>
            <a:lvl1pPr>
              <a:defRPr sz="3200"/>
            </a:lvl1pPr>
          </a:lstStyle>
          <a:p>
            <a:r>
              <a:rPr lang="zh-CN" altLang="en-US"/>
              <a:t>单击此处编辑母版标题样式</a:t>
            </a:r>
          </a:p>
        </p:txBody>
      </p:sp>
      <p:sp>
        <p:nvSpPr>
          <p:cNvPr id="4" name="文本占位符 3"/>
          <p:cNvSpPr>
            <a:spLocks noGrp="1"/>
          </p:cNvSpPr>
          <p:nvPr>
            <p:ph type="body" sz="half" idx="2"/>
          </p:nvPr>
        </p:nvSpPr>
        <p:spPr>
          <a:xfrm>
            <a:off x="7349490" y="1694180"/>
            <a:ext cx="4393565" cy="4480560"/>
          </a:xfrm>
        </p:spPr>
        <p:txBody>
          <a:bodyPr/>
          <a:lstStyle>
            <a:lvl1pPr marL="0" indent="0">
              <a:buNone/>
              <a:defRPr sz="28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2019/8/13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文本 + 图片">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5183505" y="-7620"/>
            <a:ext cx="7017385" cy="6861810"/>
          </a:xfrm>
          <a:noFill/>
        </p:spPr>
        <p:txBody>
          <a:bodyPr lIns="252095" tIns="144145"/>
          <a:lstStyle>
            <a:lvl1pPr marL="0" indent="0" algn="ctr">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2" name="标题 1"/>
          <p:cNvSpPr>
            <a:spLocks noGrp="1"/>
          </p:cNvSpPr>
          <p:nvPr>
            <p:ph type="title"/>
          </p:nvPr>
        </p:nvSpPr>
        <p:spPr>
          <a:xfrm>
            <a:off x="409575" y="457200"/>
            <a:ext cx="4279900" cy="1055370"/>
          </a:xfrm>
        </p:spPr>
        <p:txBody>
          <a:bodyPr anchor="t" anchorCtr="0"/>
          <a:lstStyle>
            <a:lvl1pPr>
              <a:defRPr sz="3200"/>
            </a:lvl1pPr>
          </a:lstStyle>
          <a:p>
            <a:r>
              <a:rPr lang="zh-CN" altLang="en-US"/>
              <a:t>单击此处编辑母版标题样式</a:t>
            </a:r>
          </a:p>
        </p:txBody>
      </p:sp>
      <p:sp>
        <p:nvSpPr>
          <p:cNvPr id="4" name="文本占位符 3"/>
          <p:cNvSpPr>
            <a:spLocks noGrp="1"/>
          </p:cNvSpPr>
          <p:nvPr>
            <p:ph type="body" sz="half" idx="2"/>
          </p:nvPr>
        </p:nvSpPr>
        <p:spPr>
          <a:xfrm>
            <a:off x="409575" y="1694180"/>
            <a:ext cx="4280535" cy="4480560"/>
          </a:xfrm>
        </p:spPr>
        <p:txBody>
          <a:bodyPr/>
          <a:lstStyle>
            <a:lvl1pPr marL="0" indent="0">
              <a:buNone/>
              <a:defRPr sz="28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2019/8/13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pPr/>
              <a:t>2019/8/13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
        <p:nvSpPr>
          <p:cNvPr id="3"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7"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bg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a:effectLst>
            <a:outerShdw blurRad="88900" dist="101600" dir="5400000" algn="ctr" rotWithShape="0">
              <a:srgbClr val="000000">
                <a:alpha val="2000"/>
              </a:srgbClr>
            </a:outerShdw>
          </a:effectLst>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Light" panose="020B0502040204020203" charset="-122"/>
                <a:ea typeface="微软雅黑 Light" panose="020B0502040204020203" charset="-122"/>
              </a:defRPr>
            </a:lvl1pPr>
          </a:lstStyle>
          <a:p>
            <a:fld id="{82F288E0-7875-42C4-84C8-98DBBD3BF4D2}" type="datetimeFigureOut">
              <a:rPr lang="zh-CN" altLang="en-US" smtClean="0"/>
              <a:pPr/>
              <a:t>2019/8/13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Light" panose="020B0502040204020203" charset="-122"/>
                <a:ea typeface="微软雅黑 Light" panose="020B0502040204020203"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Light" panose="020B0502040204020203" charset="-122"/>
                <a:ea typeface="微软雅黑 Light" panose="020B0502040204020203" charset="-122"/>
              </a:defRPr>
            </a:lvl1pPr>
          </a:lstStyle>
          <a:p>
            <a:fld id="{7D9BB5D0-35E4-459D-AEF3-FE4D7C45CC19}"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914400" rtl="0" eaLnBrk="1" latinLnBrk="0" hangingPunct="1">
        <a:lnSpc>
          <a:spcPct val="90000"/>
        </a:lnSpc>
        <a:spcBef>
          <a:spcPct val="0"/>
        </a:spcBef>
        <a:buNone/>
        <a:defRPr sz="4000" kern="1200">
          <a:solidFill>
            <a:srgbClr val="202020"/>
          </a:solidFill>
          <a:effectLst>
            <a:outerShdw blurRad="50800" dist="38100" dir="5400000" algn="t" rotWithShape="0">
              <a:prstClr val="black">
                <a:alpha val="20000"/>
              </a:prstClr>
            </a:outerShdw>
          </a:effectLst>
          <a:latin typeface="微软雅黑" panose="020B0503020204020204" charset="-122"/>
          <a:ea typeface="微软雅黑" panose="020B0503020204020204" charset="-122"/>
          <a:cs typeface="+mj-cs"/>
        </a:defRPr>
      </a:lvl1pPr>
    </p:titleStyle>
    <p:bodyStyle>
      <a:lvl1pPr marL="228600" indent="-228600" algn="l" defTabSz="914400" rtl="0" eaLnBrk="1" latinLnBrk="0" hangingPunct="1">
        <a:lnSpc>
          <a:spcPct val="120000"/>
        </a:lnSpc>
        <a:spcBef>
          <a:spcPts val="1000"/>
        </a:spcBef>
        <a:buSzPct val="75000"/>
        <a:buFont typeface="Arial" panose="020B0604020202020204" pitchFamily="34" charset="0"/>
        <a:buChar char="•"/>
        <a:defRPr sz="2800" kern="1200">
          <a:solidFill>
            <a:schemeClr val="tx1">
              <a:lumMod val="85000"/>
              <a:lumOff val="15000"/>
            </a:schemeClr>
          </a:solidFill>
          <a:latin typeface="微软雅黑" panose="020B0503020204020204" charset="-122"/>
          <a:ea typeface="微软雅黑" panose="020B0503020204020204" charset="-122"/>
          <a:cs typeface="+mn-cs"/>
        </a:defRPr>
      </a:lvl1pPr>
      <a:lvl2pPr marL="575945" indent="-228600" algn="l" defTabSz="914400" rtl="0" eaLnBrk="1" fontAlgn="auto" latinLnBrk="0" hangingPunct="1">
        <a:lnSpc>
          <a:spcPct val="120000"/>
        </a:lnSpc>
        <a:spcBef>
          <a:spcPts val="500"/>
        </a:spcBef>
        <a:buSzPct val="75000"/>
        <a:buFont typeface="Arial" panose="020B0604020202020204" pitchFamily="34" charset="0"/>
        <a:buChar char="•"/>
        <a:defRPr sz="2200" kern="1200">
          <a:solidFill>
            <a:schemeClr val="tx1">
              <a:lumMod val="75000"/>
              <a:lumOff val="25000"/>
            </a:schemeClr>
          </a:solidFill>
          <a:latin typeface="微软雅黑" panose="020B0503020204020204" charset="-122"/>
          <a:ea typeface="微软雅黑" panose="020B0503020204020204" charset="-122"/>
          <a:cs typeface="+mn-cs"/>
        </a:defRPr>
      </a:lvl2pPr>
      <a:lvl3pPr marL="1007745" indent="-228600" algn="l" defTabSz="914400" rtl="0" eaLnBrk="1" fontAlgn="auto" latinLnBrk="0" hangingPunct="1">
        <a:lnSpc>
          <a:spcPct val="120000"/>
        </a:lnSpc>
        <a:spcBef>
          <a:spcPts val="500"/>
        </a:spcBef>
        <a:buSzPct val="75000"/>
        <a:buFont typeface="Arial" panose="020B0604020202020204" pitchFamily="34" charset="0"/>
        <a:buChar char="‒"/>
        <a:defRPr sz="2000" kern="1200">
          <a:solidFill>
            <a:schemeClr val="tx1">
              <a:lumMod val="65000"/>
              <a:lumOff val="35000"/>
            </a:schemeClr>
          </a:solidFill>
          <a:latin typeface="微软雅黑" panose="020B0503020204020204" charset="-122"/>
          <a:ea typeface="微软雅黑" panose="020B0503020204020204" charset="-122"/>
          <a:cs typeface="+mn-cs"/>
        </a:defRPr>
      </a:lvl3pPr>
      <a:lvl4pPr marL="1511935" indent="-228600" algn="l" defTabSz="914400" rtl="0" eaLnBrk="1" fontAlgn="auto" latinLnBrk="0" hangingPunct="1">
        <a:lnSpc>
          <a:spcPct val="100000"/>
        </a:lnSpc>
        <a:spcBef>
          <a:spcPts val="500"/>
        </a:spcBef>
        <a:buSzPct val="75000"/>
        <a:buFont typeface="Arial" panose="020B0604020202020204" pitchFamily="34" charset="0"/>
        <a:buChar char="˃"/>
        <a:defRPr sz="1800" kern="1200">
          <a:solidFill>
            <a:schemeClr val="tx1">
              <a:lumMod val="50000"/>
              <a:lumOff val="50000"/>
            </a:schemeClr>
          </a:solidFill>
          <a:latin typeface="微软雅黑" panose="020B0503020204020204" charset="-122"/>
          <a:ea typeface="微软雅黑" panose="020B0503020204020204" charset="-122"/>
          <a:cs typeface="+mn-cs"/>
        </a:defRPr>
      </a:lvl4pPr>
      <a:lvl5pPr marL="1943735" indent="-228600" algn="l" defTabSz="914400" rtl="0" eaLnBrk="1" fontAlgn="auto" latinLnBrk="0" hangingPunct="1">
        <a:lnSpc>
          <a:spcPct val="90000"/>
        </a:lnSpc>
        <a:spcBef>
          <a:spcPts val="500"/>
        </a:spcBef>
        <a:buSzPct val="75000"/>
        <a:buFont typeface="Arial" panose="020B0604020202020204" pitchFamily="34" charset="0"/>
        <a:buChar char="˃"/>
        <a:defRPr sz="1800" kern="1200">
          <a:solidFill>
            <a:schemeClr val="tx1">
              <a:lumMod val="50000"/>
              <a:lumOff val="50000"/>
            </a:schemeClr>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611631" y="528507"/>
            <a:ext cx="10968738" cy="1541023"/>
          </a:xfrm>
        </p:spPr>
        <p:txBody>
          <a:bodyPr vert="horz" wrap="square" lIns="121874" tIns="60937" rIns="121874" bIns="60937" anchor="ctr">
            <a:noAutofit/>
          </a:bodyPr>
          <a:lstStyle/>
          <a:p>
            <a:pPr algn="ctr" eaLnBrk="1" hangingPunct="1"/>
            <a:r>
              <a:rPr lang="zh-CN" altLang="en-US" sz="5400" b="1" dirty="0">
                <a:latin typeface="微软雅黑" panose="020B0503020204020204" pitchFamily="34" charset="-122"/>
                <a:ea typeface="微软雅黑" panose="020B0503020204020204" pitchFamily="34" charset="-122"/>
              </a:rPr>
              <a:t>第十四章 </a:t>
            </a:r>
            <a:br>
              <a:rPr lang="zh-CN" altLang="en-US" sz="5400" b="1" dirty="0">
                <a:latin typeface="微软雅黑" panose="020B0503020204020204" pitchFamily="34" charset="-122"/>
                <a:ea typeface="微软雅黑" panose="020B0503020204020204" pitchFamily="34" charset="-122"/>
              </a:rPr>
            </a:br>
            <a:r>
              <a:rPr lang="zh-CN" altLang="en-US" sz="5400" b="1" dirty="0">
                <a:latin typeface="微软雅黑" panose="020B0503020204020204" pitchFamily="34" charset="-122"/>
                <a:ea typeface="微软雅黑" panose="020B0503020204020204" pitchFamily="34" charset="-122"/>
              </a:rPr>
              <a:t>课程改革与学习方式变革</a:t>
            </a:r>
          </a:p>
        </p:txBody>
      </p:sp>
      <p:pic>
        <p:nvPicPr>
          <p:cNvPr id="18435" name="内容占位符 3"/>
          <p:cNvPicPr>
            <a:picLocks noGrp="1" noChangeAspect="1"/>
          </p:cNvPicPr>
          <p:nvPr>
            <p:ph idx="1"/>
          </p:nvPr>
        </p:nvPicPr>
        <p:blipFill>
          <a:blip r:embed="rId2"/>
          <a:srcRect/>
          <a:stretch>
            <a:fillRect/>
          </a:stretch>
        </p:blipFill>
        <p:spPr>
          <a:xfrm>
            <a:off x="2680965" y="2338051"/>
            <a:ext cx="6830070" cy="3882645"/>
          </a:xfrm>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7210" y="-430530"/>
            <a:ext cx="11117580" cy="1325880"/>
          </a:xfrm>
        </p:spPr>
        <p:txBody>
          <a:bodyPr/>
          <a:lstStyle/>
          <a:p>
            <a:r>
              <a:rPr lang="zh-CN" altLang="en-US" sz="3600" b="1">
                <a:sym typeface="+mn-ea"/>
              </a:rPr>
              <a:t>四、新课程改革中学生学习方式转变的状况及其分析</a:t>
            </a:r>
          </a:p>
        </p:txBody>
      </p:sp>
      <p:sp>
        <p:nvSpPr>
          <p:cNvPr id="3" name="内容占位符 2"/>
          <p:cNvSpPr>
            <a:spLocks noGrp="1"/>
          </p:cNvSpPr>
          <p:nvPr>
            <p:ph idx="1"/>
          </p:nvPr>
        </p:nvSpPr>
        <p:spPr>
          <a:xfrm>
            <a:off x="704990" y="293836"/>
            <a:ext cx="10515600" cy="6270328"/>
          </a:xfrm>
        </p:spPr>
        <p:txBody>
          <a:bodyPr>
            <a:noAutofit/>
          </a:bodyPr>
          <a:lstStyle/>
          <a:p>
            <a:endParaRPr lang="zh-CN" altLang="en-US" b="1" dirty="0"/>
          </a:p>
          <a:p>
            <a:pPr marL="0" indent="0">
              <a:buNone/>
            </a:pPr>
            <a:r>
              <a:rPr lang="zh-CN" altLang="en-US" sz="3200" b="1" dirty="0"/>
              <a:t>（一）课程实施中学生学习方式状况</a:t>
            </a:r>
            <a:endParaRPr lang="zh-CN" altLang="en-US" sz="1000" b="1" dirty="0"/>
          </a:p>
          <a:p>
            <a:pPr marL="0" indent="0">
              <a:buNone/>
            </a:pPr>
            <a:r>
              <a:rPr lang="zh-CN" altLang="en-US" b="1" dirty="0">
                <a:solidFill>
                  <a:srgbClr val="0070C0"/>
                </a:solidFill>
              </a:rPr>
              <a:t>1</a:t>
            </a:r>
            <a:r>
              <a:rPr lang="en-US" altLang="zh-CN" b="1" dirty="0">
                <a:solidFill>
                  <a:srgbClr val="0070C0"/>
                </a:solidFill>
              </a:rPr>
              <a:t>.</a:t>
            </a:r>
            <a:r>
              <a:rPr lang="zh-CN" altLang="en-US" b="1" dirty="0">
                <a:solidFill>
                  <a:srgbClr val="0070C0"/>
                </a:solidFill>
              </a:rPr>
              <a:t>学生学习方式的可喜变化</a:t>
            </a:r>
          </a:p>
          <a:p>
            <a:pPr marL="0" indent="0">
              <a:buNone/>
            </a:pPr>
            <a:r>
              <a:rPr lang="zh-CN" altLang="en-US" b="1" dirty="0"/>
              <a:t>       课程改革实验以来，学生在学习的方式、学习的态度、情感与兴趣上，有很大改观。</a:t>
            </a:r>
          </a:p>
          <a:p>
            <a:pPr marL="0" indent="0">
              <a:buNone/>
            </a:pPr>
            <a:r>
              <a:rPr lang="zh-CN" altLang="en-US" b="1" dirty="0">
                <a:solidFill>
                  <a:srgbClr val="0070C0"/>
                </a:solidFill>
              </a:rPr>
              <a:t>2.学习方式转变中存在的问题</a:t>
            </a:r>
          </a:p>
          <a:p>
            <a:pPr marL="720090" fontAlgn="auto">
              <a:buFont typeface="Wingdings" panose="05000000000000000000" charset="0"/>
              <a:buChar char=""/>
            </a:pPr>
            <a:r>
              <a:rPr lang="zh-CN" altLang="en-US" b="1" dirty="0"/>
              <a:t>转变学生学习方式的教学方式</a:t>
            </a:r>
            <a:r>
              <a:rPr lang="zh-CN" altLang="en-US" b="1" dirty="0">
                <a:solidFill>
                  <a:srgbClr val="7030A0"/>
                </a:solidFill>
              </a:rPr>
              <a:t>流于形式</a:t>
            </a:r>
          </a:p>
          <a:p>
            <a:pPr marL="720090" fontAlgn="auto">
              <a:buFont typeface="Wingdings" panose="05000000000000000000" charset="0"/>
              <a:buChar char=""/>
            </a:pPr>
            <a:r>
              <a:rPr lang="zh-CN" altLang="en-US" b="1" dirty="0"/>
              <a:t>过于重视新的学习方式，</a:t>
            </a:r>
            <a:r>
              <a:rPr lang="zh-CN" altLang="en-US" b="1" dirty="0">
                <a:solidFill>
                  <a:srgbClr val="7030A0"/>
                </a:solidFill>
              </a:rPr>
              <a:t>忽视或者抛弃传统的接受学习方式</a:t>
            </a:r>
          </a:p>
          <a:p>
            <a:pPr marL="720090" fontAlgn="auto">
              <a:buFont typeface="Wingdings" panose="05000000000000000000" charset="0"/>
              <a:buChar char=""/>
            </a:pPr>
            <a:r>
              <a:rPr lang="zh-CN" altLang="en-US" b="1" dirty="0">
                <a:solidFill>
                  <a:srgbClr val="7030A0"/>
                </a:solidFill>
              </a:rPr>
              <a:t>缺乏</a:t>
            </a:r>
            <a:r>
              <a:rPr lang="zh-CN" altLang="en-US" b="1" dirty="0"/>
              <a:t>课堂</a:t>
            </a:r>
            <a:r>
              <a:rPr lang="zh-CN" altLang="en-US" b="1" dirty="0">
                <a:solidFill>
                  <a:srgbClr val="7030A0"/>
                </a:solidFill>
              </a:rPr>
              <a:t>调控的技巧</a:t>
            </a:r>
          </a:p>
          <a:p>
            <a:pPr marL="720090" fontAlgn="auto">
              <a:buFont typeface="Wingdings" panose="05000000000000000000" charset="0"/>
              <a:buChar char=""/>
            </a:pPr>
            <a:r>
              <a:rPr lang="zh-CN" altLang="en-US" b="1" dirty="0"/>
              <a:t>学生的学习</a:t>
            </a:r>
            <a:r>
              <a:rPr lang="zh-CN" altLang="en-US" b="1" dirty="0">
                <a:solidFill>
                  <a:srgbClr val="7030A0"/>
                </a:solidFill>
              </a:rPr>
              <a:t>缺乏有力的指导</a:t>
            </a:r>
          </a:p>
          <a:p>
            <a:pPr>
              <a:buFont typeface="Wingdings" panose="05000000000000000000" charset="0"/>
              <a:buChar char=""/>
            </a:pPr>
            <a:endParaRPr lang="zh-CN" altLang="en-US" dirty="0"/>
          </a:p>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7660" y="-271780"/>
            <a:ext cx="10515600" cy="1325563"/>
          </a:xfrm>
        </p:spPr>
        <p:txBody>
          <a:bodyPr/>
          <a:lstStyle/>
          <a:p>
            <a:r>
              <a:rPr lang="zh-CN" altLang="en-US" sz="3600" b="1" dirty="0">
                <a:sym typeface="+mn-ea"/>
              </a:rPr>
              <a:t>（二）课程实施中学习方式存在问题的原因及对策</a:t>
            </a:r>
          </a:p>
        </p:txBody>
      </p:sp>
      <p:sp>
        <p:nvSpPr>
          <p:cNvPr id="3" name="内容占位符 2"/>
          <p:cNvSpPr>
            <a:spLocks noGrp="1"/>
          </p:cNvSpPr>
          <p:nvPr>
            <p:ph idx="1"/>
          </p:nvPr>
        </p:nvSpPr>
        <p:spPr>
          <a:xfrm>
            <a:off x="2952925" y="694142"/>
            <a:ext cx="6753138" cy="5469715"/>
          </a:xfrm>
        </p:spPr>
        <p:txBody>
          <a:bodyPr>
            <a:noAutofit/>
          </a:bodyPr>
          <a:lstStyle/>
          <a:p>
            <a:endParaRPr lang="zh-CN" altLang="en-US" sz="1400" dirty="0"/>
          </a:p>
          <a:p>
            <a:pPr>
              <a:buFont typeface="Wingdings" panose="05000000000000000000" charset="0"/>
              <a:buChar char=""/>
            </a:pPr>
            <a:r>
              <a:rPr lang="zh-CN" altLang="en-US" b="1" dirty="0">
                <a:solidFill>
                  <a:srgbClr val="0070C0"/>
                </a:solidFill>
              </a:rPr>
              <a:t>原因：</a:t>
            </a:r>
          </a:p>
          <a:p>
            <a:pPr marL="0" indent="0">
              <a:buNone/>
            </a:pPr>
            <a:r>
              <a:rPr lang="zh-CN" altLang="en-US" sz="2400" b="1" dirty="0"/>
              <a:t>1.教师对新课的理解不深入</a:t>
            </a:r>
          </a:p>
          <a:p>
            <a:pPr marL="0" indent="0">
              <a:buNone/>
            </a:pPr>
            <a:r>
              <a:rPr lang="zh-CN" altLang="en-US" sz="2400" b="1" dirty="0"/>
              <a:t>2.通识教育培训方面的原因</a:t>
            </a:r>
          </a:p>
          <a:p>
            <a:pPr marL="0" indent="0">
              <a:buNone/>
            </a:pPr>
            <a:r>
              <a:rPr lang="zh-CN" altLang="en-US" sz="2400" b="1" dirty="0"/>
              <a:t>3.教师缺乏课堂调控的技能和技巧</a:t>
            </a:r>
          </a:p>
          <a:p>
            <a:pPr marL="0" indent="0">
              <a:buNone/>
            </a:pPr>
            <a:r>
              <a:rPr lang="zh-CN" altLang="en-US" sz="2400" b="1" dirty="0"/>
              <a:t>4.教师对自己在学习方式角色定位困惑</a:t>
            </a:r>
          </a:p>
          <a:p>
            <a:pPr marL="0" indent="0">
              <a:buNone/>
            </a:pPr>
            <a:r>
              <a:rPr lang="zh-CN" altLang="en-US" sz="2400" b="1" dirty="0"/>
              <a:t>5.课堂教学缺乏有效的评价的标准</a:t>
            </a:r>
            <a:endParaRPr lang="zh-CN" altLang="en-US" sz="1000" b="1" dirty="0"/>
          </a:p>
          <a:p>
            <a:pPr marL="0" indent="0">
              <a:buNone/>
            </a:pPr>
            <a:endParaRPr lang="zh-CN" altLang="en-US" sz="1000" b="1" dirty="0"/>
          </a:p>
          <a:p>
            <a:pPr marL="0" indent="0">
              <a:buNone/>
            </a:pPr>
            <a:endParaRPr lang="zh-CN" altLang="en-US" sz="2400" dirty="0"/>
          </a:p>
        </p:txBody>
      </p:sp>
      <p:sp>
        <p:nvSpPr>
          <p:cNvPr id="5" name="文本框 4"/>
          <p:cNvSpPr txBox="1"/>
          <p:nvPr/>
        </p:nvSpPr>
        <p:spPr>
          <a:xfrm>
            <a:off x="2952924" y="4747260"/>
            <a:ext cx="6286151" cy="1660525"/>
          </a:xfrm>
          <a:prstGeom prst="rect">
            <a:avLst/>
          </a:prstGeom>
          <a:noFill/>
        </p:spPr>
        <p:txBody>
          <a:bodyPr wrap="square" rtlCol="0">
            <a:spAutoFit/>
          </a:bodyPr>
          <a:lstStyle/>
          <a:p>
            <a:pPr marL="457200" indent="-457200">
              <a:buFont typeface="Wingdings" panose="05000000000000000000" charset="0"/>
              <a:buChar char=""/>
            </a:pPr>
            <a:r>
              <a:rPr lang="zh-CN" altLang="en-US" sz="2800" b="1" dirty="0">
                <a:solidFill>
                  <a:srgbClr val="0070C0"/>
                </a:solidFill>
                <a:latin typeface="微软雅黑" panose="020B0503020204020204" charset="-122"/>
                <a:ea typeface="微软雅黑" panose="020B0503020204020204" charset="-122"/>
                <a:sym typeface="+mn-ea"/>
              </a:rPr>
              <a:t>解决策略：</a:t>
            </a:r>
          </a:p>
          <a:p>
            <a:pPr marL="0" indent="0">
              <a:buNone/>
            </a:pPr>
            <a:r>
              <a:rPr lang="zh-CN" altLang="en-US" sz="2800" b="1" dirty="0">
                <a:latin typeface="微软雅黑" panose="020B0503020204020204" charset="-122"/>
                <a:ea typeface="微软雅黑" panose="020B0503020204020204" charset="-122"/>
                <a:sym typeface="+mn-ea"/>
              </a:rPr>
              <a:t>1.提高</a:t>
            </a:r>
            <a:r>
              <a:rPr lang="zh-CN" altLang="en-US" sz="2800" b="1" dirty="0">
                <a:solidFill>
                  <a:srgbClr val="7030A0"/>
                </a:solidFill>
                <a:latin typeface="微软雅黑" panose="020B0503020204020204" charset="-122"/>
                <a:ea typeface="微软雅黑" panose="020B0503020204020204" charset="-122"/>
                <a:sym typeface="+mn-ea"/>
              </a:rPr>
              <a:t>教师的素质</a:t>
            </a:r>
          </a:p>
          <a:p>
            <a:pPr marL="0" indent="0">
              <a:buNone/>
            </a:pPr>
            <a:r>
              <a:rPr lang="zh-CN" altLang="en-US" sz="2800" b="1" dirty="0">
                <a:latin typeface="微软雅黑" panose="020B0503020204020204" charset="-122"/>
                <a:ea typeface="微软雅黑" panose="020B0503020204020204" charset="-122"/>
                <a:sym typeface="+mn-ea"/>
              </a:rPr>
              <a:t>2.制定有效的学习方式的</a:t>
            </a:r>
            <a:r>
              <a:rPr lang="zh-CN" altLang="en-US" sz="2800" b="1" dirty="0">
                <a:solidFill>
                  <a:srgbClr val="7030A0"/>
                </a:solidFill>
                <a:latin typeface="微软雅黑" panose="020B0503020204020204" charset="-122"/>
                <a:ea typeface="微软雅黑" panose="020B0503020204020204" charset="-122"/>
                <a:sym typeface="+mn-ea"/>
              </a:rPr>
              <a:t>评价标准</a:t>
            </a:r>
          </a:p>
          <a:p>
            <a:endParaRPr lang="en-US" altLang="zh-CN" dirty="0"/>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332335" y="1903660"/>
            <a:ext cx="11527331" cy="1876789"/>
          </a:xfrm>
        </p:spPr>
        <p:txBody>
          <a:bodyPr vert="horz" wrap="square" lIns="121874" tIns="60937" rIns="121874" bIns="60937" anchor="ctr"/>
          <a:lstStyle/>
          <a:p>
            <a:pPr algn="ctr" eaLnBrk="1" hangingPunct="1"/>
            <a:r>
              <a:rPr sz="4800" b="1" dirty="0">
                <a:solidFill>
                  <a:schemeClr val="tx1"/>
                </a:solidFill>
                <a:latin typeface="微软雅黑" panose="020B0503020204020204" pitchFamily="34" charset="-122"/>
                <a:ea typeface="微软雅黑" panose="020B0503020204020204" pitchFamily="34" charset="-122"/>
              </a:rPr>
              <a:t>知识点2</a:t>
            </a:r>
            <a:r>
              <a:rPr lang="zh-CN" altLang="en-US" sz="4800" b="1" dirty="0">
                <a:solidFill>
                  <a:schemeClr val="tx1"/>
                </a:solidFill>
                <a:latin typeface="微软雅黑" panose="020B0503020204020204" pitchFamily="34" charset="-122"/>
                <a:ea typeface="微软雅黑" panose="020B0503020204020204" pitchFamily="34" charset="-122"/>
              </a:rPr>
              <a:t>：</a:t>
            </a:r>
            <a:r>
              <a:rPr sz="4800" b="1" dirty="0" err="1">
                <a:solidFill>
                  <a:schemeClr val="tx1"/>
                </a:solidFill>
                <a:latin typeface="微软雅黑" panose="020B0503020204020204" pitchFamily="34" charset="-122"/>
                <a:ea typeface="微软雅黑" panose="020B0503020204020204" pitchFamily="34" charset="-122"/>
              </a:rPr>
              <a:t>信息技术与学科课程的整合</a:t>
            </a:r>
            <a:endParaRPr sz="4800" b="1" dirty="0">
              <a:solidFill>
                <a:schemeClr val="tx1"/>
              </a:solidFill>
              <a:latin typeface="微软雅黑" panose="020B0503020204020204" pitchFamily="34" charset="-122"/>
              <a:ea typeface="微软雅黑" panose="020B0503020204020204" pitchFamily="34" charset="-122"/>
            </a:endParaRPr>
          </a:p>
        </p:txBody>
      </p:sp>
      <p:sp>
        <p:nvSpPr>
          <p:cNvPr id="18435" name="副标题 2"/>
          <p:cNvSpPr>
            <a:spLocks noGrp="1"/>
          </p:cNvSpPr>
          <p:nvPr>
            <p:ph type="subTitle" idx="1"/>
          </p:nvPr>
        </p:nvSpPr>
        <p:spPr>
          <a:xfrm>
            <a:off x="1830380" y="3884761"/>
            <a:ext cx="8531240" cy="1754068"/>
          </a:xfrm>
        </p:spPr>
        <p:txBody>
          <a:bodyPr vert="horz" wrap="square" lIns="121874" tIns="60937" rIns="121874" bIns="60937" anchor="t"/>
          <a:lstStyle/>
          <a:p>
            <a:pPr eaLnBrk="1" hangingPunct="1"/>
            <a:endParaRPr lang="zh-CN" altLang="en-US" dirty="0">
              <a:latin typeface="+mn-lt"/>
              <a:ea typeface="+mn-ea"/>
              <a:cs typeface="+mn-cs"/>
            </a:endParaRPr>
          </a:p>
        </p:txBody>
      </p:sp>
      <p:pic>
        <p:nvPicPr>
          <p:cNvPr id="24580" name="图片 1"/>
          <p:cNvPicPr>
            <a:picLocks noChangeAspect="1"/>
          </p:cNvPicPr>
          <p:nvPr/>
        </p:nvPicPr>
        <p:blipFill>
          <a:blip r:embed="rId2"/>
          <a:stretch>
            <a:fillRect/>
          </a:stretch>
        </p:blipFill>
        <p:spPr>
          <a:xfrm>
            <a:off x="4250950" y="3781084"/>
            <a:ext cx="3273272" cy="2615231"/>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39E2520-E72A-4DB3-A130-3115EBC80482}"/>
              </a:ext>
            </a:extLst>
          </p:cNvPr>
          <p:cNvSpPr>
            <a:spLocks noGrp="1"/>
          </p:cNvSpPr>
          <p:nvPr>
            <p:ph type="title"/>
          </p:nvPr>
        </p:nvSpPr>
        <p:spPr>
          <a:xfrm>
            <a:off x="838200" y="511728"/>
            <a:ext cx="10515600" cy="776428"/>
          </a:xfrm>
        </p:spPr>
        <p:txBody>
          <a:bodyPr/>
          <a:lstStyle/>
          <a:p>
            <a:pPr algn="ctr"/>
            <a:r>
              <a:rPr lang="zh-CN" altLang="en-US" b="1" dirty="0"/>
              <a:t>案例：示范课</a:t>
            </a:r>
            <a:r>
              <a:rPr lang="en-US" altLang="zh-CN" b="1" dirty="0"/>
              <a:t>——《</a:t>
            </a:r>
            <a:r>
              <a:rPr lang="zh-CN" altLang="en-US" b="1" dirty="0"/>
              <a:t>赤壁之战</a:t>
            </a:r>
            <a:r>
              <a:rPr lang="en-US" altLang="zh-CN" b="1" dirty="0"/>
              <a:t>》</a:t>
            </a:r>
            <a:endParaRPr lang="zh-CN" altLang="en-US" b="1" dirty="0"/>
          </a:p>
        </p:txBody>
      </p:sp>
      <p:sp>
        <p:nvSpPr>
          <p:cNvPr id="3" name="内容占位符 2">
            <a:extLst>
              <a:ext uri="{FF2B5EF4-FFF2-40B4-BE49-F238E27FC236}">
                <a16:creationId xmlns:a16="http://schemas.microsoft.com/office/drawing/2014/main" id="{A0867C7E-19AD-4A1B-837C-4E9FBDD8BE43}"/>
              </a:ext>
            </a:extLst>
          </p:cNvPr>
          <p:cNvSpPr>
            <a:spLocks noGrp="1"/>
          </p:cNvSpPr>
          <p:nvPr>
            <p:ph idx="1"/>
          </p:nvPr>
        </p:nvSpPr>
        <p:spPr/>
        <p:txBody>
          <a:bodyPr/>
          <a:lstStyle/>
          <a:p>
            <a:pPr marL="0" indent="0">
              <a:buNone/>
            </a:pPr>
            <a:r>
              <a:rPr lang="en-US" altLang="zh-CN" dirty="0"/>
              <a:t>      </a:t>
            </a:r>
            <a:r>
              <a:rPr lang="zh-CN" altLang="en-US" b="1" dirty="0"/>
              <a:t>一位教师在讲</a:t>
            </a:r>
            <a:r>
              <a:rPr lang="en-US" altLang="zh-CN" b="1" dirty="0"/>
              <a:t>《</a:t>
            </a:r>
            <a:r>
              <a:rPr lang="zh-CN" altLang="en-US" b="1" dirty="0"/>
              <a:t>赤壁之战</a:t>
            </a:r>
            <a:r>
              <a:rPr lang="en-US" altLang="zh-CN" b="1" dirty="0"/>
              <a:t>》</a:t>
            </a:r>
            <a:r>
              <a:rPr lang="zh-CN" altLang="en-US" b="1" dirty="0"/>
              <a:t>这一课时，不仅播放了</a:t>
            </a:r>
            <a:r>
              <a:rPr lang="en-US" altLang="zh-CN" b="1" dirty="0"/>
              <a:t>《</a:t>
            </a:r>
            <a:r>
              <a:rPr lang="zh-CN" altLang="en-US" b="1" dirty="0"/>
              <a:t>三国演义</a:t>
            </a:r>
            <a:r>
              <a:rPr lang="en-US" altLang="zh-CN" b="1" dirty="0"/>
              <a:t>》</a:t>
            </a:r>
            <a:r>
              <a:rPr lang="zh-CN" altLang="en-US" b="1" dirty="0"/>
              <a:t>主题曲、课文范读录音、还播放了</a:t>
            </a:r>
            <a:r>
              <a:rPr lang="en-US" altLang="zh-CN" b="1" dirty="0"/>
              <a:t>《</a:t>
            </a:r>
            <a:r>
              <a:rPr lang="zh-CN" altLang="en-US" b="1" dirty="0"/>
              <a:t>赤壁之战</a:t>
            </a:r>
            <a:r>
              <a:rPr lang="en-US" altLang="zh-CN" b="1" dirty="0"/>
              <a:t>》</a:t>
            </a:r>
            <a:r>
              <a:rPr lang="zh-CN" altLang="en-US" b="1" dirty="0"/>
              <a:t>视频剪辑。最后还要求学生利用教师提供的网站和媒体资源库搜集历史上以少胜多的战役，讲给父母听，同时在学习平台上分享给其他同学。</a:t>
            </a:r>
            <a:endParaRPr lang="en-US" altLang="zh-CN" b="1" dirty="0"/>
          </a:p>
          <a:p>
            <a:pPr marL="0" indent="0">
              <a:buNone/>
            </a:pPr>
            <a:r>
              <a:rPr lang="en-US" altLang="zh-CN" b="1" dirty="0"/>
              <a:t>       </a:t>
            </a:r>
            <a:r>
              <a:rPr lang="zh-CN" altLang="en-US" b="1" dirty="0">
                <a:solidFill>
                  <a:srgbClr val="C00000"/>
                </a:solidFill>
              </a:rPr>
              <a:t>分析：</a:t>
            </a:r>
            <a:r>
              <a:rPr lang="zh-CN" altLang="en-US" b="1" dirty="0"/>
              <a:t>这是一个典型的信息技术与课程整合的教学模式。充分利用了多媒体的作用，对教学起到了很好的辅助作用。同时，又拓展了学生学习的内容与范围，培养了学生探究、实践、合作等多种能力。</a:t>
            </a:r>
          </a:p>
        </p:txBody>
      </p:sp>
    </p:spTree>
    <p:extLst>
      <p:ext uri="{BB962C8B-B14F-4D97-AF65-F5344CB8AC3E}">
        <p14:creationId xmlns:p14="http://schemas.microsoft.com/office/powerpoint/2010/main" val="39700543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611757" y="0"/>
            <a:ext cx="10968738" cy="1140460"/>
          </a:xfrm>
        </p:spPr>
        <p:txBody>
          <a:bodyPr vert="horz" wrap="square" lIns="121874" tIns="60937" rIns="121874" bIns="60937" anchor="ctr">
            <a:normAutofit/>
          </a:bodyPr>
          <a:lstStyle/>
          <a:p>
            <a:pPr eaLnBrk="1" hangingPunct="1"/>
            <a:r>
              <a:rPr lang="zh-CN" altLang="en-US" sz="4400" b="1" dirty="0">
                <a:effectLst/>
                <a:ea typeface="黑体" panose="02010609060101010101" charset="-122"/>
              </a:rPr>
              <a:t>知识点2  信息技术与学科课程的整合</a:t>
            </a:r>
            <a:endParaRPr lang="zh-CN" altLang="en-US" b="1" dirty="0">
              <a:effectLst/>
              <a:ea typeface="黑体" panose="02010609060101010101" charset="-122"/>
            </a:endParaRPr>
          </a:p>
        </p:txBody>
      </p:sp>
      <p:sp>
        <p:nvSpPr>
          <p:cNvPr id="31747" name="Rectangle 3"/>
          <p:cNvSpPr>
            <a:spLocks noGrp="1" noChangeArrowheads="1"/>
          </p:cNvSpPr>
          <p:nvPr>
            <p:ph idx="1"/>
          </p:nvPr>
        </p:nvSpPr>
        <p:spPr>
          <a:xfrm>
            <a:off x="433070" y="991869"/>
            <a:ext cx="11147425" cy="5694157"/>
          </a:xfrm>
        </p:spPr>
        <p:txBody>
          <a:bodyPr vert="horz" wrap="square" lIns="121874" tIns="60937" rIns="121874" bIns="60937" numCol="1" anchor="t" anchorCtr="0" compatLnSpc="1">
            <a:noAutofit/>
          </a:bodyPr>
          <a:lstStyle/>
          <a:p>
            <a:pPr marL="0" marR="0" lvl="0" indent="0" algn="l" defTabSz="914400" rtl="0" fontAlgn="base">
              <a:lnSpc>
                <a:spcPct val="125000"/>
              </a:lnSpc>
              <a:spcBef>
                <a:spcPts val="0"/>
              </a:spcBef>
              <a:spcAft>
                <a:spcPct val="0"/>
              </a:spcAft>
              <a:buClrTx/>
              <a:buSzTx/>
              <a:buFontTx/>
              <a:buNone/>
              <a:defRPr/>
            </a:pPr>
            <a:r>
              <a:rPr lang="zh-CN" altLang="en-US" sz="3600" b="1" dirty="0">
                <a:effectLst/>
                <a:latin typeface="微软雅黑" panose="020B0503020204020204" pitchFamily="34" charset="-122"/>
                <a:ea typeface="微软雅黑" panose="020B0503020204020204" pitchFamily="34" charset="-122"/>
                <a:sym typeface="+mn-ea"/>
              </a:rPr>
              <a:t>一、信息技术与学科课程整合的国内外背景</a:t>
            </a:r>
            <a:r>
              <a:rPr lang="zh-CN" altLang="en-US" b="1" dirty="0">
                <a:effectLst/>
                <a:latin typeface="微软雅黑" panose="020B0503020204020204" pitchFamily="34" charset="-122"/>
                <a:ea typeface="微软雅黑" panose="020B0503020204020204" pitchFamily="34" charset="-122"/>
                <a:sym typeface="+mn-ea"/>
              </a:rPr>
              <a:t> </a:t>
            </a:r>
            <a:endParaRPr kumimoji="0" lang="zh-CN" altLang="en-US"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r>
              <a:rPr kumimoji="0" lang="zh-CN" altLang="en-US" sz="32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黑体" panose="02010609060101010101" charset="-122"/>
              </a:rPr>
              <a:t>美国</a:t>
            </a:r>
            <a:r>
              <a:rPr kumimoji="0" lang="zh-CN" altLang="en-US"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黑体" panose="02010609060101010101" charset="-122"/>
              </a:rPr>
              <a:t>：</a:t>
            </a:r>
          </a:p>
          <a:p>
            <a:pPr marR="0" lvl="0" algn="l" defTabSz="914400" rtl="0" fontAlgn="base">
              <a:lnSpc>
                <a:spcPct val="125000"/>
              </a:lnSpc>
              <a:spcBef>
                <a:spcPts val="0"/>
              </a:spcBef>
              <a:spcAft>
                <a:spcPct val="0"/>
              </a:spcAft>
              <a:buClrTx/>
              <a:buSzTx/>
              <a:buFont typeface="Wingdings" panose="05000000000000000000" charset="0"/>
              <a:buChar char=""/>
              <a:defRPr/>
            </a:pPr>
            <a:r>
              <a:rPr kumimoji="0" lang="en-US" altLang="zh-CN"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1994年克林顿政府提出校校联网</a:t>
            </a:r>
          </a:p>
          <a:p>
            <a:pPr marR="0" lvl="0" algn="l" defTabSz="914400" rtl="0" fontAlgn="base">
              <a:lnSpc>
                <a:spcPct val="125000"/>
              </a:lnSpc>
              <a:spcBef>
                <a:spcPts val="0"/>
              </a:spcBef>
              <a:spcAft>
                <a:spcPct val="0"/>
              </a:spcAft>
              <a:buClrTx/>
              <a:buSzTx/>
              <a:buFont typeface="Wingdings" panose="05000000000000000000" charset="0"/>
              <a:buChar char=""/>
              <a:defRPr/>
            </a:pPr>
            <a:r>
              <a:rPr kumimoji="0" lang="en-US" altLang="zh-CN"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2000年教育技术高层论坛提出了“Digital Learning”，即“数字化学习”的计划</a:t>
            </a:r>
          </a:p>
          <a:p>
            <a:pPr marL="0" marR="0" lvl="0" indent="0" algn="l" defTabSz="914400" rtl="0" fontAlgn="base">
              <a:lnSpc>
                <a:spcPct val="125000"/>
              </a:lnSpc>
              <a:spcBef>
                <a:spcPts val="0"/>
              </a:spcBef>
              <a:spcAft>
                <a:spcPct val="0"/>
              </a:spcAft>
              <a:buClrTx/>
              <a:buSzTx/>
              <a:buFont typeface="Wingdings" panose="05000000000000000000" charset="0"/>
              <a:buNone/>
              <a:defRPr/>
            </a:pPr>
            <a:r>
              <a:rPr kumimoji="0" lang="zh-CN" altLang="en-US" sz="32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黑体" panose="02010609060101010101" charset="-122"/>
              </a:rPr>
              <a:t>中国：</a:t>
            </a:r>
          </a:p>
          <a:p>
            <a:pPr marL="0" marR="0" lvl="0" indent="0" algn="l" defTabSz="914400" rtl="0" fontAlgn="base">
              <a:lnSpc>
                <a:spcPct val="125000"/>
              </a:lnSpc>
              <a:spcBef>
                <a:spcPts val="0"/>
              </a:spcBef>
              <a:spcAft>
                <a:spcPct val="0"/>
              </a:spcAft>
              <a:buClrTx/>
              <a:buSzTx/>
              <a:buFont typeface="Wingdings" panose="05000000000000000000" charset="0"/>
              <a:buChar char=""/>
              <a:defRPr/>
            </a:pPr>
            <a:r>
              <a:rPr kumimoji="0" lang="zh-CN" altLang="en-US"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教育部</a:t>
            </a:r>
            <a:r>
              <a:rPr kumimoji="0" lang="en-US" altLang="zh-CN"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2000</a:t>
            </a:r>
            <a:r>
              <a:rPr kumimoji="0" lang="zh-CN" altLang="en-US"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年，《关于在中小学普及信息技术教育的通知》</a:t>
            </a:r>
          </a:p>
          <a:p>
            <a:pPr marL="0" lvl="0" indent="0" fontAlgn="base">
              <a:lnSpc>
                <a:spcPct val="125000"/>
              </a:lnSpc>
              <a:spcBef>
                <a:spcPts val="0"/>
              </a:spcBef>
              <a:spcAft>
                <a:spcPct val="0"/>
              </a:spcAft>
              <a:buSzTx/>
              <a:buFont typeface="Wingdings" panose="05000000000000000000" charset="0"/>
              <a:buChar char=""/>
              <a:defRPr/>
            </a:pPr>
            <a:r>
              <a:rPr lang="en-US" altLang="zh-CN" b="1" kern="0" dirty="0">
                <a:solidFill>
                  <a:schemeClr val="tx1"/>
                </a:solidFill>
                <a:latin typeface="微软雅黑" panose="020B0503020204020204" pitchFamily="34" charset="-122"/>
                <a:ea typeface="微软雅黑" panose="020B0503020204020204" pitchFamily="34" charset="-122"/>
                <a:cs typeface="黑体" panose="02010609060101010101" charset="-122"/>
              </a:rPr>
              <a:t>2108</a:t>
            </a: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rPr>
              <a:t>年</a:t>
            </a:r>
            <a:r>
              <a:rPr lang="en-US" altLang="zh-CN" b="1" kern="0" dirty="0">
                <a:solidFill>
                  <a:schemeClr val="tx1"/>
                </a:solidFill>
                <a:latin typeface="微软雅黑" panose="020B0503020204020204" pitchFamily="34" charset="-122"/>
                <a:ea typeface="微软雅黑" panose="020B0503020204020204" pitchFamily="34" charset="-122"/>
                <a:cs typeface="黑体" panose="02010609060101010101" charset="-122"/>
              </a:rPr>
              <a:t>4</a:t>
            </a: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rPr>
              <a:t>月</a:t>
            </a:r>
            <a:r>
              <a:rPr lang="en-US" altLang="zh-CN" b="1" kern="0" dirty="0">
                <a:solidFill>
                  <a:schemeClr val="tx1"/>
                </a:solidFill>
                <a:latin typeface="微软雅黑" panose="020B0503020204020204" pitchFamily="34" charset="-122"/>
                <a:ea typeface="微软雅黑" panose="020B0503020204020204" pitchFamily="34" charset="-122"/>
                <a:cs typeface="黑体" panose="02010609060101010101" charset="-122"/>
              </a:rPr>
              <a:t>13</a:t>
            </a: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rPr>
              <a:t>日，教育部印发</a:t>
            </a:r>
            <a:r>
              <a:rPr lang="en-US" altLang="zh-CN" b="1" kern="0" dirty="0">
                <a:solidFill>
                  <a:schemeClr val="tx1"/>
                </a:solidFill>
                <a:latin typeface="微软雅黑" panose="020B0503020204020204" pitchFamily="34" charset="-122"/>
                <a:ea typeface="微软雅黑" panose="020B0503020204020204" pitchFamily="34" charset="-122"/>
                <a:cs typeface="黑体" panose="02010609060101010101" charset="-122"/>
              </a:rPr>
              <a:t>《</a:t>
            </a: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rPr>
              <a:t>教育信息化</a:t>
            </a:r>
            <a:r>
              <a:rPr lang="en-US" altLang="zh-CN" b="1" kern="0" dirty="0">
                <a:solidFill>
                  <a:schemeClr val="tx1"/>
                </a:solidFill>
                <a:latin typeface="微软雅黑" panose="020B0503020204020204" pitchFamily="34" charset="-122"/>
                <a:ea typeface="微软雅黑" panose="020B0503020204020204" pitchFamily="34" charset="-122"/>
                <a:cs typeface="黑体" panose="02010609060101010101" charset="-122"/>
              </a:rPr>
              <a:t>2.0</a:t>
            </a: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rPr>
              <a:t>行动计划</a:t>
            </a:r>
            <a:r>
              <a:rPr lang="en-US" altLang="zh-CN" b="1" kern="0" dirty="0">
                <a:solidFill>
                  <a:schemeClr val="tx1"/>
                </a:solidFill>
                <a:latin typeface="微软雅黑" panose="020B0503020204020204" pitchFamily="34" charset="-122"/>
                <a:ea typeface="微软雅黑" panose="020B0503020204020204" pitchFamily="34" charset="-122"/>
                <a:cs typeface="黑体" panose="02010609060101010101" charset="-122"/>
              </a:rPr>
              <a:t>》</a:t>
            </a:r>
          </a:p>
          <a:p>
            <a:pPr marL="0" lvl="0" indent="0" fontAlgn="base">
              <a:lnSpc>
                <a:spcPct val="125000"/>
              </a:lnSpc>
              <a:spcBef>
                <a:spcPts val="0"/>
              </a:spcBef>
              <a:spcAft>
                <a:spcPct val="0"/>
              </a:spcAft>
              <a:buSzTx/>
              <a:buFont typeface="Wingdings" panose="05000000000000000000" charset="0"/>
              <a:buChar char=""/>
              <a:defRPr/>
            </a:pPr>
            <a:r>
              <a:rPr lang="en-US" altLang="zh-CN" b="1" kern="0" dirty="0">
                <a:solidFill>
                  <a:schemeClr val="tx1"/>
                </a:solidFill>
                <a:latin typeface="微软雅黑" panose="020B0503020204020204" pitchFamily="34" charset="-122"/>
                <a:ea typeface="微软雅黑" panose="020B0503020204020204" pitchFamily="34" charset="-122"/>
                <a:cs typeface="黑体" panose="02010609060101010101" charset="-122"/>
              </a:rPr>
              <a:t>2019</a:t>
            </a: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rPr>
              <a:t>年，教育部关于实施全国中小学教师信息技术应用能力提升工程</a:t>
            </a:r>
            <a:r>
              <a:rPr lang="en-US" altLang="zh-CN" b="1" kern="0" dirty="0">
                <a:solidFill>
                  <a:schemeClr val="tx1"/>
                </a:solidFill>
                <a:latin typeface="微软雅黑" panose="020B0503020204020204" pitchFamily="34" charset="-122"/>
                <a:ea typeface="微软雅黑" panose="020B0503020204020204" pitchFamily="34" charset="-122"/>
                <a:cs typeface="黑体" panose="02010609060101010101" charset="-122"/>
              </a:rPr>
              <a:t>2.0</a:t>
            </a:r>
            <a:r>
              <a:rPr lang="zh-CN" altLang="en-US" b="1" kern="0" dirty="0">
                <a:solidFill>
                  <a:schemeClr val="tx1"/>
                </a:solidFill>
                <a:latin typeface="微软雅黑" panose="020B0503020204020204" pitchFamily="34" charset="-122"/>
                <a:ea typeface="微软雅黑" panose="020B0503020204020204" pitchFamily="34" charset="-122"/>
                <a:cs typeface="黑体" panose="02010609060101010101" charset="-122"/>
              </a:rPr>
              <a:t>的意见</a:t>
            </a:r>
            <a:endParaRPr kumimoji="0" lang="zh-CN" altLang="en-US"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694690" y="227965"/>
            <a:ext cx="11219180" cy="6374171"/>
          </a:xfrm>
        </p:spPr>
        <p:txBody>
          <a:bodyPr vert="horz" wrap="square" lIns="121874" tIns="60937" rIns="121874" bIns="60937" numCol="1" anchor="t" anchorCtr="0" compatLnSpc="1">
            <a:normAutofit fontScale="82500" lnSpcReduction="10000"/>
          </a:bodyPr>
          <a:lstStyle/>
          <a:p>
            <a:pPr marL="0" marR="0" lvl="0" indent="0" algn="l" defTabSz="914400" rtl="0" fontAlgn="base">
              <a:lnSpc>
                <a:spcPct val="125000"/>
              </a:lnSpc>
              <a:spcBef>
                <a:spcPts val="0"/>
              </a:spcBef>
              <a:spcAft>
                <a:spcPct val="0"/>
              </a:spcAft>
              <a:buClrTx/>
              <a:buSzTx/>
              <a:buFontTx/>
              <a:buNone/>
              <a:defRPr/>
            </a:pPr>
            <a:r>
              <a:rPr kumimoji="0" lang="en-US" altLang="zh-CN" sz="4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二、信息技术与课程整合的基本内涵</a:t>
            </a:r>
          </a:p>
          <a:p>
            <a:pPr marL="0" marR="0" lvl="0" indent="0" algn="l" defTabSz="914400" rtl="0" fontAlgn="base">
              <a:lnSpc>
                <a:spcPct val="125000"/>
              </a:lnSpc>
              <a:spcBef>
                <a:spcPts val="0"/>
              </a:spcBef>
              <a:spcAft>
                <a:spcPct val="0"/>
              </a:spcAft>
              <a:buClrTx/>
              <a:buSzTx/>
              <a:buFontTx/>
              <a:buNone/>
              <a:defRPr/>
            </a:pPr>
            <a:r>
              <a:rPr kumimoji="0" lang="en-US" altLang="zh-CN" sz="39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信息技术与课程整合是指在课程教学过程中把信息技术、信息资源、信息方法、人力资源和课程内容有机结合，以实现课程教学目标，完成课程教学任务的一种教学方式。</a:t>
            </a:r>
          </a:p>
          <a:p>
            <a:pPr marL="0" marR="0" lvl="0" indent="0" algn="l" defTabSz="914400" rtl="0" fontAlgn="base">
              <a:lnSpc>
                <a:spcPct val="125000"/>
              </a:lnSpc>
              <a:spcBef>
                <a:spcPts val="0"/>
              </a:spcBef>
              <a:spcAft>
                <a:spcPct val="0"/>
              </a:spcAft>
              <a:buClrTx/>
              <a:buSzTx/>
              <a:buFontTx/>
              <a:buNone/>
              <a:defRPr/>
            </a:pPr>
            <a:r>
              <a:rPr kumimoji="0" lang="en-US" altLang="zh-CN" sz="3900" b="1" i="0" u="none" strike="noStrike" kern="0" cap="none" spc="0" normalizeH="0" baseline="0" noProof="0" dirty="0" err="1">
                <a:ln>
                  <a:noFill/>
                </a:ln>
                <a:solidFill>
                  <a:srgbClr val="0070C0"/>
                </a:solidFill>
                <a:effectLst/>
                <a:uLnTx/>
                <a:uFillTx/>
                <a:latin typeface="微软雅黑" panose="020B0503020204020204" pitchFamily="34" charset="-122"/>
                <a:ea typeface="微软雅黑" panose="020B0503020204020204" pitchFamily="34" charset="-122"/>
                <a:cs typeface="黑体" panose="02010609060101010101" charset="-122"/>
              </a:rPr>
              <a:t>它的基本内涵如下</a:t>
            </a:r>
            <a:r>
              <a:rPr kumimoji="0" lang="en-US" altLang="zh-CN" sz="39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a:t>
            </a:r>
          </a:p>
          <a:p>
            <a:pPr marL="0" marR="0" lvl="0" indent="0" algn="l" defTabSz="914400" rtl="0" fontAlgn="base">
              <a:lnSpc>
                <a:spcPct val="125000"/>
              </a:lnSpc>
              <a:spcBef>
                <a:spcPts val="0"/>
              </a:spcBef>
              <a:spcAft>
                <a:spcPct val="0"/>
              </a:spcAft>
              <a:buClrTx/>
              <a:buSzTx/>
              <a:buFontTx/>
              <a:buNone/>
              <a:defRPr/>
            </a:pPr>
            <a:r>
              <a:rPr kumimoji="0" lang="en-US" altLang="zh-CN" sz="39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a:t>
            </a:r>
            <a:r>
              <a:rPr kumimoji="0" lang="en-US" altLang="zh-CN" sz="3900" b="1" i="0" u="none" strike="noStrike" kern="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一）在以多媒体和网络为基础的信息化环境中</a:t>
            </a:r>
            <a:r>
              <a:rPr kumimoji="0" lang="en-US" altLang="zh-CN" sz="3900" b="1" i="0" u="none" strike="noStrike" kern="0" cap="none" spc="0" normalizeH="0" baseline="0" noProof="0" dirty="0" err="1">
                <a:ln>
                  <a:noFill/>
                </a:ln>
                <a:solidFill>
                  <a:srgbClr val="0070C0"/>
                </a:solidFill>
                <a:effectLst/>
                <a:uLnTx/>
                <a:uFillTx/>
                <a:latin typeface="微软雅黑" panose="020B0503020204020204" pitchFamily="34" charset="-122"/>
                <a:ea typeface="微软雅黑" panose="020B0503020204020204" pitchFamily="34" charset="-122"/>
                <a:cs typeface="黑体" panose="02010609060101010101" charset="-122"/>
              </a:rPr>
              <a:t>实施课程</a:t>
            </a:r>
            <a:r>
              <a:rPr kumimoji="0" lang="en-US" altLang="zh-CN" sz="39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a:t>
            </a:r>
          </a:p>
          <a:p>
            <a:pPr marL="0" marR="0" lvl="0" indent="0" algn="l" defTabSz="914400" rtl="0" fontAlgn="base">
              <a:lnSpc>
                <a:spcPct val="125000"/>
              </a:lnSpc>
              <a:spcBef>
                <a:spcPts val="0"/>
              </a:spcBef>
              <a:spcAft>
                <a:spcPct val="0"/>
              </a:spcAft>
              <a:buClrTx/>
              <a:buSzTx/>
              <a:buFontTx/>
              <a:buNone/>
              <a:defRPr/>
            </a:pPr>
            <a:r>
              <a:rPr lang="en-US" altLang="zh-CN" sz="39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                                                                    </a:t>
            </a:r>
            <a:r>
              <a:rPr kumimoji="0" lang="zh-CN" altLang="en-US" sz="39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（网课）</a:t>
            </a:r>
            <a:endParaRPr kumimoji="0" lang="en-US" altLang="zh-CN" sz="39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r>
              <a:rPr kumimoji="0" lang="en-US" altLang="zh-CN" sz="39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a:t>
            </a:r>
            <a:r>
              <a:rPr kumimoji="0" lang="en-US" altLang="zh-CN" sz="3900" b="1" i="0" u="none" strike="noStrike" kern="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二）对课程教学内容进行信息化处理后成为学习者的</a:t>
            </a:r>
            <a:r>
              <a:rPr kumimoji="0" lang="en-US" altLang="zh-CN" sz="3900" b="1" i="0" u="none" strike="noStrike" kern="0" cap="none" spc="0" normalizeH="0" baseline="0" noProof="0" dirty="0" err="1">
                <a:ln>
                  <a:noFill/>
                </a:ln>
                <a:solidFill>
                  <a:srgbClr val="0070C0"/>
                </a:solidFill>
                <a:effectLst/>
                <a:uLnTx/>
                <a:uFillTx/>
                <a:latin typeface="微软雅黑" panose="020B0503020204020204" pitchFamily="34" charset="-122"/>
                <a:ea typeface="微软雅黑" panose="020B0503020204020204" pitchFamily="34" charset="-122"/>
                <a:cs typeface="黑体" panose="02010609060101010101" charset="-122"/>
              </a:rPr>
              <a:t>学习资源</a:t>
            </a:r>
            <a:r>
              <a:rPr kumimoji="0" lang="en-US" altLang="zh-CN" sz="39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a:t>
            </a:r>
            <a:r>
              <a:rPr kumimoji="0" lang="zh-CN" altLang="en-US" sz="39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（微课）</a:t>
            </a:r>
            <a:endParaRPr kumimoji="0" lang="en-US" altLang="zh-CN" sz="39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r>
              <a:rPr kumimoji="0" lang="en-US" altLang="zh-CN" sz="39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a:t>
            </a:r>
            <a:r>
              <a:rPr kumimoji="0" lang="en-US" altLang="zh-CN" sz="3900" b="1" i="0" u="none" strike="noStrike" kern="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三）利用信息加工工具让学生进行</a:t>
            </a:r>
            <a:r>
              <a:rPr kumimoji="0" lang="en-US" altLang="zh-CN" sz="3900" b="1" i="0" u="none" strike="noStrike" kern="0" cap="none" spc="0" normalizeH="0" baseline="0" noProof="0" dirty="0" err="1">
                <a:ln>
                  <a:noFill/>
                </a:ln>
                <a:solidFill>
                  <a:srgbClr val="0070C0"/>
                </a:solidFill>
                <a:effectLst/>
                <a:uLnTx/>
                <a:uFillTx/>
                <a:latin typeface="微软雅黑" panose="020B0503020204020204" pitchFamily="34" charset="-122"/>
                <a:ea typeface="微软雅黑" panose="020B0503020204020204" pitchFamily="34" charset="-122"/>
                <a:cs typeface="黑体" panose="02010609060101010101" charset="-122"/>
              </a:rPr>
              <a:t>知识重构</a:t>
            </a:r>
            <a:r>
              <a:rPr kumimoji="0" lang="en-US" altLang="zh-CN" sz="39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a:t>
            </a:r>
            <a:r>
              <a:rPr kumimoji="0" lang="zh-CN" altLang="en-US" sz="39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（图谱）</a:t>
            </a:r>
            <a:endParaRPr kumimoji="0" lang="en-US" altLang="zh-CN" sz="39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endParaRPr kumimoji="0" lang="en-US" altLang="zh-CN" sz="3200" b="1" i="0" u="none" strike="noStrike" kern="0" cap="none" spc="0" normalizeH="0" baseline="0" noProof="0" dirty="0">
              <a:ln>
                <a:noFill/>
              </a:ln>
              <a:solidFill>
                <a:schemeClr val="tx1"/>
              </a:solidFill>
              <a:effectLst/>
              <a:uLnTx/>
              <a:uFillTx/>
              <a:latin typeface="黑体" panose="02010609060101010101" charset="-122"/>
              <a:ea typeface="黑体" panose="02010609060101010101" charset="-122"/>
              <a:cs typeface="黑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832485" y="97155"/>
            <a:ext cx="9055735" cy="6010030"/>
          </a:xfrm>
        </p:spPr>
        <p:txBody>
          <a:bodyPr vert="horz" wrap="square" lIns="121874" tIns="60937" rIns="121874" bIns="60937" numCol="1" anchor="t" anchorCtr="0" compatLnSpc="1">
            <a:noAutofit/>
          </a:bodyPr>
          <a:lstStyle/>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三、信息技术与课程整合的目标</a:t>
            </a:r>
          </a:p>
          <a:p>
            <a:pPr marL="0" marR="0" lvl="0" indent="0" algn="l" defTabSz="914400" rtl="0" fontAlgn="base">
              <a:lnSpc>
                <a:spcPct val="125000"/>
              </a:lnSpc>
              <a:spcBef>
                <a:spcPts val="0"/>
              </a:spcBef>
              <a:spcAft>
                <a:spcPct val="0"/>
              </a:spcAft>
              <a:buClrTx/>
              <a:buSzTx/>
              <a:buFontTx/>
              <a:buNone/>
              <a:defRPr/>
            </a:pPr>
            <a:r>
              <a:rPr kumimoji="0" lang="en-US" altLang="zh-CN"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（一）培养学生具有</a:t>
            </a:r>
            <a:r>
              <a:rPr kumimoji="0" lang="en-US" altLang="zh-CN"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终身学习的态度和能力</a:t>
            </a:r>
          </a:p>
          <a:p>
            <a:pPr marL="0" marR="0" lvl="0" indent="0" algn="l" defTabSz="914400" rtl="0" fontAlgn="base">
              <a:lnSpc>
                <a:spcPct val="125000"/>
              </a:lnSpc>
              <a:spcBef>
                <a:spcPts val="0"/>
              </a:spcBef>
              <a:spcAft>
                <a:spcPct val="0"/>
              </a:spcAft>
              <a:buClrTx/>
              <a:buSzTx/>
              <a:buFontTx/>
              <a:buNone/>
              <a:defRPr/>
            </a:pPr>
            <a:r>
              <a:rPr kumimoji="0" lang="en-US" altLang="zh-CN"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（二）培养学生具有良好的</a:t>
            </a:r>
            <a:r>
              <a:rPr kumimoji="0" lang="en-US" altLang="zh-CN"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信息素养</a:t>
            </a:r>
          </a:p>
          <a:p>
            <a:pPr marL="0" marR="0" lvl="0" indent="0" algn="l" defTabSz="914400" rtl="0" fontAlgn="base">
              <a:lnSpc>
                <a:spcPct val="125000"/>
              </a:lnSpc>
              <a:spcBef>
                <a:spcPts val="0"/>
              </a:spcBef>
              <a:spcAft>
                <a:spcPct val="0"/>
              </a:spcAft>
              <a:buClrTx/>
              <a:buSzTx/>
              <a:buFontTx/>
              <a:buNone/>
              <a:defRPr/>
            </a:pPr>
            <a:r>
              <a:rPr kumimoji="0" lang="en-US" altLang="zh-CN" sz="2400" b="1" i="0" u="none" strike="noStrike" kern="0" cap="none" spc="0" normalizeH="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a:t>
            </a:r>
            <a:r>
              <a:rPr kumimoji="0" lang="en-US" altLang="zh-CN" sz="2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1.信息技术的应用技能</a:t>
            </a:r>
          </a:p>
          <a:p>
            <a:pPr marL="0" marR="0" lvl="0" indent="0" algn="l" defTabSz="914400" rtl="0" fontAlgn="base">
              <a:lnSpc>
                <a:spcPct val="125000"/>
              </a:lnSpc>
              <a:spcBef>
                <a:spcPts val="0"/>
              </a:spcBef>
              <a:spcAft>
                <a:spcPct val="0"/>
              </a:spcAft>
              <a:buClrTx/>
              <a:buSzTx/>
              <a:buFontTx/>
              <a:buNone/>
              <a:defRPr/>
            </a:pPr>
            <a:r>
              <a:rPr kumimoji="0" lang="en-US" altLang="zh-CN" sz="2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2.对信息内容的批判与理解能力</a:t>
            </a:r>
          </a:p>
          <a:p>
            <a:pPr marL="0" marR="0" lvl="0" indent="0" algn="l" defTabSz="914400" rtl="0" fontAlgn="base">
              <a:lnSpc>
                <a:spcPct val="125000"/>
              </a:lnSpc>
              <a:spcBef>
                <a:spcPts val="0"/>
              </a:spcBef>
              <a:spcAft>
                <a:spcPct val="0"/>
              </a:spcAft>
              <a:buClrTx/>
              <a:buSzTx/>
              <a:buFontTx/>
              <a:buNone/>
              <a:defRPr/>
            </a:pPr>
            <a:r>
              <a:rPr kumimoji="0" lang="en-US" altLang="zh-CN" sz="2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3.运用信息，具有融入信息社会的态度和能力</a:t>
            </a:r>
          </a:p>
          <a:p>
            <a:pPr marL="0" marR="0" lvl="0" indent="0" algn="l" defTabSz="914400" rtl="0" fontAlgn="base">
              <a:lnSpc>
                <a:spcPct val="125000"/>
              </a:lnSpc>
              <a:spcBef>
                <a:spcPts val="0"/>
              </a:spcBef>
              <a:spcAft>
                <a:spcPct val="0"/>
              </a:spcAft>
              <a:buClrTx/>
              <a:buSzTx/>
              <a:buFontTx/>
              <a:buNone/>
              <a:defRPr/>
            </a:pPr>
            <a:endParaRPr kumimoji="0" lang="en-US" altLang="zh-CN" sz="2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r>
              <a:rPr kumimoji="0" lang="en-US" altLang="zh-CN"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（三）培养学生掌握信息时代的</a:t>
            </a:r>
            <a:r>
              <a:rPr kumimoji="0" lang="en-US" altLang="zh-CN"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学习方式</a:t>
            </a:r>
          </a:p>
          <a:p>
            <a:pPr marL="0" marR="0" lvl="0" indent="0" algn="l" defTabSz="914400" rtl="0" fontAlgn="base">
              <a:lnSpc>
                <a:spcPct val="125000"/>
              </a:lnSpc>
              <a:spcBef>
                <a:spcPts val="0"/>
              </a:spcBef>
              <a:spcAft>
                <a:spcPct val="0"/>
              </a:spcAft>
              <a:buClrTx/>
              <a:buSzTx/>
              <a:buFontTx/>
              <a:buNone/>
              <a:defRPr/>
            </a:pPr>
            <a:r>
              <a:rPr kumimoji="0" lang="en-US" altLang="zh-CN" sz="2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1.全面利用资源进行学习</a:t>
            </a:r>
          </a:p>
          <a:p>
            <a:pPr marL="0" marR="0" lvl="0" indent="0" algn="l" defTabSz="914400" rtl="0" fontAlgn="base">
              <a:lnSpc>
                <a:spcPct val="125000"/>
              </a:lnSpc>
              <a:spcBef>
                <a:spcPts val="0"/>
              </a:spcBef>
              <a:spcAft>
                <a:spcPct val="0"/>
              </a:spcAft>
              <a:buClrTx/>
              <a:buSzTx/>
              <a:buFontTx/>
              <a:buNone/>
              <a:defRPr/>
            </a:pPr>
            <a:r>
              <a:rPr kumimoji="0" lang="en-US" altLang="zh-CN" sz="2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2.学会在数字化情境中进行自我</a:t>
            </a:r>
            <a:r>
              <a:rPr kumimoji="0" lang="en-US" altLang="zh-CN" sz="24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发现</a:t>
            </a:r>
            <a:r>
              <a:rPr kumimoji="0" lang="en-US" altLang="zh-CN" sz="2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的学习</a:t>
            </a:r>
          </a:p>
          <a:p>
            <a:pPr marL="0" marR="0" lvl="0" indent="0" algn="l" defTabSz="914400" rtl="0" fontAlgn="base">
              <a:lnSpc>
                <a:spcPct val="125000"/>
              </a:lnSpc>
              <a:spcBef>
                <a:spcPts val="0"/>
              </a:spcBef>
              <a:spcAft>
                <a:spcPct val="0"/>
              </a:spcAft>
              <a:buClrTx/>
              <a:buSzTx/>
              <a:buFontTx/>
              <a:buNone/>
              <a:defRPr/>
            </a:pPr>
            <a:r>
              <a:rPr kumimoji="0" lang="en-US" altLang="zh-CN" sz="2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3.学会利用网络通讯进行</a:t>
            </a:r>
            <a:r>
              <a:rPr kumimoji="0" lang="en-US" altLang="zh-CN" sz="24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协商</a:t>
            </a:r>
            <a:r>
              <a:rPr kumimoji="0" lang="en-US" altLang="zh-CN" sz="2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交流，</a:t>
            </a:r>
            <a:r>
              <a:rPr kumimoji="0" lang="en-US" altLang="zh-CN" sz="24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合作讨论</a:t>
            </a:r>
            <a:r>
              <a:rPr kumimoji="0" lang="en-US" altLang="zh-CN" sz="2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式的学习</a:t>
            </a:r>
          </a:p>
          <a:p>
            <a:pPr marL="0" marR="0" lvl="0" indent="0" algn="l" defTabSz="914400" rtl="0" fontAlgn="base">
              <a:lnSpc>
                <a:spcPct val="125000"/>
              </a:lnSpc>
              <a:spcBef>
                <a:spcPts val="0"/>
              </a:spcBef>
              <a:spcAft>
                <a:spcPct val="0"/>
              </a:spcAft>
              <a:buClrTx/>
              <a:buSzTx/>
              <a:buFontTx/>
              <a:buNone/>
              <a:defRPr/>
            </a:pPr>
            <a:r>
              <a:rPr kumimoji="0" lang="en-US" altLang="zh-CN" sz="2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4.学习利用信息加工和创作平台，进行</a:t>
            </a:r>
            <a:r>
              <a:rPr kumimoji="0" lang="en-US" altLang="zh-CN" sz="24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实践创造</a:t>
            </a:r>
            <a:r>
              <a:rPr kumimoji="0" lang="en-US" altLang="zh-CN" sz="2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学习</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669290" y="466090"/>
            <a:ext cx="10361262" cy="5386070"/>
          </a:xfrm>
        </p:spPr>
        <p:txBody>
          <a:bodyPr vert="horz" wrap="square" lIns="121874" tIns="60937" rIns="121874" bIns="60937" numCol="1" anchor="t" anchorCtr="0" compatLnSpc="1">
            <a:normAutofit lnSpcReduction="10000"/>
          </a:bodyPr>
          <a:lstStyle/>
          <a:p>
            <a:pPr marL="0" marR="0" lvl="0" indent="0" algn="l" defTabSz="914400" rtl="0" fontAlgn="base">
              <a:lnSpc>
                <a:spcPct val="125000"/>
              </a:lnSpc>
              <a:spcBef>
                <a:spcPts val="0"/>
              </a:spcBef>
              <a:spcAft>
                <a:spcPct val="0"/>
              </a:spcAft>
              <a:buClrTx/>
              <a:buSzTx/>
              <a:buFontTx/>
              <a:buNone/>
              <a:defRPr/>
            </a:pPr>
            <a:r>
              <a:rPr kumimoji="0" sz="36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四、信息技术与课程整合的基本方式</a:t>
            </a:r>
          </a:p>
          <a:p>
            <a:pPr marL="0" marR="0" lvl="0" indent="0" algn="l" defTabSz="914400" rtl="0" fontAlgn="base">
              <a:lnSpc>
                <a:spcPct val="125000"/>
              </a:lnSpc>
              <a:spcBef>
                <a:spcPts val="0"/>
              </a:spcBef>
              <a:spcAft>
                <a:spcPct val="0"/>
              </a:spcAft>
              <a:buClrTx/>
              <a:buSzTx/>
              <a:buFontTx/>
              <a:buNone/>
              <a:defRPr/>
            </a:pPr>
            <a:endParaRPr kumimoji="0" sz="36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r>
              <a:rPr kumimoji="0" lang="zh-CN" altLang="en-US" sz="36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黑体" panose="02010609060101010101" charset="-122"/>
              </a:rPr>
              <a:t>（一）</a:t>
            </a:r>
            <a:r>
              <a:rPr kumimoji="0" sz="3600" b="1" i="0" u="none" strike="noStrike" kern="0" cap="none" spc="0" normalizeH="0" baseline="0" noProof="0" dirty="0" err="1">
                <a:ln>
                  <a:noFill/>
                </a:ln>
                <a:solidFill>
                  <a:srgbClr val="0070C0"/>
                </a:solidFill>
                <a:effectLst/>
                <a:uLnTx/>
                <a:uFillTx/>
                <a:latin typeface="微软雅黑" panose="020B0503020204020204" pitchFamily="34" charset="-122"/>
                <a:ea typeface="微软雅黑" panose="020B0503020204020204" pitchFamily="34" charset="-122"/>
                <a:cs typeface="黑体" panose="02010609060101010101" charset="-122"/>
              </a:rPr>
              <a:t>基本要求</a:t>
            </a:r>
            <a:r>
              <a:rPr kumimoji="0" sz="36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黑体" panose="02010609060101010101" charset="-122"/>
              </a:rPr>
              <a:t>：</a:t>
            </a:r>
          </a:p>
          <a:p>
            <a:pPr marL="0" marR="0" lvl="0" indent="0" algn="l" defTabSz="914400" rtl="0" fontAlgn="base">
              <a:lnSpc>
                <a:spcPct val="125000"/>
              </a:lnSpc>
              <a:spcBef>
                <a:spcPts val="0"/>
              </a:spcBef>
              <a:spcAft>
                <a:spcPct val="0"/>
              </a:spcAft>
              <a:buClrTx/>
              <a:buSzTx/>
              <a:buFontTx/>
              <a:buNone/>
              <a:defRPr/>
            </a:pPr>
            <a:r>
              <a:rPr kumimoji="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a:t>
            </a:r>
            <a:r>
              <a:rPr kumimoji="0"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a:t>
            </a:r>
            <a:r>
              <a:rPr kumimoji="0" lang="zh-CN"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一</a:t>
            </a:r>
            <a:r>
              <a:rPr kumimoji="0"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a:t>
            </a:r>
            <a:r>
              <a:rPr kumimoji="0" sz="3000" b="1" i="0" u="none" strike="noStrike" kern="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学习是以</a:t>
            </a:r>
            <a:r>
              <a:rPr kumimoji="0" sz="3000" b="1" i="0" u="none" strike="noStrike" kern="0" cap="none" spc="0" normalizeH="0" baseline="0" noProof="0" dirty="0" err="1">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学生为中心</a:t>
            </a:r>
            <a:r>
              <a:rPr kumimoji="0" sz="3000" b="1" i="0" u="none" strike="noStrike" kern="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的，学习是个性化的，能满足个体需要</a:t>
            </a:r>
            <a:r>
              <a:rPr kumimoji="0"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a:t>
            </a:r>
          </a:p>
          <a:p>
            <a:pPr marL="0" marR="0" lvl="0" indent="0" algn="l" defTabSz="914400" rtl="0" fontAlgn="base">
              <a:lnSpc>
                <a:spcPct val="125000"/>
              </a:lnSpc>
              <a:spcBef>
                <a:spcPts val="0"/>
              </a:spcBef>
              <a:spcAft>
                <a:spcPct val="0"/>
              </a:spcAft>
              <a:buClrTx/>
              <a:buSzTx/>
              <a:buFontTx/>
              <a:buNone/>
              <a:defRPr/>
            </a:pPr>
            <a:r>
              <a:rPr kumimoji="0"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a:t>
            </a:r>
            <a:r>
              <a:rPr kumimoji="0" lang="zh-CN"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二</a:t>
            </a:r>
            <a:r>
              <a:rPr kumimoji="0"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）学习是以</a:t>
            </a:r>
            <a:r>
              <a:rPr kumimoji="0" sz="30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问题或主题为中心</a:t>
            </a:r>
            <a:r>
              <a:rPr kumimoji="0"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的；</a:t>
            </a:r>
          </a:p>
          <a:p>
            <a:pPr marL="0" marR="0" lvl="0" indent="0" algn="l" defTabSz="914400" rtl="0" fontAlgn="base">
              <a:lnSpc>
                <a:spcPct val="125000"/>
              </a:lnSpc>
              <a:spcBef>
                <a:spcPts val="0"/>
              </a:spcBef>
              <a:spcAft>
                <a:spcPct val="0"/>
              </a:spcAft>
              <a:buClrTx/>
              <a:buSzTx/>
              <a:buFontTx/>
              <a:buNone/>
              <a:defRPr/>
            </a:pPr>
            <a:r>
              <a:rPr kumimoji="0"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a:t>
            </a:r>
            <a:r>
              <a:rPr kumimoji="0" lang="zh-CN"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三</a:t>
            </a:r>
            <a:r>
              <a:rPr kumimoji="0"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）学习过程是进行通讯交流的，学习者之间是</a:t>
            </a:r>
            <a:r>
              <a:rPr kumimoji="0" sz="30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协商的、合作</a:t>
            </a:r>
            <a:r>
              <a:rPr kumimoji="0"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的；</a:t>
            </a:r>
          </a:p>
          <a:p>
            <a:pPr marL="0" marR="0" lvl="0" indent="0" algn="l" defTabSz="914400" rtl="0" fontAlgn="base">
              <a:lnSpc>
                <a:spcPct val="125000"/>
              </a:lnSpc>
              <a:spcBef>
                <a:spcPts val="0"/>
              </a:spcBef>
              <a:spcAft>
                <a:spcPct val="0"/>
              </a:spcAft>
              <a:buClrTx/>
              <a:buSzTx/>
              <a:buFontTx/>
              <a:buNone/>
              <a:defRPr/>
            </a:pPr>
            <a:r>
              <a:rPr kumimoji="0"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a:t>
            </a:r>
            <a:r>
              <a:rPr kumimoji="0" lang="zh-CN"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四</a:t>
            </a:r>
            <a:r>
              <a:rPr kumimoji="0"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a:t>
            </a:r>
            <a:r>
              <a:rPr kumimoji="0" sz="3000" b="1" i="0" u="none" strike="noStrike" kern="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学习是有</a:t>
            </a:r>
            <a:r>
              <a:rPr kumimoji="0" sz="3000" b="1" i="0" u="none" strike="noStrike" kern="0" cap="none" spc="0" normalizeH="0" baseline="0" noProof="0" dirty="0" err="1">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创造性和生产性</a:t>
            </a:r>
            <a:r>
              <a:rPr kumimoji="0" sz="3000" b="1" i="0" u="none" strike="noStrike" kern="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的</a:t>
            </a:r>
            <a:r>
              <a:rPr kumimoji="0"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a:t>
            </a:r>
            <a:r>
              <a:rPr kumimoji="0" lang="en-US" sz="3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a:t>
            </a:r>
            <a:r>
              <a:rPr kumimoji="0" lang="zh-CN" altLang="en-US" sz="30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（现实状况）</a:t>
            </a:r>
            <a:endParaRPr kumimoji="0" sz="30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p:cNvSpPr>
          <p:nvPr>
            <p:ph idx="1"/>
          </p:nvPr>
        </p:nvSpPr>
        <p:spPr>
          <a:xfrm>
            <a:off x="1395695" y="443548"/>
            <a:ext cx="9400610" cy="5420358"/>
          </a:xfrm>
        </p:spPr>
        <p:txBody>
          <a:bodyPr vert="horz" wrap="square" lIns="121874" tIns="60937" rIns="121874" bIns="60937" anchor="t">
            <a:noAutofit/>
          </a:bodyPr>
          <a:lstStyle/>
          <a:p>
            <a:pPr marL="0" indent="0" eaLnBrk="1" hangingPunct="1">
              <a:buNone/>
            </a:pPr>
            <a:r>
              <a:rPr lang="zh-CN" altLang="en-US" sz="3600" b="1" dirty="0">
                <a:solidFill>
                  <a:srgbClr val="0070C0"/>
                </a:solidFill>
                <a:latin typeface="微软雅黑" panose="020B0503020204020204" pitchFamily="34" charset="-122"/>
                <a:ea typeface="微软雅黑" panose="020B0503020204020204" pitchFamily="34" charset="-122"/>
              </a:rPr>
              <a:t>（二）基本策略：</a:t>
            </a:r>
          </a:p>
          <a:p>
            <a:pPr marL="0" indent="0" eaLnBrk="1" hangingPunct="1">
              <a:buNone/>
            </a:pPr>
            <a:r>
              <a:rPr lang="en-US" altLang="zh-CN" sz="2500" b="1" dirty="0">
                <a:latin typeface="微软雅黑" panose="020B0503020204020204" pitchFamily="34" charset="-122"/>
                <a:ea typeface="微软雅黑" panose="020B0503020204020204" pitchFamily="34" charset="-122"/>
              </a:rPr>
              <a:t>1.</a:t>
            </a:r>
            <a:r>
              <a:rPr lang="zh-CN" altLang="en-US" sz="2500" b="1" dirty="0">
                <a:latin typeface="微软雅黑" panose="020B0503020204020204" pitchFamily="34" charset="-122"/>
                <a:ea typeface="微软雅黑" panose="020B0503020204020204" pitchFamily="34" charset="-122"/>
              </a:rPr>
              <a:t> 创设情境培养学生观察、思维能力；</a:t>
            </a:r>
          </a:p>
          <a:p>
            <a:pPr marL="0" indent="0" eaLnBrk="1" hangingPunct="1">
              <a:buNone/>
            </a:pPr>
            <a:r>
              <a:rPr lang="en-US" altLang="zh-CN" sz="2500" b="1" dirty="0">
                <a:latin typeface="微软雅黑" panose="020B0503020204020204" pitchFamily="34" charset="-122"/>
                <a:ea typeface="微软雅黑" panose="020B0503020204020204" pitchFamily="34" charset="-122"/>
              </a:rPr>
              <a:t>2.</a:t>
            </a:r>
            <a:r>
              <a:rPr lang="zh-CN" altLang="en-US" sz="2500" b="1" dirty="0">
                <a:latin typeface="微软雅黑" panose="020B0503020204020204" pitchFamily="34" charset="-122"/>
                <a:ea typeface="微软雅黑" panose="020B0503020204020204" pitchFamily="34" charset="-122"/>
              </a:rPr>
              <a:t> 培养学生自主发现、探索学习能力；</a:t>
            </a:r>
          </a:p>
          <a:p>
            <a:pPr marL="0" indent="0" eaLnBrk="1" hangingPunct="1">
              <a:buNone/>
            </a:pPr>
            <a:r>
              <a:rPr lang="en-US" altLang="zh-CN" sz="2500" b="1" dirty="0">
                <a:latin typeface="微软雅黑" panose="020B0503020204020204" pitchFamily="34" charset="-122"/>
                <a:ea typeface="微软雅黑" panose="020B0503020204020204" pitchFamily="34" charset="-122"/>
              </a:rPr>
              <a:t>3.</a:t>
            </a:r>
            <a:r>
              <a:rPr lang="zh-CN" altLang="en-US" sz="2500" b="1" dirty="0">
                <a:latin typeface="微软雅黑" panose="020B0503020204020204" pitchFamily="34" charset="-122"/>
                <a:ea typeface="微软雅黑" panose="020B0503020204020204" pitchFamily="34" charset="-122"/>
              </a:rPr>
              <a:t> 培养学生积极参与、不断探索精神和科学的研究的方法；</a:t>
            </a:r>
          </a:p>
          <a:p>
            <a:pPr marL="0" indent="0" eaLnBrk="1" hangingPunct="1">
              <a:buNone/>
            </a:pPr>
            <a:r>
              <a:rPr lang="en-US" altLang="zh-CN" sz="2500" b="1" dirty="0">
                <a:latin typeface="微软雅黑" panose="020B0503020204020204" pitchFamily="34" charset="-122"/>
                <a:ea typeface="微软雅黑" panose="020B0503020204020204" pitchFamily="34" charset="-122"/>
              </a:rPr>
              <a:t>4.</a:t>
            </a:r>
            <a:r>
              <a:rPr lang="zh-CN" altLang="en-US" sz="2500" b="1" dirty="0">
                <a:latin typeface="微软雅黑" panose="020B0503020204020204" pitchFamily="34" charset="-122"/>
                <a:ea typeface="微软雅黑" panose="020B0503020204020204" pitchFamily="34" charset="-122"/>
              </a:rPr>
              <a:t> 组织协商活动，培养合作学习精神；        </a:t>
            </a:r>
            <a:r>
              <a:rPr lang="zh-CN" altLang="en-US" sz="2500" b="1" dirty="0">
                <a:solidFill>
                  <a:srgbClr val="7030A0"/>
                </a:solidFill>
                <a:latin typeface="微软雅黑" panose="020B0503020204020204" pitchFamily="34" charset="-122"/>
                <a:ea typeface="微软雅黑" panose="020B0503020204020204" pitchFamily="34" charset="-122"/>
              </a:rPr>
              <a:t>（小组分工）</a:t>
            </a:r>
          </a:p>
          <a:p>
            <a:pPr marL="0" indent="0" eaLnBrk="1" hangingPunct="1">
              <a:buNone/>
            </a:pPr>
            <a:r>
              <a:rPr lang="en-US" altLang="zh-CN" sz="2500" b="1" dirty="0">
                <a:latin typeface="微软雅黑" panose="020B0503020204020204" pitchFamily="34" charset="-122"/>
                <a:ea typeface="微软雅黑" panose="020B0503020204020204" pitchFamily="34" charset="-122"/>
              </a:rPr>
              <a:t>5.</a:t>
            </a:r>
            <a:r>
              <a:rPr lang="zh-CN" altLang="en-US" sz="2500" b="1" dirty="0">
                <a:latin typeface="微软雅黑" panose="020B0503020204020204" pitchFamily="34" charset="-122"/>
                <a:ea typeface="微软雅黑" panose="020B0503020204020204" pitchFamily="34" charset="-122"/>
              </a:rPr>
              <a:t> 借助信息工具平台，创造机会让学习者用语言、文字表述观点思想、形成个性化的知识结构；                   </a:t>
            </a:r>
            <a:r>
              <a:rPr lang="zh-CN" altLang="en-US" sz="2500" b="1" dirty="0">
                <a:solidFill>
                  <a:srgbClr val="7030A0"/>
                </a:solidFill>
                <a:latin typeface="微软雅黑" panose="020B0503020204020204" pitchFamily="34" charset="-122"/>
                <a:ea typeface="微软雅黑" panose="020B0503020204020204" pitchFamily="34" charset="-122"/>
              </a:rPr>
              <a:t>（学习社群）</a:t>
            </a:r>
          </a:p>
          <a:p>
            <a:pPr marL="0" indent="0" eaLnBrk="1" hangingPunct="1">
              <a:buNone/>
            </a:pPr>
            <a:r>
              <a:rPr lang="en-US" altLang="zh-CN" sz="2500" b="1" dirty="0">
                <a:latin typeface="微软雅黑" panose="020B0503020204020204" pitchFamily="34" charset="-122"/>
                <a:ea typeface="微软雅黑" panose="020B0503020204020204" pitchFamily="34" charset="-122"/>
              </a:rPr>
              <a:t>6.</a:t>
            </a:r>
            <a:r>
              <a:rPr lang="zh-CN" altLang="en-US" sz="2500" b="1" dirty="0">
                <a:latin typeface="微软雅黑" panose="020B0503020204020204" pitchFamily="34" charset="-122"/>
                <a:ea typeface="微软雅黑" panose="020B0503020204020204" pitchFamily="34" charset="-122"/>
              </a:rPr>
              <a:t> 培养学生信息加工处理和表达交流能力：</a:t>
            </a:r>
          </a:p>
          <a:p>
            <a:pPr marL="0" indent="0" eaLnBrk="1" hangingPunct="1">
              <a:buNone/>
            </a:pPr>
            <a:r>
              <a:rPr lang="en-US" altLang="zh-CN" sz="2500" b="1" dirty="0">
                <a:latin typeface="微软雅黑" panose="020B0503020204020204" pitchFamily="34" charset="-122"/>
                <a:ea typeface="微软雅黑" panose="020B0503020204020204" pitchFamily="34" charset="-122"/>
              </a:rPr>
              <a:t>7.</a:t>
            </a:r>
            <a:r>
              <a:rPr lang="zh-CN" altLang="en-US" sz="2500" b="1" dirty="0">
                <a:latin typeface="微软雅黑" panose="020B0503020204020204" pitchFamily="34" charset="-122"/>
                <a:ea typeface="微软雅黑" panose="020B0503020204020204" pitchFamily="34" charset="-122"/>
              </a:rPr>
              <a:t> 提高学习者自我评价反馈的机会。</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p:cNvSpPr>
          <p:nvPr>
            <p:ph idx="1"/>
          </p:nvPr>
        </p:nvSpPr>
        <p:spPr>
          <a:xfrm>
            <a:off x="506730" y="180975"/>
            <a:ext cx="11177905" cy="6241415"/>
          </a:xfrm>
        </p:spPr>
        <p:txBody>
          <a:bodyPr vert="horz" wrap="square" lIns="121874" tIns="60937" rIns="121874" bIns="60937" anchor="t">
            <a:normAutofit fontScale="90000" lnSpcReduction="10000"/>
          </a:bodyPr>
          <a:lstStyle/>
          <a:p>
            <a:pPr marL="0" indent="0" eaLnBrk="1" hangingPunct="1">
              <a:buNone/>
            </a:pPr>
            <a:r>
              <a:rPr lang="zh-CN" altLang="en-US" sz="4000" b="1" dirty="0">
                <a:solidFill>
                  <a:srgbClr val="0070C0"/>
                </a:solidFill>
                <a:latin typeface="微软雅黑" panose="020B0503020204020204" pitchFamily="34" charset="-122"/>
                <a:ea typeface="微软雅黑" panose="020B0503020204020204" pitchFamily="34" charset="-122"/>
              </a:rPr>
              <a:t>（三）基本方式：</a:t>
            </a:r>
          </a:p>
          <a:p>
            <a:pPr marL="0" indent="0" eaLnBrk="1" hangingPunct="1">
              <a:buNone/>
            </a:pPr>
            <a:r>
              <a:rPr lang="zh-CN" altLang="en-US" b="1" dirty="0">
                <a:latin typeface="微软雅黑" panose="020B0503020204020204" pitchFamily="34" charset="-122"/>
                <a:ea typeface="微软雅黑" panose="020B0503020204020204" pitchFamily="34" charset="-122"/>
              </a:rPr>
              <a:t>1．信息技术课程，信息技术作为</a:t>
            </a:r>
            <a:r>
              <a:rPr lang="zh-CN" altLang="en-US" b="1" dirty="0">
                <a:solidFill>
                  <a:srgbClr val="7030A0"/>
                </a:solidFill>
                <a:latin typeface="微软雅黑" panose="020B0503020204020204" pitchFamily="34" charset="-122"/>
                <a:ea typeface="微软雅黑" panose="020B0503020204020204" pitchFamily="34" charset="-122"/>
              </a:rPr>
              <a:t>学习的对象</a:t>
            </a:r>
          </a:p>
          <a:p>
            <a:pPr marL="0" indent="0" eaLnBrk="1" hangingPunct="1">
              <a:buNone/>
            </a:pPr>
            <a:endParaRPr lang="zh-CN" altLang="en-US" b="1" dirty="0">
              <a:latin typeface="微软雅黑" panose="020B0503020204020204" pitchFamily="34" charset="-122"/>
              <a:ea typeface="微软雅黑" panose="020B0503020204020204" pitchFamily="34" charset="-122"/>
            </a:endParaRPr>
          </a:p>
          <a:p>
            <a:pPr marL="0" indent="0" eaLnBrk="1" hangingPunct="1">
              <a:buNone/>
            </a:pPr>
            <a:r>
              <a:rPr lang="zh-CN" altLang="en-US" b="1" dirty="0">
                <a:latin typeface="微软雅黑" panose="020B0503020204020204" pitchFamily="34" charset="-122"/>
                <a:ea typeface="微软雅黑" panose="020B0503020204020204" pitchFamily="34" charset="-122"/>
              </a:rPr>
              <a:t>2．与其他学科的整合，信息技术作为</a:t>
            </a:r>
            <a:r>
              <a:rPr lang="zh-CN" altLang="en-US" b="1" dirty="0">
                <a:solidFill>
                  <a:srgbClr val="7030A0"/>
                </a:solidFill>
                <a:latin typeface="微软雅黑" panose="020B0503020204020204" pitchFamily="34" charset="-122"/>
                <a:ea typeface="微软雅黑" panose="020B0503020204020204" pitchFamily="34" charset="-122"/>
              </a:rPr>
              <a:t>教学工具</a:t>
            </a:r>
          </a:p>
          <a:p>
            <a:pPr marL="0" indent="0" eaLnBrk="1" hangingPunct="1">
              <a:buNone/>
            </a:pPr>
            <a:r>
              <a:rPr lang="zh-CN" altLang="en-US" b="1" dirty="0">
                <a:latin typeface="微软雅黑" panose="020B0503020204020204" pitchFamily="34" charset="-122"/>
                <a:ea typeface="微软雅黑" panose="020B0503020204020204" pitchFamily="34" charset="-122"/>
              </a:rPr>
              <a:t>   最常用的模式是“情境——探究”模式。（模拟实验</a:t>
            </a:r>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核爆炸）</a:t>
            </a:r>
          </a:p>
          <a:p>
            <a:pPr marL="0" indent="0" eaLnBrk="1" hangingPunct="1">
              <a:buNone/>
            </a:pPr>
            <a:endParaRPr lang="zh-CN" altLang="en-US" b="1" dirty="0">
              <a:latin typeface="微软雅黑" panose="020B0503020204020204" pitchFamily="34" charset="-122"/>
              <a:ea typeface="微软雅黑" panose="020B0503020204020204" pitchFamily="34" charset="-122"/>
            </a:endParaRPr>
          </a:p>
          <a:p>
            <a:pPr marL="0" indent="0" eaLnBrk="1" hangingPunct="1">
              <a:buNone/>
            </a:pPr>
            <a:r>
              <a:rPr lang="en-US" altLang="zh-CN" b="1" dirty="0">
                <a:latin typeface="微软雅黑" panose="020B0503020204020204" pitchFamily="34" charset="-122"/>
                <a:ea typeface="微软雅黑" panose="020B0503020204020204" pitchFamily="34" charset="-122"/>
              </a:rPr>
              <a:t>3.</a:t>
            </a:r>
            <a:r>
              <a:rPr lang="zh-CN" altLang="en-US" b="1" dirty="0">
                <a:latin typeface="微软雅黑" panose="020B0503020204020204" pitchFamily="34" charset="-122"/>
                <a:ea typeface="微软雅黑" panose="020B0503020204020204" pitchFamily="34" charset="-122"/>
              </a:rPr>
              <a:t>研究型课程，信息技术作为</a:t>
            </a:r>
            <a:r>
              <a:rPr lang="zh-CN" altLang="en-US" b="1" dirty="0">
                <a:solidFill>
                  <a:srgbClr val="7030A0"/>
                </a:solidFill>
                <a:latin typeface="微软雅黑" panose="020B0503020204020204" pitchFamily="34" charset="-122"/>
                <a:ea typeface="微软雅黑" panose="020B0503020204020204" pitchFamily="34" charset="-122"/>
              </a:rPr>
              <a:t>学习工具</a:t>
            </a:r>
          </a:p>
          <a:p>
            <a:pPr marL="0" indent="0" eaLnBrk="1" hangingPunct="1">
              <a:buNone/>
            </a:pPr>
            <a:r>
              <a:rPr lang="zh-CN" altLang="en-US" sz="2400" b="1" dirty="0">
                <a:latin typeface="微软雅黑" panose="020B0503020204020204" pitchFamily="34" charset="-122"/>
                <a:ea typeface="微软雅黑" panose="020B0503020204020204" pitchFamily="34" charset="-122"/>
              </a:rPr>
              <a:t>根据信息技术作为认知工具的应用环境和方式的不同，又可分为以下模式：</a:t>
            </a:r>
          </a:p>
          <a:p>
            <a:pPr marL="0" indent="0" eaLnBrk="1" hangingPunct="1">
              <a:buNone/>
            </a:pPr>
            <a:r>
              <a:rPr lang="zh-CN" altLang="en-US" sz="2400" b="1" dirty="0">
                <a:latin typeface="微软雅黑" panose="020B0503020204020204" pitchFamily="34" charset="-122"/>
                <a:ea typeface="微软雅黑" panose="020B0503020204020204" pitchFamily="34" charset="-122"/>
              </a:rPr>
              <a:t>（1）“资源利用——主题探究——合作学习”模式</a:t>
            </a:r>
          </a:p>
          <a:p>
            <a:pPr marL="0" indent="0" eaLnBrk="1" hangingPunct="1">
              <a:buNone/>
            </a:pPr>
            <a:r>
              <a:rPr lang="zh-CN" altLang="en-US" sz="2400" b="1" dirty="0">
                <a:latin typeface="微软雅黑" panose="020B0503020204020204" pitchFamily="34" charset="-122"/>
                <a:ea typeface="微软雅黑" panose="020B0503020204020204" pitchFamily="34" charset="-122"/>
              </a:rPr>
              <a:t>（2）“小组合作——远程协商”模式</a:t>
            </a:r>
          </a:p>
          <a:p>
            <a:pPr marL="0" indent="0" eaLnBrk="1" hangingPunct="1">
              <a:buNone/>
            </a:pPr>
            <a:r>
              <a:rPr lang="zh-CN" altLang="en-US" sz="2400" b="1" dirty="0">
                <a:latin typeface="微软雅黑" panose="020B0503020204020204" pitchFamily="34" charset="-122"/>
                <a:ea typeface="微软雅黑" panose="020B0503020204020204" pitchFamily="34" charset="-122"/>
              </a:rPr>
              <a:t>（3）“专题探索——网站开发”模式</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332334" y="1753293"/>
            <a:ext cx="11527331" cy="1876789"/>
          </a:xfrm>
        </p:spPr>
        <p:txBody>
          <a:bodyPr vert="horz" wrap="square" lIns="121874" tIns="60937" rIns="121874" bIns="60937" anchor="ctr">
            <a:normAutofit fontScale="90000"/>
          </a:bodyPr>
          <a:lstStyle/>
          <a:p>
            <a:pPr algn="ctr" eaLnBrk="1" hangingPunct="1"/>
            <a:r>
              <a:rPr sz="6400" b="1" dirty="0">
                <a:solidFill>
                  <a:schemeClr val="tx1"/>
                </a:solidFill>
                <a:latin typeface="微软雅黑" panose="020B0503020204020204" pitchFamily="34" charset="-122"/>
                <a:ea typeface="微软雅黑" panose="020B0503020204020204" pitchFamily="34" charset="-122"/>
              </a:rPr>
              <a:t>知识点1</a:t>
            </a:r>
            <a:r>
              <a:rPr lang="zh-CN" sz="6400" b="1" dirty="0">
                <a:solidFill>
                  <a:schemeClr val="tx1"/>
                </a:solidFill>
                <a:latin typeface="微软雅黑" panose="020B0503020204020204" pitchFamily="34" charset="-122"/>
                <a:ea typeface="微软雅黑" panose="020B0503020204020204" pitchFamily="34" charset="-122"/>
              </a:rPr>
              <a:t>：</a:t>
            </a:r>
            <a:br>
              <a:rPr lang="en-US" altLang="zh-CN" sz="6400" b="1" dirty="0">
                <a:solidFill>
                  <a:schemeClr val="tx1"/>
                </a:solidFill>
                <a:latin typeface="微软雅黑" panose="020B0503020204020204" pitchFamily="34" charset="-122"/>
                <a:ea typeface="微软雅黑" panose="020B0503020204020204" pitchFamily="34" charset="-122"/>
              </a:rPr>
            </a:br>
            <a:r>
              <a:rPr sz="6400" b="1" dirty="0" err="1">
                <a:solidFill>
                  <a:schemeClr val="tx1"/>
                </a:solidFill>
                <a:latin typeface="微软雅黑" panose="020B0503020204020204" pitchFamily="34" charset="-122"/>
                <a:ea typeface="微软雅黑" panose="020B0503020204020204" pitchFamily="34" charset="-122"/>
              </a:rPr>
              <a:t>课程改革理念下学习方式的变革</a:t>
            </a:r>
            <a:endParaRPr sz="6400" b="1" dirty="0">
              <a:solidFill>
                <a:schemeClr val="tx1"/>
              </a:solidFill>
              <a:latin typeface="微软雅黑" panose="020B0503020204020204" pitchFamily="34" charset="-122"/>
              <a:ea typeface="微软雅黑" panose="020B0503020204020204" pitchFamily="34" charset="-122"/>
            </a:endParaRPr>
          </a:p>
        </p:txBody>
      </p:sp>
      <p:sp>
        <p:nvSpPr>
          <p:cNvPr id="18435" name="副标题 2"/>
          <p:cNvSpPr>
            <a:spLocks noGrp="1"/>
          </p:cNvSpPr>
          <p:nvPr>
            <p:ph type="subTitle" idx="1"/>
          </p:nvPr>
        </p:nvSpPr>
        <p:spPr>
          <a:xfrm>
            <a:off x="1830380" y="3884761"/>
            <a:ext cx="8531240" cy="1754068"/>
          </a:xfrm>
        </p:spPr>
        <p:txBody>
          <a:bodyPr vert="horz" wrap="square" lIns="121874" tIns="60937" rIns="121874" bIns="60937" anchor="t"/>
          <a:lstStyle/>
          <a:p>
            <a:pPr eaLnBrk="1" hangingPunct="1"/>
            <a:endParaRPr lang="zh-CN" altLang="en-US" dirty="0">
              <a:latin typeface="+mn-lt"/>
              <a:ea typeface="+mn-ea"/>
              <a:cs typeface="+mn-cs"/>
            </a:endParaRPr>
          </a:p>
        </p:txBody>
      </p:sp>
      <p:pic>
        <p:nvPicPr>
          <p:cNvPr id="24580" name="图片 1"/>
          <p:cNvPicPr>
            <a:picLocks noChangeAspect="1"/>
          </p:cNvPicPr>
          <p:nvPr/>
        </p:nvPicPr>
        <p:blipFill>
          <a:blip r:embed="rId2"/>
          <a:stretch>
            <a:fillRect/>
          </a:stretch>
        </p:blipFill>
        <p:spPr>
          <a:xfrm>
            <a:off x="4250950" y="3781084"/>
            <a:ext cx="3273272" cy="2615231"/>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FDF3F9D-F9C2-4F88-9546-36D5D2997A5F}"/>
              </a:ext>
            </a:extLst>
          </p:cNvPr>
          <p:cNvSpPr>
            <a:spLocks noGrp="1"/>
          </p:cNvSpPr>
          <p:nvPr>
            <p:ph type="title"/>
          </p:nvPr>
        </p:nvSpPr>
        <p:spPr>
          <a:xfrm>
            <a:off x="838200" y="437439"/>
            <a:ext cx="10515600" cy="842328"/>
          </a:xfrm>
        </p:spPr>
        <p:txBody>
          <a:bodyPr/>
          <a:lstStyle/>
          <a:p>
            <a:pPr algn="ctr"/>
            <a:r>
              <a:rPr lang="zh-CN" altLang="en-US" b="1" dirty="0"/>
              <a:t>案例：视频“高效课堂”小组合作学习</a:t>
            </a:r>
          </a:p>
        </p:txBody>
      </p:sp>
      <p:sp>
        <p:nvSpPr>
          <p:cNvPr id="3" name="内容占位符 2">
            <a:extLst>
              <a:ext uri="{FF2B5EF4-FFF2-40B4-BE49-F238E27FC236}">
                <a16:creationId xmlns:a16="http://schemas.microsoft.com/office/drawing/2014/main" id="{A604DED7-57B8-4682-AE45-20FC0203AFAC}"/>
              </a:ext>
            </a:extLst>
          </p:cNvPr>
          <p:cNvSpPr>
            <a:spLocks noGrp="1"/>
          </p:cNvSpPr>
          <p:nvPr>
            <p:ph idx="1"/>
          </p:nvPr>
        </p:nvSpPr>
        <p:spPr>
          <a:xfrm>
            <a:off x="838200" y="2088859"/>
            <a:ext cx="10515600" cy="4088421"/>
          </a:xfrm>
        </p:spPr>
        <p:txBody>
          <a:bodyPr>
            <a:normAutofit/>
          </a:bodyPr>
          <a:lstStyle/>
          <a:p>
            <a:pPr marL="0" indent="0">
              <a:buNone/>
            </a:pPr>
            <a:r>
              <a:rPr lang="zh-CN" altLang="en-US" sz="3200" b="1" dirty="0"/>
              <a:t>       </a:t>
            </a:r>
            <a:r>
              <a:rPr lang="zh-CN" altLang="en-US" sz="3200" b="1" dirty="0">
                <a:solidFill>
                  <a:srgbClr val="C00000"/>
                </a:solidFill>
              </a:rPr>
              <a:t>分析：</a:t>
            </a:r>
            <a:r>
              <a:rPr lang="zh-CN" altLang="en-US" sz="3200" b="1" dirty="0"/>
              <a:t>这位教师通过课堂上小组合作学习，不仅活跃了课堂气氛，也促进了学生认知、情感的发展，在合作中提高了课堂教学质量，是一种我们倡导的课堂教学方式。</a:t>
            </a:r>
          </a:p>
        </p:txBody>
      </p:sp>
    </p:spTree>
    <p:extLst>
      <p:ext uri="{BB962C8B-B14F-4D97-AF65-F5344CB8AC3E}">
        <p14:creationId xmlns:p14="http://schemas.microsoft.com/office/powerpoint/2010/main" val="7561742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3939" y="416401"/>
            <a:ext cx="10968738" cy="977538"/>
          </a:xfrm>
        </p:spPr>
        <p:txBody>
          <a:bodyPr vert="horz" wrap="square" lIns="121874" tIns="60937" rIns="121874" bIns="60937" anchor="ctr">
            <a:noAutofit/>
          </a:bodyPr>
          <a:lstStyle/>
          <a:p>
            <a:pPr algn="ctr" eaLnBrk="1" hangingPunct="1"/>
            <a:r>
              <a:rPr lang="zh-CN" altLang="en-US" sz="4400" b="1" dirty="0">
                <a:latin typeface="微软雅黑" panose="020B0503020204020204" pitchFamily="34" charset="-122"/>
                <a:ea typeface="微软雅黑" panose="020B0503020204020204" pitchFamily="34" charset="-122"/>
              </a:rPr>
              <a:t>知识点</a:t>
            </a:r>
            <a:r>
              <a:rPr lang="en-US" altLang="zh-CN" sz="4400" b="1" dirty="0">
                <a:latin typeface="微软雅黑" panose="020B0503020204020204" pitchFamily="34" charset="-122"/>
                <a:ea typeface="微软雅黑" panose="020B0503020204020204" pitchFamily="34" charset="-122"/>
              </a:rPr>
              <a:t>1:</a:t>
            </a:r>
            <a:r>
              <a:rPr lang="en-US" altLang="zh-CN" sz="4400" b="1" dirty="0">
                <a:latin typeface="微软雅黑" panose="020B0503020204020204" pitchFamily="34" charset="-122"/>
                <a:ea typeface="微软雅黑" panose="020B0503020204020204" pitchFamily="34" charset="-122"/>
                <a:sym typeface="+mn-ea"/>
              </a:rPr>
              <a:t>课程改革理念下学习方式的变革</a:t>
            </a:r>
            <a:endParaRPr lang="en-US" altLang="zh-CN" sz="4400" b="1" dirty="0">
              <a:solidFill>
                <a:schemeClr val="tx1"/>
              </a:solidFill>
              <a:latin typeface="黑体" panose="02010609060101010101" charset="-122"/>
              <a:ea typeface="黑体" panose="02010609060101010101" charset="-122"/>
            </a:endParaRPr>
          </a:p>
        </p:txBody>
      </p:sp>
      <p:sp>
        <p:nvSpPr>
          <p:cNvPr id="3" name="内容占位符 2"/>
          <p:cNvSpPr>
            <a:spLocks noGrp="1"/>
          </p:cNvSpPr>
          <p:nvPr>
            <p:ph idx="1"/>
          </p:nvPr>
        </p:nvSpPr>
        <p:spPr>
          <a:xfrm>
            <a:off x="983080" y="1838999"/>
            <a:ext cx="9549765" cy="4602600"/>
          </a:xfrm>
        </p:spPr>
        <p:txBody>
          <a:bodyPr vert="horz" wrap="square" lIns="121874" tIns="60937" rIns="121874" bIns="60937" anchor="t">
            <a:noAutofit/>
          </a:bodyPr>
          <a:lstStyle/>
          <a:p>
            <a:pPr marL="704850" indent="-704850" eaLnBrk="1" hangingPunct="1">
              <a:buNone/>
            </a:pPr>
            <a:r>
              <a:rPr lang="en-US" altLang="zh-CN" sz="3600" b="1" dirty="0" err="1">
                <a:latin typeface="微软雅黑" panose="020B0503020204020204" pitchFamily="34" charset="-122"/>
                <a:ea typeface="微软雅黑" panose="020B0503020204020204" pitchFamily="34" charset="-122"/>
              </a:rPr>
              <a:t>一、学习方式的含义</a:t>
            </a:r>
            <a:r>
              <a:rPr lang="en-US" altLang="zh-CN" sz="3200" b="1" dirty="0">
                <a:latin typeface="微软雅黑" panose="020B0503020204020204" pitchFamily="34" charset="-122"/>
                <a:ea typeface="微软雅黑" panose="020B0503020204020204" pitchFamily="34" charset="-122"/>
              </a:rPr>
              <a:t> </a:t>
            </a:r>
          </a:p>
          <a:p>
            <a:pPr marL="704850" indent="-704850" eaLnBrk="1" hangingPunct="1">
              <a:buNone/>
            </a:pPr>
            <a:r>
              <a:rPr lang="en-US" altLang="zh-CN" b="1" dirty="0">
                <a:latin typeface="微软雅黑" panose="020B0503020204020204" pitchFamily="34" charset="-122"/>
                <a:ea typeface="微软雅黑" panose="020B0503020204020204" pitchFamily="34" charset="-122"/>
              </a:rPr>
              <a:t>       </a:t>
            </a:r>
            <a:r>
              <a:rPr lang="en-US" altLang="zh-CN" sz="3200" b="1" dirty="0">
                <a:latin typeface="微软雅黑" panose="020B0503020204020204" pitchFamily="34" charset="-122"/>
                <a:ea typeface="微软雅黑" panose="020B0503020204020204" pitchFamily="34" charset="-122"/>
              </a:rPr>
              <a:t>学习方式是人们在学习时所</a:t>
            </a:r>
            <a:r>
              <a:rPr lang="en-US" altLang="zh-CN" sz="3200" b="1" dirty="0">
                <a:solidFill>
                  <a:srgbClr val="7030A0"/>
                </a:solidFill>
                <a:latin typeface="微软雅黑" panose="020B0503020204020204" pitchFamily="34" charset="-122"/>
                <a:ea typeface="微软雅黑" panose="020B0503020204020204" pitchFamily="34" charset="-122"/>
              </a:rPr>
              <a:t>具备</a:t>
            </a:r>
            <a:r>
              <a:rPr lang="en-US" altLang="zh-CN" sz="3200" b="1" dirty="0">
                <a:latin typeface="微软雅黑" panose="020B0503020204020204" pitchFamily="34" charset="-122"/>
                <a:ea typeface="微软雅黑" panose="020B0503020204020204" pitchFamily="34" charset="-122"/>
              </a:rPr>
              <a:t>的或所</a:t>
            </a:r>
            <a:r>
              <a:rPr lang="en-US" altLang="zh-CN" sz="3200" b="1" dirty="0">
                <a:solidFill>
                  <a:srgbClr val="7030A0"/>
                </a:solidFill>
                <a:latin typeface="微软雅黑" panose="020B0503020204020204" pitchFamily="34" charset="-122"/>
                <a:ea typeface="微软雅黑" panose="020B0503020204020204" pitchFamily="34" charset="-122"/>
              </a:rPr>
              <a:t>偏爱</a:t>
            </a:r>
            <a:r>
              <a:rPr lang="en-US" altLang="zh-CN" sz="3200" b="1" dirty="0">
                <a:latin typeface="微软雅黑" panose="020B0503020204020204" pitchFamily="34" charset="-122"/>
                <a:ea typeface="微软雅黑" panose="020B0503020204020204" pitchFamily="34" charset="-122"/>
              </a:rPr>
              <a:t>的方式，是学习者一贯表现出来的具有个性特色的学习策略和学习倾向的总和。学习方式的重要组成部分是</a:t>
            </a:r>
            <a:r>
              <a:rPr lang="en-US" altLang="zh-CN" sz="3200" b="1" dirty="0">
                <a:solidFill>
                  <a:srgbClr val="7030A0"/>
                </a:solidFill>
                <a:latin typeface="微软雅黑" panose="020B0503020204020204" pitchFamily="34" charset="-122"/>
                <a:ea typeface="微软雅黑" panose="020B0503020204020204" pitchFamily="34" charset="-122"/>
              </a:rPr>
              <a:t>学习策略和学习倾向性</a:t>
            </a:r>
            <a:r>
              <a:rPr lang="en-US" altLang="zh-CN" sz="3200" b="1" dirty="0">
                <a:latin typeface="微软雅黑" panose="020B0503020204020204" pitchFamily="34" charset="-122"/>
                <a:ea typeface="微软雅黑" panose="020B0503020204020204" pitchFamily="34" charset="-122"/>
              </a:rPr>
              <a:t>。</a:t>
            </a:r>
          </a:p>
          <a:p>
            <a:pPr marL="704850" indent="-704850" eaLnBrk="1" hangingPunct="1">
              <a:buNone/>
            </a:pPr>
            <a:r>
              <a:rPr lang="en-US" altLang="zh-CN" sz="3200" b="1" dirty="0">
                <a:latin typeface="微软雅黑" panose="020B0503020204020204" pitchFamily="34" charset="-122"/>
                <a:ea typeface="微软雅黑" panose="020B0503020204020204" pitchFamily="34" charset="-122"/>
              </a:rPr>
              <a:t>      </a:t>
            </a:r>
            <a:r>
              <a:rPr lang="en-US" altLang="zh-CN" sz="3200" b="1" dirty="0" err="1">
                <a:latin typeface="微软雅黑" panose="020B0503020204020204" pitchFamily="34" charset="-122"/>
                <a:ea typeface="微软雅黑" panose="020B0503020204020204" pitchFamily="34" charset="-122"/>
              </a:rPr>
              <a:t>学习方式还具有相对稳定性的特征</a:t>
            </a:r>
            <a:r>
              <a:rPr lang="en-US" altLang="zh-CN" sz="3200" b="1" dirty="0">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611631" y="623349"/>
            <a:ext cx="10968738" cy="1140460"/>
          </a:xfrm>
        </p:spPr>
        <p:txBody>
          <a:bodyPr vert="horz" wrap="square" lIns="121874" tIns="60937" rIns="121874" bIns="60937" anchor="ctr">
            <a:normAutofit/>
          </a:bodyPr>
          <a:lstStyle/>
          <a:p>
            <a:pPr eaLnBrk="1" hangingPunct="1"/>
            <a:r>
              <a:rPr lang="zh-CN" altLang="en-US" sz="4400" b="1" dirty="0">
                <a:ea typeface="黑体" panose="02010609060101010101" charset="-122"/>
              </a:rPr>
              <a:t>二、学习方式变革的原因及其含义 </a:t>
            </a:r>
            <a:endParaRPr lang="zh-CN" altLang="en-US" b="1" dirty="0">
              <a:ea typeface="黑体" panose="02010609060101010101" charset="-122"/>
            </a:endParaRPr>
          </a:p>
        </p:txBody>
      </p:sp>
      <p:sp>
        <p:nvSpPr>
          <p:cNvPr id="31747" name="Rectangle 3"/>
          <p:cNvSpPr>
            <a:spLocks noGrp="1" noChangeArrowheads="1"/>
          </p:cNvSpPr>
          <p:nvPr>
            <p:ph idx="1"/>
          </p:nvPr>
        </p:nvSpPr>
        <p:spPr>
          <a:xfrm>
            <a:off x="899160" y="1933575"/>
            <a:ext cx="9596755" cy="4056380"/>
          </a:xfrm>
        </p:spPr>
        <p:txBody>
          <a:bodyPr vert="horz" wrap="square" lIns="121874" tIns="60937" rIns="121874" bIns="60937" numCol="1" anchor="t" anchorCtr="0" compatLnSpc="1">
            <a:normAutofit/>
          </a:bodyPr>
          <a:lstStyle/>
          <a:p>
            <a:pPr marL="0" marR="0" lvl="0" indent="0" algn="l" defTabSz="914400" rtl="0" fontAlgn="base">
              <a:lnSpc>
                <a:spcPct val="125000"/>
              </a:lnSpc>
              <a:spcBef>
                <a:spcPts val="0"/>
              </a:spcBef>
              <a:spcAft>
                <a:spcPct val="0"/>
              </a:spcAft>
              <a:buClrTx/>
              <a:buSzTx/>
              <a:buFontTx/>
              <a:buNone/>
              <a:defRPr/>
            </a:pPr>
            <a:r>
              <a:rPr lang="zh-CN" altLang="en-US" sz="3200" b="1" dirty="0">
                <a:solidFill>
                  <a:srgbClr val="202020"/>
                </a:solidFill>
                <a:latin typeface="微软雅黑" panose="020B0503020204020204" pitchFamily="34" charset="-122"/>
                <a:ea typeface="微软雅黑" panose="020B0503020204020204" pitchFamily="34" charset="-122"/>
                <a:sym typeface="+mn-ea"/>
              </a:rPr>
              <a:t>（一）学习方式变革的原因</a:t>
            </a:r>
          </a:p>
          <a:p>
            <a:pPr marL="0" marR="0" lvl="0" indent="0" algn="l" defTabSz="914400" rtl="0" fontAlgn="base">
              <a:lnSpc>
                <a:spcPct val="125000"/>
              </a:lnSpc>
              <a:spcBef>
                <a:spcPts val="0"/>
              </a:spcBef>
              <a:spcAft>
                <a:spcPct val="0"/>
              </a:spcAft>
              <a:buClrTx/>
              <a:buSzTx/>
              <a:buFontTx/>
              <a:buNone/>
              <a:defRPr/>
            </a:pPr>
            <a:endParaRPr lang="zh-CN" altLang="en-US" sz="3200" b="1" dirty="0">
              <a:solidFill>
                <a:srgbClr val="202020"/>
              </a:solidFill>
              <a:latin typeface="微软雅黑" panose="020B0503020204020204" pitchFamily="34" charset="-122"/>
              <a:ea typeface="微软雅黑" panose="020B0503020204020204" pitchFamily="34" charset="-122"/>
              <a:sym typeface="+mn-ea"/>
            </a:endParaRPr>
          </a:p>
          <a:p>
            <a:pPr marL="0" marR="0" lvl="0" indent="0" algn="l" defTabSz="914400" rtl="0" fontAlgn="base">
              <a:lnSpc>
                <a:spcPct val="125000"/>
              </a:lnSpc>
              <a:spcBef>
                <a:spcPts val="0"/>
              </a:spcBef>
              <a:spcAft>
                <a:spcPct val="0"/>
              </a:spcAft>
              <a:buClrTx/>
              <a:buSzTx/>
              <a:buFontTx/>
              <a:buNone/>
              <a:defRPr/>
            </a:pPr>
            <a:r>
              <a:rPr lang="en-US" altLang="zh-CN" sz="3200" b="1" dirty="0">
                <a:solidFill>
                  <a:srgbClr val="202020"/>
                </a:solidFill>
                <a:latin typeface="微软雅黑" panose="020B0503020204020204" pitchFamily="34" charset="-122"/>
                <a:ea typeface="微软雅黑" panose="020B0503020204020204" pitchFamily="34" charset="-122"/>
                <a:sym typeface="+mn-ea"/>
              </a:rPr>
              <a:t>1</a:t>
            </a:r>
            <a:r>
              <a:rPr lang="zh-CN" altLang="en-US" sz="3200" b="1" dirty="0">
                <a:solidFill>
                  <a:srgbClr val="202020"/>
                </a:solidFill>
                <a:latin typeface="微软雅黑" panose="020B0503020204020204" pitchFamily="34" charset="-122"/>
                <a:ea typeface="微软雅黑" panose="020B0503020204020204" pitchFamily="34" charset="-122"/>
                <a:sym typeface="+mn-ea"/>
              </a:rPr>
              <a:t>.教育自身的需求是推动学习方式变革的内在动力。</a:t>
            </a:r>
            <a:endParaRPr lang="en-US" altLang="zh-CN" sz="3200" b="1" dirty="0">
              <a:solidFill>
                <a:srgbClr val="202020"/>
              </a:solidFill>
              <a:latin typeface="微软雅黑" panose="020B0503020204020204" pitchFamily="34" charset="-122"/>
              <a:ea typeface="微软雅黑" panose="020B0503020204020204" pitchFamily="34" charset="-122"/>
              <a:sym typeface="+mn-ea"/>
            </a:endParaRPr>
          </a:p>
          <a:p>
            <a:pPr marL="0" marR="0" lvl="0" indent="0" algn="l" defTabSz="914400" rtl="0" fontAlgn="base">
              <a:lnSpc>
                <a:spcPct val="125000"/>
              </a:lnSpc>
              <a:spcBef>
                <a:spcPts val="0"/>
              </a:spcBef>
              <a:spcAft>
                <a:spcPct val="0"/>
              </a:spcAft>
              <a:buClrTx/>
              <a:buSzTx/>
              <a:buFontTx/>
              <a:buNone/>
              <a:defRPr/>
            </a:pPr>
            <a:r>
              <a:rPr lang="en-US" altLang="zh-CN" sz="3200" b="1" dirty="0">
                <a:solidFill>
                  <a:srgbClr val="7030A0"/>
                </a:solidFill>
                <a:latin typeface="微软雅黑" panose="020B0503020204020204" pitchFamily="34" charset="-122"/>
                <a:ea typeface="微软雅黑" panose="020B0503020204020204" pitchFamily="34" charset="-122"/>
                <a:sym typeface="+mn-ea"/>
              </a:rPr>
              <a:t>                                         </a:t>
            </a:r>
            <a:r>
              <a:rPr lang="zh-CN" altLang="en-US" sz="3200" b="1" dirty="0">
                <a:solidFill>
                  <a:srgbClr val="7030A0"/>
                </a:solidFill>
                <a:latin typeface="微软雅黑" panose="020B0503020204020204" pitchFamily="34" charset="-122"/>
                <a:ea typeface="微软雅黑" panose="020B0503020204020204" pitchFamily="34" charset="-122"/>
                <a:sym typeface="+mn-ea"/>
              </a:rPr>
              <a:t>（知识增多</a:t>
            </a:r>
            <a:r>
              <a:rPr lang="en-US" altLang="zh-CN" sz="3200" b="1" dirty="0">
                <a:solidFill>
                  <a:srgbClr val="7030A0"/>
                </a:solidFill>
                <a:latin typeface="微软雅黑" panose="020B0503020204020204" pitchFamily="34" charset="-122"/>
                <a:ea typeface="微软雅黑" panose="020B0503020204020204" pitchFamily="34" charset="-122"/>
                <a:sym typeface="+mn-ea"/>
              </a:rPr>
              <a:t>——</a:t>
            </a:r>
            <a:r>
              <a:rPr lang="zh-CN" altLang="en-US" sz="3200" b="1" dirty="0">
                <a:solidFill>
                  <a:srgbClr val="7030A0"/>
                </a:solidFill>
                <a:latin typeface="微软雅黑" panose="020B0503020204020204" pitchFamily="34" charset="-122"/>
                <a:ea typeface="微软雅黑" panose="020B0503020204020204" pitchFamily="34" charset="-122"/>
                <a:sym typeface="+mn-ea"/>
              </a:rPr>
              <a:t>背）</a:t>
            </a: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rgbClr val="202020"/>
                </a:solidFill>
                <a:effectLst/>
                <a:uLnTx/>
                <a:uFillTx/>
                <a:latin typeface="微软雅黑" panose="020B0503020204020204" pitchFamily="34" charset="-122"/>
                <a:ea typeface="微软雅黑" panose="020B0503020204020204" pitchFamily="34" charset="-122"/>
                <a:cs typeface="黑体" panose="02010609060101010101" charset="-122"/>
              </a:rPr>
              <a:t>2.社会发展对学习方式也提出了新的挑战。</a:t>
            </a:r>
          </a:p>
          <a:p>
            <a:pPr marL="0" marR="0" lvl="0" indent="0" algn="l" defTabSz="914400" rtl="0" fontAlgn="base">
              <a:lnSpc>
                <a:spcPct val="125000"/>
              </a:lnSpc>
              <a:spcBef>
                <a:spcPts val="0"/>
              </a:spcBef>
              <a:spcAft>
                <a:spcPct val="0"/>
              </a:spcAft>
              <a:buClrTx/>
              <a:buSzTx/>
              <a:buFontTx/>
              <a:buNone/>
              <a:defRPr/>
            </a:pPr>
            <a:r>
              <a:rPr lang="en-US" altLang="zh-CN" sz="3200" b="1" kern="0" dirty="0">
                <a:solidFill>
                  <a:srgbClr val="202020"/>
                </a:solidFill>
                <a:latin typeface="微软雅黑" panose="020B0503020204020204" pitchFamily="34" charset="-122"/>
                <a:ea typeface="微软雅黑" panose="020B0503020204020204" pitchFamily="34" charset="-122"/>
                <a:cs typeface="黑体" panose="02010609060101010101" charset="-122"/>
              </a:rPr>
              <a:t>                                          </a:t>
            </a:r>
            <a:r>
              <a:rPr lang="zh-CN" altLang="en-US"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（网络发展）</a:t>
            </a:r>
            <a:endPar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3250" y="217805"/>
            <a:ext cx="10515600" cy="1325563"/>
          </a:xfrm>
        </p:spPr>
        <p:txBody>
          <a:bodyPr/>
          <a:lstStyle/>
          <a:p>
            <a:r>
              <a:rPr lang="zh-CN" altLang="en-US" b="1" dirty="0"/>
              <a:t>（二）课程改革目标下学习方式变革的含义</a:t>
            </a:r>
          </a:p>
        </p:txBody>
      </p:sp>
      <p:sp>
        <p:nvSpPr>
          <p:cNvPr id="3" name="内容占位符 2"/>
          <p:cNvSpPr>
            <a:spLocks noGrp="1"/>
          </p:cNvSpPr>
          <p:nvPr>
            <p:ph idx="1"/>
          </p:nvPr>
        </p:nvSpPr>
        <p:spPr>
          <a:xfrm>
            <a:off x="1052830" y="1804670"/>
            <a:ext cx="10515600" cy="4474845"/>
          </a:xfrm>
        </p:spPr>
        <p:txBody>
          <a:bodyPr/>
          <a:lstStyle/>
          <a:p>
            <a:pPr marL="0" indent="0">
              <a:buNone/>
            </a:pPr>
            <a:r>
              <a:rPr lang="zh-CN" altLang="en-US" sz="3200" b="1" dirty="0"/>
              <a:t>1．倡导学习方式由他主学习转向</a:t>
            </a:r>
            <a:r>
              <a:rPr lang="zh-CN" altLang="en-US" sz="3200" b="1" dirty="0">
                <a:solidFill>
                  <a:srgbClr val="7030A0"/>
                </a:solidFill>
              </a:rPr>
              <a:t>自主学习</a:t>
            </a:r>
          </a:p>
          <a:p>
            <a:pPr marL="0" indent="0">
              <a:buNone/>
            </a:pPr>
            <a:r>
              <a:rPr lang="zh-CN" altLang="en-US" sz="3200" b="1" dirty="0"/>
              <a:t>2．突出学习过程中发现、探究和研究等</a:t>
            </a:r>
            <a:r>
              <a:rPr lang="zh-CN" altLang="en-US" sz="3200" b="1" dirty="0">
                <a:solidFill>
                  <a:srgbClr val="7030A0"/>
                </a:solidFill>
              </a:rPr>
              <a:t>认知过程</a:t>
            </a:r>
          </a:p>
          <a:p>
            <a:pPr marL="0" indent="0">
              <a:buNone/>
            </a:pPr>
            <a:r>
              <a:rPr lang="zh-CN" altLang="en-US" sz="3200" b="1" dirty="0"/>
              <a:t>3．以培养</a:t>
            </a:r>
            <a:r>
              <a:rPr lang="zh-CN" altLang="en-US" sz="3200" b="1" dirty="0">
                <a:solidFill>
                  <a:srgbClr val="7030A0"/>
                </a:solidFill>
              </a:rPr>
              <a:t>创新精神和实践能力</a:t>
            </a:r>
            <a:r>
              <a:rPr lang="zh-CN" altLang="en-US" sz="3200" b="1" dirty="0"/>
              <a:t>为目的</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611630" y="332385"/>
            <a:ext cx="10968738" cy="838276"/>
          </a:xfrm>
        </p:spPr>
        <p:txBody>
          <a:bodyPr vert="horz" wrap="square" lIns="121874" tIns="60937" rIns="121874" bIns="60937" anchor="ctr">
            <a:normAutofit/>
          </a:bodyPr>
          <a:lstStyle/>
          <a:p>
            <a:pPr eaLnBrk="1" hangingPunct="1"/>
            <a:r>
              <a:rPr lang="zh-CN" altLang="en-US" b="1" dirty="0">
                <a:ea typeface="黑体" panose="02010609060101010101" charset="-122"/>
              </a:rPr>
              <a:t>三、以自主、合作、探究为特征的学习方式</a:t>
            </a:r>
            <a:endParaRPr lang="zh-CN" altLang="en-US" b="1" dirty="0">
              <a:ea typeface="黑体" panose="02010609060101010101" charset="-122"/>
              <a:sym typeface="+mn-ea"/>
            </a:endParaRPr>
          </a:p>
        </p:txBody>
      </p:sp>
      <p:sp>
        <p:nvSpPr>
          <p:cNvPr id="31747" name="Rectangle 3"/>
          <p:cNvSpPr>
            <a:spLocks noGrp="1" noChangeArrowheads="1"/>
          </p:cNvSpPr>
          <p:nvPr>
            <p:ph idx="1"/>
          </p:nvPr>
        </p:nvSpPr>
        <p:spPr>
          <a:xfrm>
            <a:off x="1144587" y="1387442"/>
            <a:ext cx="9902825" cy="5388430"/>
          </a:xfrm>
        </p:spPr>
        <p:txBody>
          <a:bodyPr vert="horz" wrap="square" lIns="121874" tIns="60937" rIns="121874" bIns="60937" numCol="1" anchor="t" anchorCtr="0" compatLnSpc="1">
            <a:noAutofit/>
          </a:bodyPr>
          <a:lstStyle/>
          <a:p>
            <a:pPr marL="0" marR="0" lvl="0" indent="0" algn="l" defTabSz="914400" rtl="0" fontAlgn="base">
              <a:lnSpc>
                <a:spcPct val="125000"/>
              </a:lnSpc>
              <a:spcBef>
                <a:spcPts val="0"/>
              </a:spcBef>
              <a:spcAft>
                <a:spcPct val="0"/>
              </a:spcAft>
              <a:buClrTx/>
              <a:buSzTx/>
              <a:buFontTx/>
              <a:buNone/>
              <a:defRPr/>
            </a:pPr>
            <a:r>
              <a:rPr lang="zh-CN" altLang="en-US" sz="3200" b="1" dirty="0">
                <a:latin typeface="微软雅黑" panose="020B0503020204020204" pitchFamily="34" charset="-122"/>
                <a:ea typeface="微软雅黑" panose="020B0503020204020204" pitchFamily="34" charset="-122"/>
                <a:sym typeface="+mn-ea"/>
              </a:rPr>
              <a:t>（一）以自主为特征的学习方式</a:t>
            </a:r>
          </a:p>
          <a:p>
            <a:pPr marL="0" marR="0" lvl="0" indent="0" algn="l" defTabSz="914400" rtl="0" fontAlgn="base">
              <a:lnSpc>
                <a:spcPct val="125000"/>
              </a:lnSpc>
              <a:spcBef>
                <a:spcPts val="0"/>
              </a:spcBef>
              <a:spcAft>
                <a:spcPct val="0"/>
              </a:spcAft>
              <a:buClrTx/>
              <a:buSzTx/>
              <a:buFontTx/>
              <a:buNone/>
              <a:defRPr/>
            </a:pPr>
            <a:r>
              <a:rPr kumimoji="0" lang="en-US" altLang="zh-CN" sz="2400" b="1" i="0" u="none" strike="noStrike" kern="0" cap="none" spc="0" normalizeH="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a:t>
            </a:r>
            <a:r>
              <a:rPr kumimoji="0" lang="en-US" altLang="zh-CN" sz="2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学习者参与确定对自己有意义的学习目标的提出，自己制订学习进度，参与设计评价指标体系；学习者积极发展各种思考策略和学习策略，在解决问题中学习；学习者在学习过程中对认知活动能够进行</a:t>
            </a:r>
            <a:r>
              <a:rPr kumimoji="0" lang="en-US" altLang="zh-CN" sz="24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自我监控</a:t>
            </a:r>
            <a:r>
              <a:rPr kumimoji="0" lang="en-US" altLang="zh-CN" sz="2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，并作出相应的调适。</a:t>
            </a:r>
          </a:p>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（二）以探究为特征的学习</a:t>
            </a:r>
            <a:endPar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lvl="0" indent="0" fontAlgn="base">
              <a:lnSpc>
                <a:spcPct val="125000"/>
              </a:lnSpc>
              <a:spcBef>
                <a:spcPts val="0"/>
              </a:spcBef>
              <a:spcAft>
                <a:spcPct val="0"/>
              </a:spcAft>
              <a:buSzTx/>
              <a:buNone/>
              <a:defRPr/>
            </a:pPr>
            <a:r>
              <a:rPr lang="zh-CN" altLang="en-US" sz="24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    从学科领域和现实的社会中选择一些问题作为研究的主题，在教学中为学生创设一定的情境，通过学生自主独立地发现问题和解决问题等一系列活动，使知识技能、情感、态度得到特别的发展，特别是</a:t>
            </a:r>
            <a:r>
              <a:rPr lang="zh-CN" altLang="en-US" sz="24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探索精神和实践能力</a:t>
            </a:r>
            <a:r>
              <a:rPr lang="zh-CN" altLang="en-US" sz="24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的发展。</a:t>
            </a:r>
          </a:p>
          <a:p>
            <a:pPr marL="0" marR="0" lvl="0" indent="0" algn="l" defTabSz="914400" rtl="0" fontAlgn="base">
              <a:lnSpc>
                <a:spcPct val="125000"/>
              </a:lnSpc>
              <a:spcBef>
                <a:spcPts val="0"/>
              </a:spcBef>
              <a:spcAft>
                <a:spcPct val="0"/>
              </a:spcAft>
              <a:buClrTx/>
              <a:buSzTx/>
              <a:buFontTx/>
              <a:buNone/>
              <a:defRPr/>
            </a:pPr>
            <a:endParaRPr kumimoji="0" lang="en-US" altLang="zh-CN" sz="2400" i="0" u="none" strike="noStrike" kern="0" cap="none" spc="0" normalizeH="0" baseline="0" noProof="0" dirty="0">
              <a:ln>
                <a:noFill/>
              </a:ln>
              <a:solidFill>
                <a:schemeClr val="tx1"/>
              </a:solidFill>
              <a:effectLst/>
              <a:uLnTx/>
              <a:uFillTx/>
              <a:latin typeface="黑体" panose="02010609060101010101" charset="-122"/>
              <a:ea typeface="黑体" panose="02010609060101010101" charset="-122"/>
              <a:cs typeface="黑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79095" y="-363855"/>
            <a:ext cx="10515600" cy="1325563"/>
          </a:xfrm>
        </p:spPr>
        <p:txBody>
          <a:bodyPr/>
          <a:lstStyle/>
          <a:p>
            <a:r>
              <a:rPr lang="zh-CN" altLang="en-US" b="1" dirty="0"/>
              <a:t>（三）以合作为特征的学习方式</a:t>
            </a:r>
          </a:p>
        </p:txBody>
      </p:sp>
      <p:sp>
        <p:nvSpPr>
          <p:cNvPr id="3" name="内容占位符 2"/>
          <p:cNvSpPr>
            <a:spLocks noGrp="1"/>
          </p:cNvSpPr>
          <p:nvPr>
            <p:ph idx="1"/>
          </p:nvPr>
        </p:nvSpPr>
        <p:spPr>
          <a:xfrm>
            <a:off x="1154430" y="962025"/>
            <a:ext cx="10515600" cy="5262606"/>
          </a:xfrm>
        </p:spPr>
        <p:txBody>
          <a:bodyPr>
            <a:noAutofit/>
          </a:bodyPr>
          <a:lstStyle/>
          <a:p>
            <a:pPr marL="0" indent="0">
              <a:buNone/>
            </a:pPr>
            <a:r>
              <a:rPr lang="zh-CN" altLang="en-US" b="1" dirty="0">
                <a:sym typeface="+mn-ea"/>
              </a:rPr>
              <a:t>       课堂教学中以</a:t>
            </a:r>
            <a:r>
              <a:rPr lang="zh-CN" altLang="en-US" b="1" dirty="0">
                <a:solidFill>
                  <a:srgbClr val="7030A0"/>
                </a:solidFill>
                <a:sym typeface="+mn-ea"/>
              </a:rPr>
              <a:t>小组学习</a:t>
            </a:r>
            <a:r>
              <a:rPr lang="zh-CN" altLang="en-US" b="1" dirty="0">
                <a:sym typeface="+mn-ea"/>
              </a:rPr>
              <a:t>为主要组织形式，依据一定合作程序和方法促使学生在异质小组中共同学习，从而利用合作性人际交往促成学生认知、情感的教学策略体系。</a:t>
            </a:r>
          </a:p>
          <a:p>
            <a:pPr marL="0" indent="0">
              <a:buNone/>
            </a:pPr>
            <a:r>
              <a:rPr lang="zh-CN" altLang="en-US" b="1" dirty="0"/>
              <a:t>1.合作学习的基本特征</a:t>
            </a:r>
          </a:p>
          <a:p>
            <a:pPr marL="0" indent="0">
              <a:buNone/>
            </a:pPr>
            <a:r>
              <a:rPr lang="zh-CN" altLang="en-US" sz="2600" b="1" dirty="0"/>
              <a:t>（1）互助性</a:t>
            </a:r>
          </a:p>
          <a:p>
            <a:pPr marL="0" indent="0">
              <a:buNone/>
            </a:pPr>
            <a:r>
              <a:rPr lang="zh-CN" altLang="en-US" sz="2600" b="1" dirty="0"/>
              <a:t>（2）互补性</a:t>
            </a:r>
          </a:p>
          <a:p>
            <a:pPr marL="0" indent="0">
              <a:buNone/>
            </a:pPr>
            <a:r>
              <a:rPr lang="zh-CN" altLang="en-US" sz="2600" b="1" dirty="0"/>
              <a:t>（3）自主性</a:t>
            </a:r>
          </a:p>
          <a:p>
            <a:pPr marL="0" indent="0">
              <a:buNone/>
            </a:pPr>
            <a:r>
              <a:rPr lang="zh-CN" altLang="en-US" sz="2600" b="1" dirty="0"/>
              <a:t>（4）互动性</a:t>
            </a:r>
          </a:p>
          <a:p>
            <a:pPr marL="0" indent="0">
              <a:buNone/>
            </a:pPr>
            <a:r>
              <a:rPr lang="zh-CN" altLang="en-US" sz="2600" b="1" dirty="0"/>
              <a:t>（5）评价的自主性</a:t>
            </a:r>
          </a:p>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11166" y="563647"/>
            <a:ext cx="9288379" cy="4474845"/>
          </a:xfrm>
        </p:spPr>
        <p:txBody>
          <a:bodyPr>
            <a:normAutofit/>
          </a:bodyPr>
          <a:lstStyle/>
          <a:p>
            <a:pPr marL="0" indent="0">
              <a:buNone/>
            </a:pPr>
            <a:r>
              <a:rPr lang="zh-CN" altLang="en-US" sz="3600" b="1" dirty="0"/>
              <a:t> 2.合作学习的基本操作策略</a:t>
            </a:r>
            <a:endParaRPr lang="zh-CN" altLang="en-US" sz="2000" b="1" dirty="0"/>
          </a:p>
          <a:p>
            <a:pPr marL="0" indent="0">
              <a:buNone/>
            </a:pPr>
            <a:endParaRPr lang="zh-CN" altLang="en-US" sz="2000" b="1" dirty="0"/>
          </a:p>
          <a:p>
            <a:pPr marL="0" indent="0">
              <a:buNone/>
            </a:pPr>
            <a:r>
              <a:rPr lang="zh-CN" altLang="en-US" sz="3200" b="1" dirty="0"/>
              <a:t>（1）</a:t>
            </a:r>
            <a:r>
              <a:rPr lang="zh-CN" altLang="en-US" sz="3200" b="1" dirty="0">
                <a:solidFill>
                  <a:srgbClr val="7030A0"/>
                </a:solidFill>
              </a:rPr>
              <a:t>建立小组</a:t>
            </a:r>
            <a:r>
              <a:rPr lang="zh-CN" altLang="en-US" sz="3200" b="1" dirty="0"/>
              <a:t>是合作学习的前提和基础</a:t>
            </a:r>
            <a:r>
              <a:rPr lang="zh-CN" altLang="en-US" sz="3200" b="1" dirty="0">
                <a:solidFill>
                  <a:srgbClr val="7030A0"/>
                </a:solidFill>
              </a:rPr>
              <a:t>（如何建）</a:t>
            </a:r>
          </a:p>
          <a:p>
            <a:pPr marL="0" indent="0">
              <a:buNone/>
            </a:pPr>
            <a:r>
              <a:rPr lang="zh-CN" altLang="en-US" sz="3200" b="1" dirty="0"/>
              <a:t>（2）教师要注重</a:t>
            </a:r>
            <a:r>
              <a:rPr lang="zh-CN" altLang="en-US" sz="3200" b="1" dirty="0">
                <a:solidFill>
                  <a:srgbClr val="7030A0"/>
                </a:solidFill>
              </a:rPr>
              <a:t>培养学生的合作态度和技能</a:t>
            </a:r>
          </a:p>
          <a:p>
            <a:pPr marL="0" indent="0">
              <a:buNone/>
            </a:pPr>
            <a:r>
              <a:rPr lang="zh-CN" altLang="en-US" sz="3200" b="1" dirty="0"/>
              <a:t>（3）</a:t>
            </a:r>
            <a:r>
              <a:rPr lang="zh-CN" altLang="en-US" sz="3200" b="1" dirty="0">
                <a:solidFill>
                  <a:srgbClr val="7030A0"/>
                </a:solidFill>
              </a:rPr>
              <a:t>教师</a:t>
            </a:r>
            <a:r>
              <a:rPr lang="zh-CN" altLang="en-US" sz="3200" b="1" dirty="0"/>
              <a:t>在小组合作学习中的</a:t>
            </a:r>
            <a:r>
              <a:rPr lang="zh-CN" altLang="en-US" sz="3200" b="1" dirty="0">
                <a:solidFill>
                  <a:srgbClr val="7030A0"/>
                </a:solidFill>
              </a:rPr>
              <a:t>角色</a:t>
            </a:r>
          </a:p>
          <a:p>
            <a:pPr marL="0" indent="0">
              <a:buNone/>
            </a:pPr>
            <a:r>
              <a:rPr lang="zh-CN" altLang="en-US" sz="3200" b="1" dirty="0"/>
              <a:t>（4）小组合作学习的</a:t>
            </a:r>
            <a:r>
              <a:rPr lang="zh-CN" altLang="en-US" sz="3200" b="1" dirty="0">
                <a:solidFill>
                  <a:srgbClr val="7030A0"/>
                </a:solidFill>
              </a:rPr>
              <a:t>评价</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331</TotalTime>
  <Words>1107</Words>
  <Application>Microsoft Office PowerPoint</Application>
  <PresentationFormat>宽屏</PresentationFormat>
  <Paragraphs>117</Paragraphs>
  <Slides>19</Slides>
  <Notes>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19</vt:i4>
      </vt:variant>
    </vt:vector>
  </HeadingPairs>
  <TitlesOfParts>
    <vt:vector size="26" baseType="lpstr">
      <vt:lpstr>黑体</vt:lpstr>
      <vt:lpstr>微软雅黑</vt:lpstr>
      <vt:lpstr>微软雅黑 Light</vt:lpstr>
      <vt:lpstr>Arial</vt:lpstr>
      <vt:lpstr>Calibri</vt:lpstr>
      <vt:lpstr>Wingdings</vt:lpstr>
      <vt:lpstr>Office 主题</vt:lpstr>
      <vt:lpstr>第十四章  课程改革与学习方式变革</vt:lpstr>
      <vt:lpstr>知识点1： 课程改革理念下学习方式的变革</vt:lpstr>
      <vt:lpstr>案例：视频“高效课堂”小组合作学习</vt:lpstr>
      <vt:lpstr>知识点1:课程改革理念下学习方式的变革</vt:lpstr>
      <vt:lpstr>二、学习方式变革的原因及其含义 </vt:lpstr>
      <vt:lpstr>（二）课程改革目标下学习方式变革的含义</vt:lpstr>
      <vt:lpstr>三、以自主、合作、探究为特征的学习方式</vt:lpstr>
      <vt:lpstr>（三）以合作为特征的学习方式</vt:lpstr>
      <vt:lpstr>PowerPoint 演示文稿</vt:lpstr>
      <vt:lpstr>四、新课程改革中学生学习方式转变的状况及其分析</vt:lpstr>
      <vt:lpstr>（二）课程实施中学习方式存在问题的原因及对策</vt:lpstr>
      <vt:lpstr>知识点2：信息技术与学科课程的整合</vt:lpstr>
      <vt:lpstr>案例：示范课——《赤壁之战》</vt:lpstr>
      <vt:lpstr>知识点2  信息技术与学科课程的整合</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岚</cp:lastModifiedBy>
  <cp:revision>146</cp:revision>
  <dcterms:created xsi:type="dcterms:W3CDTF">2017-08-03T09:01:00Z</dcterms:created>
  <dcterms:modified xsi:type="dcterms:W3CDTF">2019-08-13T01:36:57Z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