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  <p:sldId id="307" r:id="rId4"/>
    <p:sldId id="260" r:id="rId5"/>
    <p:sldId id="261" r:id="rId6"/>
    <p:sldId id="300" r:id="rId7"/>
    <p:sldId id="302" r:id="rId8"/>
    <p:sldId id="301" r:id="rId9"/>
    <p:sldId id="264" r:id="rId10"/>
    <p:sldId id="303" r:id="rId11"/>
    <p:sldId id="263" r:id="rId12"/>
    <p:sldId id="265" r:id="rId13"/>
    <p:sldId id="266" r:id="rId14"/>
    <p:sldId id="288" r:id="rId15"/>
    <p:sldId id="289" r:id="rId16"/>
    <p:sldId id="290" r:id="rId17"/>
    <p:sldId id="278" r:id="rId18"/>
    <p:sldId id="304" r:id="rId19"/>
    <p:sldId id="279" r:id="rId20"/>
    <p:sldId id="280" r:id="rId21"/>
    <p:sldId id="291" r:id="rId22"/>
    <p:sldId id="292" r:id="rId23"/>
    <p:sldId id="293" r:id="rId24"/>
    <p:sldId id="294" r:id="rId25"/>
    <p:sldId id="286" r:id="rId26"/>
    <p:sldId id="305" r:id="rId27"/>
    <p:sldId id="296" r:id="rId28"/>
    <p:sldId id="281" r:id="rId29"/>
    <p:sldId id="282" r:id="rId30"/>
    <p:sldId id="287" r:id="rId31"/>
    <p:sldId id="306" r:id="rId32"/>
    <p:sldId id="297" r:id="rId33"/>
    <p:sldId id="285" r:id="rId3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8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2019/8/9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1898089" y="925235"/>
            <a:ext cx="8395822" cy="108544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pPr algn="ctr"/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第十五章 课程评价</a:t>
            </a:r>
          </a:p>
        </p:txBody>
      </p:sp>
      <p:pic>
        <p:nvPicPr>
          <p:cNvPr id="1843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80965" y="2338051"/>
            <a:ext cx="6830070" cy="388264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0036B5-57F1-4643-895F-A4C40DE34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323" y="737059"/>
            <a:ext cx="10855354" cy="842328"/>
          </a:xfrm>
        </p:spPr>
        <p:txBody>
          <a:bodyPr>
            <a:normAutofit/>
          </a:bodyPr>
          <a:lstStyle/>
          <a:p>
            <a:r>
              <a:rPr lang="zh-CN" altLang="en-US" sz="4400" b="1" dirty="0"/>
              <a:t>案例：视频：紫竹小学学生评价的实践探索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FD743E-716C-445F-80B7-98B68EE5A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0326"/>
            <a:ext cx="10515600" cy="3572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b="1" dirty="0"/>
              <a:t>       </a:t>
            </a:r>
            <a:r>
              <a:rPr lang="zh-CN" altLang="en-US" sz="3600" b="1" dirty="0">
                <a:solidFill>
                  <a:srgbClr val="C00000"/>
                </a:solidFill>
              </a:rPr>
              <a:t>分析：</a:t>
            </a:r>
            <a:r>
              <a:rPr lang="zh-CN" altLang="en-US" sz="3600" b="1" dirty="0"/>
              <a:t>这所学校对学生的评价方式是表现性评价。从多个角度对学生进行评价，同时也展示了学生不同的学习成就，不仅让我们看到了学生的学习结果，也看到了这种结果中学生各种能力的提升。</a:t>
            </a:r>
          </a:p>
        </p:txBody>
      </p:sp>
    </p:spTree>
    <p:extLst>
      <p:ext uri="{BB962C8B-B14F-4D97-AF65-F5344CB8AC3E}">
        <p14:creationId xmlns:p14="http://schemas.microsoft.com/office/powerpoint/2010/main" val="102756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721285" y="3519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49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知识点2 ：课程评价方式的新发展</a:t>
            </a:r>
            <a:endParaRPr lang="zh-CN" altLang="en-US" sz="44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121817" y="1670111"/>
            <a:ext cx="9948365" cy="4508778"/>
          </a:xfrm>
        </p:spPr>
        <p:txBody>
          <a:bodyPr vert="horz" wrap="square" lIns="121874" tIns="60937" rIns="121874" bIns="60937" numCol="1" anchor="t" anchorCtr="0" compatLnSpc="1">
            <a:normAutofit fontScale="70000" lnSpcReduction="2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5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一、真正的评价范式之一：学生档案袋评价</a:t>
            </a:r>
            <a:endParaRPr lang="en-US" altLang="zh-CN" sz="57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51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（一）什么是学生档案袋评价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又被称为“学生成长记录袋”，是以个人的方式经过长期的、有目的、有计划地对自己学习过程和成果的信息、资料累积起来的集聚物。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特征：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1.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创造者是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学生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2.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内容的选择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有目的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，不可随意。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（德智体美劳）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3.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教师要对学生档案袋的内容进行随机的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反馈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。</a:t>
            </a:r>
          </a:p>
          <a:p>
            <a:pPr marL="0" marR="0" lvl="0" indent="0" algn="l" defTabSz="914400" rtl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11631" y="33793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b="1" dirty="0">
                <a:effectLst/>
                <a:ea typeface="黑体" panose="02010609060101010101" charset="-122"/>
              </a:rPr>
              <a:t>（二）学生档案袋评价的类型及构成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06010" y="1626978"/>
            <a:ext cx="10505329" cy="4893092"/>
          </a:xfrm>
        </p:spPr>
        <p:txBody>
          <a:bodyPr vert="horz" wrap="square" lIns="121874" tIns="60937" rIns="121874" bIns="60937" numCol="1" anchor="t" anchorCtr="0" compatLnSpc="1">
            <a:normAutofit fontScale="77500" lnSpcReduction="2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41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1.</a:t>
            </a:r>
            <a:r>
              <a:rPr lang="zh-CN" altLang="en-US" sz="41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学生档案袋评价的类型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1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）格莱德勒的分类 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美国南卡罗米纳大学教育学院教育心理学教授格莱德勒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(</a:t>
            </a:r>
            <a:r>
              <a:rPr lang="en-US" altLang="zh-CN" sz="3400" b="1" kern="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Gredler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,M.E)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根据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功能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，把档案袋评价分为：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展示型、文件型、理想型、评价型及课堂型。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2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）比尔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•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约翰逊的分类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比尔</a:t>
            </a: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•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约翰逊根据入选材料的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性质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，分为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最佳成果型、精选型和过程型。</a:t>
            </a:r>
            <a:endParaRPr lang="en-US" altLang="zh-CN" sz="3400" b="1" kern="0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zh-CN" altLang="en-US" sz="34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2.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档案袋的结构 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包括学生放入档案袋的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内容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、教师对学生档案袋的</a:t>
            </a:r>
            <a:r>
              <a:rPr lang="zh-CN" altLang="en-US" sz="34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评价与反馈</a:t>
            </a:r>
            <a:r>
              <a:rPr lang="zh-CN" altLang="en-US" sz="34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zh-CN" altLang="en-US" sz="3200" b="1" kern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99443" y="8781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b="1" dirty="0">
                <a:effectLst/>
                <a:ea typeface="黑体" panose="02010609060101010101" charset="-122"/>
              </a:rPr>
              <a:t>（三）对学生档案袋的反思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06009" y="1082496"/>
            <a:ext cx="10986548" cy="5543591"/>
          </a:xfrm>
        </p:spPr>
        <p:txBody>
          <a:bodyPr vert="horz" wrap="square" lIns="121874" tIns="60937" rIns="121874" bIns="60937" numCol="1" anchor="t" anchorCtr="0" compatLnSpc="1">
            <a:normAutofit fontScale="8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900" b="1" dirty="0">
                <a:solidFill>
                  <a:srgbClr val="0070C0"/>
                </a:solidFill>
              </a:rPr>
              <a:t>1.</a:t>
            </a:r>
            <a:r>
              <a:rPr lang="zh-CN" altLang="en-US" sz="3900" b="1" dirty="0">
                <a:solidFill>
                  <a:srgbClr val="0070C0"/>
                </a:solidFill>
              </a:rPr>
              <a:t>学生档案袋的优势</a:t>
            </a:r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）能够提供学生学习过程中的</a:t>
            </a:r>
            <a:r>
              <a:rPr lang="zh-CN" altLang="en-US" b="1" dirty="0">
                <a:solidFill>
                  <a:srgbClr val="7030A0"/>
                </a:solidFill>
              </a:rPr>
              <a:t>形成性信息</a:t>
            </a:r>
            <a:r>
              <a:rPr lang="zh-CN" altLang="en-US" b="1" dirty="0"/>
              <a:t>，促进形成性评价与终结性评价的有机结合，使评价与教学指导有机地结合起来。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2</a:t>
            </a:r>
            <a:r>
              <a:rPr lang="zh-CN" altLang="en-US" b="1" dirty="0"/>
              <a:t>）能够促进学生对学习过程的</a:t>
            </a:r>
            <a:r>
              <a:rPr lang="zh-CN" altLang="en-US" b="1" dirty="0">
                <a:solidFill>
                  <a:srgbClr val="7030A0"/>
                </a:solidFill>
              </a:rPr>
              <a:t>自我监控和自我反思</a:t>
            </a:r>
            <a:r>
              <a:rPr lang="zh-CN" altLang="en-US" b="1" dirty="0"/>
              <a:t>，促进学生元认知</a:t>
            </a:r>
            <a:r>
              <a:rPr lang="en-US" altLang="zh-CN" b="1" dirty="0"/>
              <a:t>(meta-cognitive)</a:t>
            </a:r>
            <a:r>
              <a:rPr lang="zh-CN" altLang="en-US" b="1" dirty="0"/>
              <a:t>能力的发展。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3</a:t>
            </a:r>
            <a:r>
              <a:rPr lang="zh-CN" altLang="en-US" b="1" dirty="0"/>
              <a:t>）能够全面反映学生学习与发展过程中的重要信息，促进</a:t>
            </a:r>
            <a:r>
              <a:rPr lang="zh-CN" altLang="en-US" b="1" dirty="0">
                <a:solidFill>
                  <a:srgbClr val="7030A0"/>
                </a:solidFill>
              </a:rPr>
              <a:t>评价的开放性与全面性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4</a:t>
            </a:r>
            <a:r>
              <a:rPr lang="zh-CN" altLang="en-US" b="1" dirty="0"/>
              <a:t>）使学生成为评价主体，注重学习过程中的每次评价，使学生</a:t>
            </a:r>
            <a:r>
              <a:rPr lang="zh-CN" altLang="en-US" b="1" dirty="0">
                <a:solidFill>
                  <a:srgbClr val="7030A0"/>
                </a:solidFill>
              </a:rPr>
              <a:t>体验到成功的快乐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5</a:t>
            </a:r>
            <a:r>
              <a:rPr lang="zh-CN" altLang="en-US" b="1" dirty="0"/>
              <a:t>）能够充分体现学生的个性化发展，有助于</a:t>
            </a:r>
            <a:r>
              <a:rPr lang="zh-CN" altLang="en-US" b="1" dirty="0">
                <a:solidFill>
                  <a:srgbClr val="7030A0"/>
                </a:solidFill>
              </a:rPr>
              <a:t>教师有针对的教学与指导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6</a:t>
            </a:r>
            <a:r>
              <a:rPr lang="zh-CN" altLang="en-US" b="1" dirty="0"/>
              <a:t>）能够促进教师与学生间的沟通与交流，有助于形成</a:t>
            </a:r>
            <a:r>
              <a:rPr lang="zh-CN" altLang="en-US" b="1" dirty="0">
                <a:solidFill>
                  <a:srgbClr val="7030A0"/>
                </a:solidFill>
              </a:rPr>
              <a:t>和谐、友好的师生关系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marL="0" lvl="0" indent="0">
              <a:buNone/>
            </a:pPr>
            <a:r>
              <a:rPr lang="zh-CN" altLang="en-US" b="1" dirty="0">
                <a:solidFill>
                  <a:srgbClr val="7030A0"/>
                </a:solidFill>
              </a:rPr>
              <a:t>                                                （注重过程，评价更加全面、客观）</a:t>
            </a:r>
            <a:endParaRPr lang="en-US" altLang="zh-CN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706010" y="6580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b="1" dirty="0">
                <a:solidFill>
                  <a:srgbClr val="0070C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dirty="0">
                <a:solidFill>
                  <a:srgbClr val="0070C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>
                <a:solidFill>
                  <a:srgbClr val="0070C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学生档案袋的局限性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930385" y="1493314"/>
            <a:ext cx="10555605" cy="5240655"/>
          </a:xfrm>
        </p:spPr>
        <p:txBody>
          <a:bodyPr vert="horz" wrap="square" lIns="121874" tIns="60937" rIns="121874" bIns="60937" numCol="1" anchor="t" anchorCtr="0" compatLnSpc="1">
            <a:normAutofit fontScale="97500"/>
          </a:bodyPr>
          <a:lstStyle/>
          <a:p>
            <a:pPr marL="0" lvl="0" indent="0">
              <a:lnSpc>
                <a:spcPct val="150000"/>
              </a:lnSpc>
              <a:buNone/>
            </a:pPr>
            <a:br>
              <a:rPr lang="en-US" altLang="zh-CN" b="1" dirty="0"/>
            </a:br>
            <a:r>
              <a:rPr lang="zh-CN" altLang="en-US" sz="3300" b="1" dirty="0"/>
              <a:t>第一，</a:t>
            </a:r>
            <a:r>
              <a:rPr lang="zh-CN" altLang="en-US" sz="3300" b="1" dirty="0">
                <a:solidFill>
                  <a:srgbClr val="7030A0"/>
                </a:solidFill>
              </a:rPr>
              <a:t>效度很难保证</a:t>
            </a:r>
            <a:r>
              <a:rPr lang="zh-CN" altLang="en-US" sz="3300" b="1" dirty="0"/>
              <a:t>。各维度或方法能否准确测出结果。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sz="3300" b="1" dirty="0"/>
              <a:t>第二，评价</a:t>
            </a:r>
            <a:r>
              <a:rPr lang="zh-CN" altLang="en-US" sz="3300" b="1" dirty="0">
                <a:solidFill>
                  <a:srgbClr val="7030A0"/>
                </a:solidFill>
              </a:rPr>
              <a:t>工作量太大</a:t>
            </a:r>
            <a:r>
              <a:rPr lang="zh-CN" altLang="en-US" sz="3300" b="1" dirty="0"/>
              <a:t>，需要教师付出更多的时间和精力。</a:t>
            </a:r>
          </a:p>
          <a:p>
            <a:pPr marL="0" lvl="0" indent="0">
              <a:lnSpc>
                <a:spcPct val="150000"/>
              </a:lnSpc>
              <a:buNone/>
            </a:pP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3158376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20632" y="190804"/>
            <a:ext cx="11453316" cy="6448535"/>
          </a:xfrm>
        </p:spPr>
        <p:txBody>
          <a:bodyPr vert="horz" wrap="square" lIns="121874" tIns="60937" rIns="121874" bIns="60937" numCol="1" anchor="t" anchorCtr="0" compatLnSpc="1">
            <a:normAutofit fontScale="8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4100" b="1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二、真正的评价范式之二：表现性评价</a:t>
            </a:r>
            <a:br>
              <a:rPr lang="en-US" altLang="zh-CN" b="1" dirty="0"/>
            </a:br>
            <a:r>
              <a:rPr lang="en-US" altLang="zh-CN" sz="2900" b="1" dirty="0"/>
              <a:t>      </a:t>
            </a:r>
            <a:r>
              <a:rPr lang="zh-CN" altLang="en-US" sz="2900" b="1" dirty="0"/>
              <a:t>（一）什么是表现性评价 </a:t>
            </a:r>
          </a:p>
          <a:p>
            <a:pPr marL="0" indent="0">
              <a:buNone/>
            </a:pPr>
            <a:r>
              <a:rPr lang="zh-CN" altLang="en-US" sz="3200" b="1" dirty="0"/>
              <a:t>       通过学生完成特定任务的</a:t>
            </a:r>
            <a:r>
              <a:rPr lang="zh-CN" altLang="en-US" sz="3200" b="1" dirty="0">
                <a:solidFill>
                  <a:srgbClr val="7030A0"/>
                </a:solidFill>
              </a:rPr>
              <a:t>外部行为表现</a:t>
            </a:r>
            <a:r>
              <a:rPr lang="zh-CN" altLang="en-US" sz="3200" b="1" dirty="0"/>
              <a:t>来评价学生的评价方法。表现性评价需要学生自己</a:t>
            </a:r>
            <a:r>
              <a:rPr lang="zh-CN" altLang="en-US" sz="3200" b="1" dirty="0">
                <a:solidFill>
                  <a:srgbClr val="7030A0"/>
                </a:solidFill>
              </a:rPr>
              <a:t>创造出问题的答案</a:t>
            </a:r>
            <a:r>
              <a:rPr lang="zh-CN" altLang="en-US" sz="3200" b="1" dirty="0"/>
              <a:t>或用自己的行为表现来展示自己的答案，而不是从规定好的选项中选择出自己的答案。</a:t>
            </a:r>
            <a:endParaRPr lang="en-US" altLang="zh-CN" sz="3200" b="1" dirty="0"/>
          </a:p>
          <a:p>
            <a:pPr marL="0" indent="0">
              <a:buNone/>
            </a:pPr>
            <a:r>
              <a:rPr lang="zh-CN" altLang="en-US" sz="3200" b="1" dirty="0">
                <a:solidFill>
                  <a:srgbClr val="0070C0"/>
                </a:solidFill>
              </a:rPr>
              <a:t>    特点：</a:t>
            </a:r>
          </a:p>
          <a:p>
            <a:pPr marL="432000" indent="0">
              <a:buNone/>
            </a:pPr>
            <a:r>
              <a:rPr lang="en-US" altLang="zh-CN" sz="3200" b="1" dirty="0"/>
              <a:t>1.</a:t>
            </a:r>
            <a:r>
              <a:rPr lang="zh-CN" altLang="en-US" sz="3200" b="1" dirty="0"/>
              <a:t>具有真实的问题情境，需要学生解决的问题是现实中的问题，而不是脱离现实情境的抽象的问题。</a:t>
            </a:r>
          </a:p>
          <a:p>
            <a:pPr marL="432000" indent="0">
              <a:buNone/>
            </a:pPr>
            <a:r>
              <a:rPr lang="en-US" altLang="zh-CN" sz="3200" b="1" dirty="0"/>
              <a:t>2.</a:t>
            </a:r>
            <a:r>
              <a:rPr lang="zh-CN" altLang="en-US" sz="3200" b="1" dirty="0"/>
              <a:t> 有</a:t>
            </a:r>
            <a:r>
              <a:rPr lang="zh-CN" altLang="en-US" sz="3200" b="1" dirty="0">
                <a:solidFill>
                  <a:srgbClr val="7030A0"/>
                </a:solidFill>
              </a:rPr>
              <a:t>多重的评价标准</a:t>
            </a:r>
            <a:r>
              <a:rPr lang="zh-CN" altLang="en-US" sz="3200" b="1" dirty="0"/>
              <a:t>。</a:t>
            </a:r>
          </a:p>
          <a:p>
            <a:pPr marL="432000" indent="0">
              <a:buNone/>
            </a:pPr>
            <a:r>
              <a:rPr lang="en-US" altLang="zh-CN" sz="3200" b="1" dirty="0"/>
              <a:t>3.</a:t>
            </a:r>
            <a:r>
              <a:rPr lang="zh-CN" altLang="en-US" sz="3200" b="1" dirty="0"/>
              <a:t>关注知识技能的实际应用和非智力因素的发展。</a:t>
            </a:r>
          </a:p>
          <a:p>
            <a:pPr marL="432000" indent="0">
              <a:buNone/>
            </a:pPr>
            <a:r>
              <a:rPr lang="en-US" altLang="zh-CN" sz="3200" b="1" dirty="0"/>
              <a:t>4.</a:t>
            </a:r>
            <a:r>
              <a:rPr lang="zh-CN" altLang="en-US" sz="3200" b="1" dirty="0"/>
              <a:t> 任务一般比较复杂，需要学生综合运用多学科知识和技能加以解决。</a:t>
            </a:r>
            <a:endParaRPr lang="en-US" altLang="zh-CN" sz="3200" b="1" dirty="0"/>
          </a:p>
          <a:p>
            <a:pPr marL="432000" indent="0">
              <a:buNone/>
            </a:pPr>
            <a:r>
              <a:rPr lang="zh-CN" altLang="en-US" sz="3200" b="1" dirty="0">
                <a:solidFill>
                  <a:srgbClr val="7030A0"/>
                </a:solidFill>
              </a:rPr>
              <a:t>                                                                         （国外的面试）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dirty="0"/>
          </a:p>
          <a:p>
            <a:pPr marL="0" indent="0">
              <a:lnSpc>
                <a:spcPct val="150000"/>
              </a:lnSpc>
              <a:buNone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24760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2052506" y="912013"/>
            <a:ext cx="8086987" cy="5240655"/>
          </a:xfrm>
        </p:spPr>
        <p:txBody>
          <a:bodyPr vert="horz" wrap="square" lIns="121874" tIns="60937" rIns="121874" bIns="60937" numCol="1" anchor="t" anchorCtr="0" compatLnSpc="1">
            <a:normAutofit fontScale="90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4100" b="1" dirty="0">
                <a:solidFill>
                  <a:srgbClr val="202020"/>
                </a:solidFill>
                <a:ea typeface="黑体" panose="02010609060101010101" charset="-122"/>
                <a:cs typeface="+mj-cs"/>
              </a:rPr>
              <a:t> </a:t>
            </a:r>
            <a:r>
              <a:rPr lang="zh-CN" altLang="en-US" sz="4100" b="1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（二）表现性评价任务的类型</a:t>
            </a:r>
            <a:endParaRPr lang="en-US" altLang="zh-CN" sz="4100" b="1" dirty="0">
              <a:solidFill>
                <a:srgbClr val="20202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1.</a:t>
            </a:r>
            <a:r>
              <a:rPr lang="zh-CN" altLang="en-US" sz="2900" b="1" dirty="0"/>
              <a:t>结构性表现任务     </a:t>
            </a:r>
            <a:r>
              <a:rPr lang="zh-CN" altLang="en-US" sz="2900" b="1" dirty="0">
                <a:solidFill>
                  <a:srgbClr val="7030A0"/>
                </a:solidFill>
              </a:rPr>
              <a:t>（设计的简单任务、默写）</a:t>
            </a:r>
            <a:endParaRPr lang="en-US" altLang="zh-CN" sz="2900" b="1" dirty="0">
              <a:solidFill>
                <a:srgbClr val="7030A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2.</a:t>
            </a:r>
            <a:r>
              <a:rPr lang="zh-CN" altLang="en-US" sz="2900" b="1" dirty="0"/>
              <a:t>口头表达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3.</a:t>
            </a:r>
            <a:r>
              <a:rPr lang="zh-CN" altLang="en-US" sz="2900" b="1" dirty="0"/>
              <a:t>模拟表现性任务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4.</a:t>
            </a:r>
            <a:r>
              <a:rPr lang="zh-CN" altLang="en-US" sz="2900" b="1" dirty="0"/>
              <a:t>做实验或调查          </a:t>
            </a:r>
            <a:r>
              <a:rPr lang="zh-CN" altLang="en-US" sz="2900" b="1" dirty="0">
                <a:solidFill>
                  <a:srgbClr val="7030A0"/>
                </a:solidFill>
              </a:rPr>
              <a:t>（环境污染）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5.</a:t>
            </a:r>
            <a:r>
              <a:rPr lang="zh-CN" altLang="en-US" sz="2900" b="1" dirty="0"/>
              <a:t>创作作品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900" b="1" dirty="0"/>
              <a:t>6.</a:t>
            </a:r>
            <a:r>
              <a:rPr lang="zh-CN" altLang="en-US" sz="2900" b="1" dirty="0"/>
              <a:t>完成研究项目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6685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b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发展性课程评价体系的建立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5C683D-F1E4-4B1B-8936-E4BA4B179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Autofit/>
          </a:bodyPr>
          <a:lstStyle/>
          <a:p>
            <a:pPr algn="ctr"/>
            <a:r>
              <a:rPr lang="zh-CN" altLang="en-US" sz="3600" b="1" dirty="0">
                <a:solidFill>
                  <a:srgbClr val="FFFFFF"/>
                </a:solidFill>
              </a:rPr>
              <a:t>案例：学生学业档案袋评价</a:t>
            </a:r>
          </a:p>
        </p:txBody>
      </p:sp>
      <p:pic>
        <p:nvPicPr>
          <p:cNvPr id="7" name="内容占位符 3">
            <a:extLst>
              <a:ext uri="{FF2B5EF4-FFF2-40B4-BE49-F238E27FC236}">
                <a16:creationId xmlns:a16="http://schemas.microsoft.com/office/drawing/2014/main" id="{E5541103-E43D-4C79-BFBE-E2231B23B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414" y="712831"/>
            <a:ext cx="8191281" cy="429208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7F91305-E78F-409E-91ED-86B15D9E9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0211" y="5044263"/>
            <a:ext cx="7921689" cy="12920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3200" b="1" dirty="0">
                <a:solidFill>
                  <a:srgbClr val="C00000"/>
                </a:solidFill>
                <a:highlight>
                  <a:srgbClr val="00FF00"/>
                </a:highlight>
              </a:rPr>
              <a:t>分析：</a:t>
            </a:r>
            <a:r>
              <a:rPr lang="zh-CN" altLang="en-US" sz="3200" b="1" dirty="0">
                <a:highlight>
                  <a:srgbClr val="00FF00"/>
                </a:highlight>
              </a:rPr>
              <a:t>这是一种促进学生发展的新型评价方式，但还应注意应有改进措施。</a:t>
            </a:r>
            <a:endParaRPr lang="en-US" sz="3200" b="1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3300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631" y="641307"/>
            <a:ext cx="10968738" cy="977538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：发展性课程评价体系的建立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565" y="1878330"/>
            <a:ext cx="11423374" cy="4522470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zh-CN" altLang="en-US" sz="3600" b="1" dirty="0"/>
              <a:t>（一）发展性课程评价的基本理念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b="1" dirty="0"/>
              <a:t>1</a:t>
            </a:r>
            <a:r>
              <a:rPr lang="zh-CN" altLang="en-US" b="1" dirty="0"/>
              <a:t>、内容的</a:t>
            </a:r>
            <a:r>
              <a:rPr lang="zh-CN" altLang="en-US" b="1" dirty="0">
                <a:solidFill>
                  <a:srgbClr val="0070C0"/>
                </a:solidFill>
              </a:rPr>
              <a:t>多元</a:t>
            </a:r>
            <a:r>
              <a:rPr lang="zh-CN" altLang="en-US" b="1" dirty="0"/>
              <a:t>化。学生综合素质的考察；学生的个别差异；不仅考察认知层面，同时关注行为层面。                             </a:t>
            </a:r>
            <a:r>
              <a:rPr lang="zh-CN" altLang="en-US" b="1" dirty="0">
                <a:solidFill>
                  <a:srgbClr val="7030A0"/>
                </a:solidFill>
              </a:rPr>
              <a:t>（全体、全面）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b="1" dirty="0"/>
              <a:t>2</a:t>
            </a:r>
            <a:r>
              <a:rPr lang="zh-CN" altLang="en-US" b="1" dirty="0"/>
              <a:t>、过程的</a:t>
            </a:r>
            <a:r>
              <a:rPr lang="zh-CN" altLang="en-US" b="1" dirty="0">
                <a:solidFill>
                  <a:srgbClr val="0070C0"/>
                </a:solidFill>
              </a:rPr>
              <a:t>动态</a:t>
            </a:r>
            <a:r>
              <a:rPr lang="zh-CN" altLang="en-US" b="1" dirty="0"/>
              <a:t>化。将终结性评价与形成性评价结合起来；给予学生多次的评价机会；将评价贯穿于日常的教育教学行为中。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b="1" dirty="0"/>
              <a:t>3</a:t>
            </a:r>
            <a:r>
              <a:rPr lang="zh-CN" altLang="en-US" b="1" dirty="0"/>
              <a:t>、主体的</a:t>
            </a:r>
            <a:r>
              <a:rPr lang="zh-CN" altLang="en-US" b="1" dirty="0">
                <a:solidFill>
                  <a:srgbClr val="0070C0"/>
                </a:solidFill>
              </a:rPr>
              <a:t>互动</a:t>
            </a:r>
            <a:r>
              <a:rPr lang="zh-CN" altLang="en-US" b="1" dirty="0"/>
              <a:t>化。主体间双向选择、沟通和协商；关注评价结果的认同；加强自评与互评。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b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课程评价的一般理论</a:t>
            </a:r>
            <a:endParaRPr lang="en-US" altLang="zh-CN" sz="6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424071" y="265043"/>
            <a:ext cx="11502886" cy="6334540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en-US" sz="3600" b="1" dirty="0"/>
              <a:t>（二）发展性课程评价体系的建立</a:t>
            </a:r>
          </a:p>
          <a:p>
            <a:pPr marL="0" indent="0">
              <a:buNone/>
            </a:pPr>
            <a:r>
              <a:rPr lang="en-US" altLang="zh-CN" sz="3200" b="1" dirty="0"/>
              <a:t>·</a:t>
            </a:r>
            <a:r>
              <a:rPr lang="zh-CN" altLang="en-US" sz="3200" b="1" dirty="0"/>
              <a:t>建立促进学生全面发展的评价体系： </a:t>
            </a:r>
          </a:p>
          <a:p>
            <a:pPr marL="0" indent="0">
              <a:buNone/>
            </a:pPr>
            <a:r>
              <a:rPr lang="en-US" altLang="zh-CN" sz="3200" b="1" dirty="0"/>
              <a:t>1.</a:t>
            </a:r>
            <a:r>
              <a:rPr lang="zh-CN" altLang="en-US" sz="3200" b="1" dirty="0"/>
              <a:t>明确评价内容和标准        （国家标准）</a:t>
            </a:r>
            <a:endParaRPr lang="en-US" altLang="zh-CN" sz="3200" b="1" dirty="0"/>
          </a:p>
          <a:p>
            <a:pPr marL="0" indent="0">
              <a:buNone/>
            </a:pPr>
            <a:r>
              <a:rPr lang="en-US" altLang="zh-CN" sz="3200" b="1" dirty="0"/>
              <a:t>2.</a:t>
            </a:r>
            <a:r>
              <a:rPr lang="zh-CN" altLang="en-US" sz="3200" b="1" dirty="0"/>
              <a:t>设计评价工具                  （具体方法，操作方法）</a:t>
            </a:r>
          </a:p>
          <a:p>
            <a:pPr marL="0" indent="0">
              <a:buNone/>
            </a:pPr>
            <a:r>
              <a:rPr lang="en-US" altLang="zh-CN" sz="3200" b="1" dirty="0"/>
              <a:t>3.</a:t>
            </a:r>
            <a:r>
              <a:rPr lang="zh-CN" altLang="en-US" sz="3200" b="1" dirty="0"/>
              <a:t>对反映学习情况的资料进行搜集和分析</a:t>
            </a:r>
          </a:p>
          <a:p>
            <a:pPr marL="0" indent="0">
              <a:buNone/>
            </a:pPr>
            <a:r>
              <a:rPr lang="zh-CN" altLang="en-US" sz="3200" b="1" dirty="0"/>
              <a:t>分析的注意事项：①分析要尽可能地</a:t>
            </a:r>
            <a:r>
              <a:rPr lang="zh-CN" altLang="en-US" sz="3200" b="1" dirty="0">
                <a:solidFill>
                  <a:srgbClr val="7030A0"/>
                </a:solidFill>
              </a:rPr>
              <a:t>全面</a:t>
            </a:r>
            <a:r>
              <a:rPr lang="zh-CN" altLang="en-US" sz="3200" b="1" dirty="0"/>
              <a:t>，进行</a:t>
            </a:r>
            <a:r>
              <a:rPr lang="zh-CN" altLang="en-US" sz="3200" b="1" dirty="0">
                <a:solidFill>
                  <a:srgbClr val="7030A0"/>
                </a:solidFill>
              </a:rPr>
              <a:t>综合性的分析</a:t>
            </a:r>
            <a:r>
              <a:rPr lang="zh-CN" altLang="en-US" sz="3200" b="1" dirty="0"/>
              <a:t>；②要明确学生的</a:t>
            </a:r>
            <a:r>
              <a:rPr lang="zh-CN" altLang="en-US" sz="3200" b="1" dirty="0">
                <a:solidFill>
                  <a:srgbClr val="7030A0"/>
                </a:solidFill>
              </a:rPr>
              <a:t>成就、优势及不足</a:t>
            </a:r>
            <a:r>
              <a:rPr lang="zh-CN" altLang="en-US" sz="3200" b="1" dirty="0"/>
              <a:t>；③要简洁明了，清楚地描述学生的学习。</a:t>
            </a:r>
          </a:p>
          <a:p>
            <a:pPr marL="0" indent="0">
              <a:buNone/>
            </a:pPr>
            <a:r>
              <a:rPr lang="zh-CN" altLang="en-US" sz="3200" b="1" dirty="0"/>
              <a:t> </a:t>
            </a:r>
            <a:r>
              <a:rPr lang="en-US" altLang="zh-CN" sz="3200" b="1" dirty="0"/>
              <a:t>4. </a:t>
            </a:r>
            <a:r>
              <a:rPr lang="zh-CN" altLang="en-US" sz="3200" b="1" dirty="0"/>
              <a:t>制定促进学生发展的</a:t>
            </a:r>
            <a:r>
              <a:rPr lang="zh-CN" altLang="en-US" sz="3200" b="1" dirty="0">
                <a:solidFill>
                  <a:srgbClr val="7030A0"/>
                </a:solidFill>
              </a:rPr>
              <a:t>改进计划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398165" y="212035"/>
            <a:ext cx="9395669" cy="6645965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/>
              <a:t> </a:t>
            </a:r>
            <a:r>
              <a:rPr lang="en-US" altLang="zh-CN" sz="3600" b="1" dirty="0"/>
              <a:t>·</a:t>
            </a:r>
            <a:r>
              <a:rPr lang="zh-CN" altLang="en-US" sz="3600" b="1" dirty="0"/>
              <a:t>建立促进教师不断提高的评价体系 </a:t>
            </a:r>
            <a:br>
              <a:rPr lang="en-US" altLang="zh-CN" dirty="0"/>
            </a:br>
            <a:r>
              <a:rPr lang="en-US" altLang="zh-CN" dirty="0"/>
              <a:t> </a:t>
            </a:r>
            <a:r>
              <a:rPr lang="en-US" altLang="zh-CN" b="1" dirty="0"/>
              <a:t>1.</a:t>
            </a:r>
            <a:r>
              <a:rPr lang="zh-CN" altLang="en-US" b="1" dirty="0"/>
              <a:t>评价标准       </a:t>
            </a:r>
            <a:r>
              <a:rPr lang="zh-CN" altLang="en-US" b="1" dirty="0">
                <a:solidFill>
                  <a:srgbClr val="7030A0"/>
                </a:solidFill>
              </a:rPr>
              <a:t>（教师的评价标准，课程教育教学行为）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 2.</a:t>
            </a:r>
            <a:r>
              <a:rPr lang="zh-CN" altLang="en-US" b="1" dirty="0"/>
              <a:t>评价过程的主要环节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1</a:t>
            </a:r>
            <a:r>
              <a:rPr lang="zh-CN" altLang="en-US" b="1" dirty="0"/>
              <a:t>）初次面谈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2</a:t>
            </a:r>
            <a:r>
              <a:rPr lang="zh-CN" altLang="en-US" b="1" dirty="0"/>
              <a:t>）收集信息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3</a:t>
            </a:r>
            <a:r>
              <a:rPr lang="zh-CN" altLang="en-US" b="1" dirty="0"/>
              <a:t>）评价面谈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（</a:t>
            </a:r>
            <a:r>
              <a:rPr lang="en-US" altLang="zh-CN" b="1" dirty="0"/>
              <a:t>4</a:t>
            </a:r>
            <a:r>
              <a:rPr lang="zh-CN" altLang="en-US" b="1" dirty="0"/>
              <a:t>）复查面谈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760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583097" y="813732"/>
            <a:ext cx="11317356" cy="4563611"/>
          </a:xfrm>
        </p:spPr>
        <p:txBody>
          <a:bodyPr vert="horz" wrap="square" lIns="121874" tIns="60937" rIns="121874" bIns="60937" anchor="t"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600" b="1" dirty="0"/>
              <a:t> </a:t>
            </a:r>
            <a:r>
              <a:rPr lang="en-US" altLang="zh-CN" sz="3600" b="1" dirty="0"/>
              <a:t>·</a:t>
            </a:r>
            <a:r>
              <a:rPr lang="zh-CN" altLang="en-US" sz="3900" b="1" dirty="0"/>
              <a:t>建立促进学校不断发展的评价体系 </a:t>
            </a:r>
            <a:br>
              <a:rPr lang="en-US" altLang="zh-CN" dirty="0"/>
            </a:br>
            <a:r>
              <a:rPr lang="en-US" altLang="zh-CN" sz="3200" b="1" dirty="0"/>
              <a:t>1. </a:t>
            </a:r>
            <a:r>
              <a:rPr lang="zh-CN" altLang="en-US" sz="3200" b="1" dirty="0"/>
              <a:t>明确评价内容和标准</a:t>
            </a:r>
            <a:r>
              <a:rPr lang="zh-CN" altLang="en-US" sz="3200" b="1" dirty="0">
                <a:solidFill>
                  <a:srgbClr val="7030A0"/>
                </a:solidFill>
              </a:rPr>
              <a:t>（办学方向、学生发展、师资队伍、课程建设、课堂教学、办学资源、环境氛围、学校管理）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/>
              <a:t>2. </a:t>
            </a:r>
            <a:r>
              <a:rPr lang="zh-CN" altLang="en-US" sz="3200" b="1" dirty="0"/>
              <a:t>设计评价工具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/>
              <a:t>3. </a:t>
            </a:r>
            <a:r>
              <a:rPr lang="zh-CN" altLang="en-US" sz="3200" b="1" dirty="0"/>
              <a:t>搜集和分析反映学校办学水平的资料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200" b="1" dirty="0"/>
              <a:t>4. </a:t>
            </a:r>
            <a:r>
              <a:rPr lang="zh-CN" altLang="en-US" sz="3200" b="1" dirty="0"/>
              <a:t>明确促进学校发展的改进要点，并制定改进计划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86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397565" y="132523"/>
            <a:ext cx="11542644" cy="6824868"/>
          </a:xfrm>
        </p:spPr>
        <p:txBody>
          <a:bodyPr vert="horz" wrap="square" lIns="121874" tIns="60937" rIns="121874" bIns="60937" anchor="t"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3200" b="1" dirty="0"/>
              <a:t> </a:t>
            </a:r>
            <a:r>
              <a:rPr lang="en-US" altLang="zh-CN" sz="3200" b="1" dirty="0"/>
              <a:t>·</a:t>
            </a:r>
            <a:r>
              <a:rPr lang="zh-CN" altLang="en-US" sz="3200" b="1" dirty="0"/>
              <a:t>建立发展性教学评价体系</a:t>
            </a:r>
            <a:endParaRPr lang="en-US" altLang="zh-CN" sz="3200" b="1" dirty="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一堂好课的标准是什么？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1.</a:t>
            </a:r>
            <a:r>
              <a:rPr lang="zh-CN" altLang="en-US" b="1" dirty="0"/>
              <a:t>教学目标</a:t>
            </a:r>
            <a:r>
              <a:rPr lang="en-US" altLang="zh-CN" b="1" dirty="0"/>
              <a:t>:</a:t>
            </a:r>
            <a:r>
              <a:rPr lang="zh-CN" altLang="en-US" b="1" dirty="0"/>
              <a:t>以促进学生的发展为宗旨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        主要包含三个方面：①基础目标 ②提高目标 ③体验性目标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2.</a:t>
            </a:r>
            <a:r>
              <a:rPr lang="zh-CN" altLang="en-US" b="1" dirty="0"/>
              <a:t>教学内容设计：科学合理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3.</a:t>
            </a:r>
            <a:r>
              <a:rPr lang="zh-CN" altLang="en-US" b="1" dirty="0"/>
              <a:t>教学策略：让学生主动学习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       ①学生</a:t>
            </a:r>
            <a:r>
              <a:rPr lang="zh-CN" altLang="en-US" b="1" dirty="0">
                <a:solidFill>
                  <a:srgbClr val="7030A0"/>
                </a:solidFill>
              </a:rPr>
              <a:t>主动参与</a:t>
            </a:r>
            <a:r>
              <a:rPr lang="zh-CN" altLang="en-US" b="1" dirty="0"/>
              <a:t>知识的建构过程。②</a:t>
            </a:r>
            <a:r>
              <a:rPr lang="zh-CN" altLang="en-US" b="1" dirty="0">
                <a:solidFill>
                  <a:srgbClr val="7030A0"/>
                </a:solidFill>
              </a:rPr>
              <a:t>合作</a:t>
            </a:r>
            <a:r>
              <a:rPr lang="zh-CN" altLang="en-US" b="1" dirty="0"/>
              <a:t>学习。③学生的</a:t>
            </a:r>
            <a:r>
              <a:rPr lang="zh-CN" altLang="en-US" b="1" dirty="0">
                <a:solidFill>
                  <a:srgbClr val="7030A0"/>
                </a:solidFill>
              </a:rPr>
              <a:t>差异性</a:t>
            </a:r>
            <a:r>
              <a:rPr lang="zh-CN" altLang="en-US" b="1" dirty="0"/>
              <a:t>发展。④鼓励</a:t>
            </a:r>
            <a:r>
              <a:rPr lang="zh-CN" altLang="en-US" b="1" dirty="0">
                <a:solidFill>
                  <a:srgbClr val="7030A0"/>
                </a:solidFill>
              </a:rPr>
              <a:t>创新</a:t>
            </a:r>
            <a:r>
              <a:rPr lang="zh-CN" altLang="en-US" b="1" dirty="0"/>
              <a:t>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/>
              <a:t>4.</a:t>
            </a:r>
            <a:r>
              <a:rPr lang="zh-CN" altLang="en-US" b="1" dirty="0"/>
              <a:t>教学能力：教学基本功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/>
              <a:t>        主要表现在：①课堂驾驭能力。②实践操作能力。③语言表达能力。</a:t>
            </a:r>
          </a:p>
          <a:p>
            <a:pPr marL="0" indent="0" eaLnBrk="1" hangingPunct="1">
              <a:buNone/>
            </a:pP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89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861391" y="609600"/>
            <a:ext cx="10522226" cy="6248400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zh-CN" altLang="en-US" sz="4600" b="1" dirty="0"/>
              <a:t>（三）发展性课程评价体系的实施保障</a:t>
            </a:r>
            <a:endParaRPr lang="zh-CN" altLang="en-US" sz="3700" dirty="0"/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3700" b="1" dirty="0"/>
              <a:t>    </a:t>
            </a:r>
            <a:r>
              <a:rPr lang="en-US" altLang="zh-CN" sz="3700" b="1" dirty="0"/>
              <a:t>1</a:t>
            </a:r>
            <a:r>
              <a:rPr lang="zh-CN" altLang="en-US" sz="3700" b="1" dirty="0"/>
              <a:t>、教师教育观念的转变    </a:t>
            </a:r>
            <a:r>
              <a:rPr lang="zh-CN" altLang="en-US" sz="3700" b="1" dirty="0">
                <a:solidFill>
                  <a:srgbClr val="7030A0"/>
                </a:solidFill>
              </a:rPr>
              <a:t>（生本、角色）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3700" b="1" dirty="0"/>
              <a:t>    </a:t>
            </a:r>
            <a:r>
              <a:rPr lang="en-US" altLang="zh-CN" sz="3700" b="1" dirty="0"/>
              <a:t>2</a:t>
            </a:r>
            <a:r>
              <a:rPr lang="zh-CN" altLang="en-US" sz="3700" b="1" dirty="0"/>
              <a:t>、全社会的认同与支持    </a:t>
            </a:r>
            <a:r>
              <a:rPr lang="zh-CN" altLang="en-US" sz="3700" b="1" dirty="0">
                <a:solidFill>
                  <a:srgbClr val="7030A0"/>
                </a:solidFill>
              </a:rPr>
              <a:t>（成绩</a:t>
            </a:r>
            <a:r>
              <a:rPr lang="en-US" altLang="zh-CN" sz="3700" b="1" dirty="0">
                <a:solidFill>
                  <a:srgbClr val="7030A0"/>
                </a:solidFill>
              </a:rPr>
              <a:t>——</a:t>
            </a:r>
            <a:r>
              <a:rPr lang="zh-CN" altLang="en-US" sz="3700" b="1" dirty="0">
                <a:solidFill>
                  <a:srgbClr val="7030A0"/>
                </a:solidFill>
              </a:rPr>
              <a:t>未来）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3700" b="1" dirty="0"/>
              <a:t>    </a:t>
            </a:r>
            <a:r>
              <a:rPr lang="en-US" altLang="zh-CN" sz="3700" b="1" dirty="0"/>
              <a:t>3</a:t>
            </a:r>
            <a:r>
              <a:rPr lang="zh-CN" altLang="en-US" sz="3700" b="1" dirty="0"/>
              <a:t>、教育管理者的共识        </a:t>
            </a:r>
            <a:r>
              <a:rPr lang="zh-CN" altLang="en-US" sz="3700" b="1" dirty="0">
                <a:solidFill>
                  <a:srgbClr val="7030A0"/>
                </a:solidFill>
              </a:rPr>
              <a:t>（加强交流与沟通）</a:t>
            </a:r>
            <a:endParaRPr lang="en-US" altLang="zh-CN" sz="3700" b="1" dirty="0">
              <a:solidFill>
                <a:srgbClr val="7030A0"/>
              </a:solidFill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zh-CN" altLang="en-US" sz="3700" dirty="0"/>
              <a:t>        </a:t>
            </a:r>
            <a:endParaRPr lang="zh-CN" altLang="en-US" sz="32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092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：教科书评价</a:t>
            </a:r>
            <a:r>
              <a:rPr lang="en-US" altLang="zh-CN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73633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938736-BD9C-46F8-A926-3EC288436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7773"/>
            <a:ext cx="10515600" cy="842328"/>
          </a:xfrm>
        </p:spPr>
        <p:txBody>
          <a:bodyPr>
            <a:normAutofit/>
          </a:bodyPr>
          <a:lstStyle/>
          <a:p>
            <a:pPr algn="ctr"/>
            <a:r>
              <a:rPr lang="zh-CN" altLang="en-US" sz="4400" b="1" dirty="0"/>
              <a:t>案例：是否应减少古诗文的学习？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D50B94-B75E-4BF8-A63D-399DDEB92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sz="3200" b="1" dirty="0"/>
              <a:t>古诗文的表述方式和所涉内容大多脱离现实生活，一是实用性不强，二是有的还比较难读，既不利于老师向低龄段学生的教学，也可能影响学生自如地表达主张。所以，有人建议减少古诗文。</a:t>
            </a:r>
            <a:endParaRPr lang="en-US" altLang="zh-CN" sz="3200" b="1" dirty="0"/>
          </a:p>
          <a:p>
            <a:pPr marL="0" indent="0">
              <a:buNone/>
            </a:pPr>
            <a:r>
              <a:rPr lang="en-US" altLang="zh-CN" sz="3200" b="1" dirty="0"/>
              <a:t>       </a:t>
            </a:r>
            <a:r>
              <a:rPr lang="zh-CN" altLang="en-US" sz="3200" b="1" dirty="0">
                <a:solidFill>
                  <a:srgbClr val="C00000"/>
                </a:solidFill>
              </a:rPr>
              <a:t>分析：</a:t>
            </a:r>
            <a:r>
              <a:rPr lang="zh-CN" altLang="en-US" sz="3200" b="1" dirty="0"/>
              <a:t>以教学实用主义而言，这些说法自有道理。可之于国家，语文教育是国民教育，也是文化教育。我们应继承和弘扬中华优秀传统文化，让语文教育回归“中国化”的正途。</a:t>
            </a:r>
          </a:p>
        </p:txBody>
      </p:sp>
    </p:spTree>
    <p:extLst>
      <p:ext uri="{BB962C8B-B14F-4D97-AF65-F5344CB8AC3E}">
        <p14:creationId xmlns:p14="http://schemas.microsoft.com/office/powerpoint/2010/main" val="66342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34918" y="674863"/>
            <a:ext cx="7722163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教科书评价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7565" y="1878330"/>
            <a:ext cx="11423374" cy="4304807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zh-CN" altLang="en-US" sz="3600" b="1" dirty="0"/>
              <a:t>一、教科书评价的实质</a:t>
            </a:r>
            <a:endParaRPr lang="en-US" altLang="zh-CN" sz="3600" b="1" dirty="0"/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b="1" dirty="0"/>
              <a:t>       </a:t>
            </a:r>
            <a:r>
              <a:rPr lang="zh-CN" altLang="en-US" b="1" dirty="0"/>
              <a:t>收集能反映教科书</a:t>
            </a:r>
            <a:r>
              <a:rPr lang="zh-CN" altLang="en-US" b="1" dirty="0">
                <a:solidFill>
                  <a:srgbClr val="7030A0"/>
                </a:solidFill>
              </a:rPr>
              <a:t>本身的质量</a:t>
            </a:r>
            <a:r>
              <a:rPr lang="zh-CN" altLang="en-US" b="1" dirty="0"/>
              <a:t>及教科书</a:t>
            </a:r>
            <a:r>
              <a:rPr lang="zh-CN" altLang="en-US" b="1" dirty="0">
                <a:solidFill>
                  <a:srgbClr val="7030A0"/>
                </a:solidFill>
              </a:rPr>
              <a:t>实际使用过程和效果</a:t>
            </a:r>
            <a:r>
              <a:rPr lang="zh-CN" altLang="en-US" b="1" dirty="0"/>
              <a:t>的资料和数据，科学地加以分析并通过一定的方式对分析结果加以综合概括，得出对教科书的总体评价。                      </a:t>
            </a:r>
            <a:r>
              <a:rPr lang="zh-CN" altLang="en-US" b="1" dirty="0">
                <a:solidFill>
                  <a:srgbClr val="7030A0"/>
                </a:solidFill>
              </a:rPr>
              <a:t>（错字、狼牙山五壮士）</a:t>
            </a:r>
            <a:endParaRPr lang="en-US" altLang="zh-CN" b="1" dirty="0">
              <a:solidFill>
                <a:srgbClr val="7030A0"/>
              </a:solidFill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b="1" dirty="0">
                <a:solidFill>
                  <a:srgbClr val="0070C0"/>
                </a:solidFill>
              </a:rPr>
              <a:t>       教科书评价有以下三个目的：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b="1" dirty="0"/>
              <a:t>    </a:t>
            </a:r>
            <a:r>
              <a:rPr lang="en-US" altLang="zh-CN" b="1" dirty="0"/>
              <a:t>1</a:t>
            </a:r>
            <a:r>
              <a:rPr lang="zh-CN" altLang="en-US" b="1" dirty="0"/>
              <a:t>、为国家</a:t>
            </a:r>
            <a:r>
              <a:rPr lang="zh-CN" altLang="en-US" b="1" dirty="0">
                <a:solidFill>
                  <a:srgbClr val="7030A0"/>
                </a:solidFill>
              </a:rPr>
              <a:t>评审</a:t>
            </a:r>
            <a:r>
              <a:rPr lang="zh-CN" altLang="en-US" b="1" dirty="0"/>
              <a:t>编写的</a:t>
            </a:r>
            <a:r>
              <a:rPr lang="zh-CN" altLang="en-US" b="1" dirty="0">
                <a:solidFill>
                  <a:srgbClr val="7030A0"/>
                </a:solidFill>
              </a:rPr>
              <a:t>教科书</a:t>
            </a:r>
            <a:r>
              <a:rPr lang="zh-CN" altLang="en-US" b="1" dirty="0"/>
              <a:t>提供参考依据；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zh-CN" altLang="en-US" b="1" dirty="0"/>
              <a:t>    </a:t>
            </a:r>
            <a:r>
              <a:rPr lang="en-US" altLang="zh-CN" b="1" dirty="0"/>
              <a:t>2</a:t>
            </a:r>
            <a:r>
              <a:rPr lang="zh-CN" altLang="en-US" b="1" dirty="0"/>
              <a:t>、为基层单位</a:t>
            </a:r>
            <a:r>
              <a:rPr lang="zh-CN" altLang="en-US" b="1" dirty="0">
                <a:solidFill>
                  <a:srgbClr val="7030A0"/>
                </a:solidFill>
              </a:rPr>
              <a:t>选择教科书</a:t>
            </a:r>
            <a:r>
              <a:rPr lang="zh-CN" altLang="en-US" b="1" dirty="0"/>
              <a:t>提供参考依据；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en-US" altLang="zh-CN" b="1" dirty="0"/>
              <a:t>    3</a:t>
            </a:r>
            <a:r>
              <a:rPr lang="zh-CN" altLang="en-US" b="1" dirty="0"/>
              <a:t>、向教科书编写单位提供</a:t>
            </a:r>
            <a:r>
              <a:rPr lang="zh-CN" altLang="en-US" b="1" dirty="0">
                <a:solidFill>
                  <a:srgbClr val="7030A0"/>
                </a:solidFill>
              </a:rPr>
              <a:t>改进教科书</a:t>
            </a:r>
            <a:r>
              <a:rPr lang="zh-CN" altLang="en-US" b="1" dirty="0"/>
              <a:t>的参考意见；</a:t>
            </a:r>
          </a:p>
          <a:p>
            <a:pPr marL="704850" indent="-704850" eaLnBrk="1" hangingPunct="1">
              <a:buNone/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091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357809" y="741969"/>
            <a:ext cx="11476382" cy="5374061"/>
          </a:xfrm>
        </p:spPr>
        <p:txBody>
          <a:bodyPr vert="horz" wrap="square" lIns="121874" tIns="60937" rIns="121874" bIns="60937" anchor="t">
            <a:normAutofit fontScale="35000" lnSpcReduction="20000"/>
          </a:bodyPr>
          <a:lstStyle/>
          <a:p>
            <a:pPr marL="0" indent="0">
              <a:buNone/>
            </a:pPr>
            <a:r>
              <a:rPr lang="zh-CN" altLang="en-US" sz="1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二、教科书评价的标准指标体系 </a:t>
            </a:r>
          </a:p>
          <a:p>
            <a:pPr marL="0" indent="0">
              <a:buNone/>
            </a:pPr>
            <a:r>
              <a:rPr lang="zh-CN" altLang="en-US" sz="9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（一）知识维度。必要知识。</a:t>
            </a:r>
          </a:p>
          <a:p>
            <a:pPr marL="0" indent="0">
              <a:buNone/>
            </a:pPr>
            <a:r>
              <a:rPr lang="zh-CN" altLang="en-US" sz="9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（二）思想品德与文化内涵维度。有丰富的思想文化内涵，培养良好的道德风范，懂得尊重和善于吸收其它文化营养。</a:t>
            </a:r>
            <a:endParaRPr lang="en-US" altLang="zh-CN" sz="9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91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（传统文化、现代文化、他国文化）</a:t>
            </a:r>
          </a:p>
          <a:p>
            <a:pPr marL="0" indent="0">
              <a:buNone/>
            </a:pPr>
            <a:r>
              <a:rPr lang="zh-CN" altLang="en-US" sz="9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（三）适应青少年心理特点和发展水平。</a:t>
            </a:r>
            <a:r>
              <a:rPr lang="zh-CN" altLang="en-US" sz="91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（各年级的爱国教育）</a:t>
            </a:r>
          </a:p>
          <a:p>
            <a:pPr marL="0" indent="0">
              <a:buNone/>
            </a:pPr>
            <a:r>
              <a:rPr lang="zh-CN" altLang="en-US" sz="9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（四）编制水平维度。                </a:t>
            </a:r>
            <a:r>
              <a:rPr lang="zh-CN" altLang="en-US" sz="91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（编制的体例）</a:t>
            </a:r>
          </a:p>
          <a:p>
            <a:pPr marL="0" indent="0">
              <a:buNone/>
            </a:pPr>
            <a:r>
              <a:rPr lang="zh-CN" altLang="en-US" sz="9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（五）应适应当前教育环境、学生和教师的实际。</a:t>
            </a:r>
            <a:r>
              <a:rPr lang="zh-CN" altLang="en-US" sz="91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（难易）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331304" y="344556"/>
            <a:ext cx="11555896" cy="6652591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三、教科书评价的程序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第一步是了解教科书的实体并据此对做出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一般性的介绍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第二步是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反映教科书质量的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静态和动态资料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影响因素。</a:t>
            </a:r>
            <a:endParaRPr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第三步是从不同维度对教科书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进行定性分析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。将收集的资料数据进行归纳和整理，然后从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知识、思想与文化内涵、认知与发展规律、编制水平和可行性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这五个维度对教科书进行描述。</a:t>
            </a:r>
          </a:p>
          <a:p>
            <a:pPr marL="0" indent="0">
              <a:buNone/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第四步是在分析的基础上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综合评价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教科书的</a:t>
            </a:r>
            <a:r>
              <a:rPr lang="zh-CN" altLang="en-US" sz="32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有效性、可靠性、可行性和制作水平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。可配以一定的评估标准和计分方法，进一步给教科书评级。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C8749B-96FD-4909-ADB3-B5A79D4FD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4551"/>
            <a:ext cx="10515600" cy="842328"/>
          </a:xfrm>
        </p:spPr>
        <p:txBody>
          <a:bodyPr>
            <a:normAutofit/>
          </a:bodyPr>
          <a:lstStyle/>
          <a:p>
            <a:pPr algn="ctr"/>
            <a:r>
              <a:rPr lang="zh-CN" altLang="en-US" sz="4800" b="1" dirty="0"/>
              <a:t>案例：中小学语文课程的改革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4A7855-FA86-4391-99EA-32E30C3C1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       </a:t>
            </a:r>
            <a:r>
              <a:rPr lang="zh-CN" altLang="en-US" b="1" dirty="0"/>
              <a:t>从</a:t>
            </a:r>
            <a:r>
              <a:rPr lang="en-US" altLang="zh-CN" b="1" dirty="0"/>
              <a:t>2017</a:t>
            </a:r>
            <a:r>
              <a:rPr lang="zh-CN" altLang="en-US" b="1" dirty="0"/>
              <a:t>年</a:t>
            </a:r>
            <a:r>
              <a:rPr lang="en-US" altLang="zh-CN" b="1" dirty="0"/>
              <a:t>9</a:t>
            </a:r>
            <a:r>
              <a:rPr lang="zh-CN" altLang="en-US" b="1" dirty="0"/>
              <a:t>月份开始，全国中小学语文教材将统一采用全新的“部编本”（由教育部直接编写）。此次教材改版，换掉了约</a:t>
            </a:r>
            <a:r>
              <a:rPr lang="en-US" altLang="zh-CN" b="1" dirty="0"/>
              <a:t>40%</a:t>
            </a:r>
            <a:r>
              <a:rPr lang="zh-CN" altLang="en-US" b="1" dirty="0"/>
              <a:t>的课文，古诗文篇目大幅增加。小学一年级开始就有古诗文，所选优秀古诗文比原有人教版增加</a:t>
            </a:r>
            <a:r>
              <a:rPr lang="en-US" altLang="zh-CN" b="1" dirty="0"/>
              <a:t>55</a:t>
            </a:r>
            <a:r>
              <a:rPr lang="zh-CN" altLang="en-US" b="1" dirty="0"/>
              <a:t>篇，增幅达</a:t>
            </a:r>
            <a:r>
              <a:rPr lang="en-US" altLang="zh-CN" b="1" dirty="0"/>
              <a:t>80%</a:t>
            </a:r>
            <a:r>
              <a:rPr lang="zh-CN" altLang="en-US" b="1" dirty="0"/>
              <a:t>。初中占</a:t>
            </a:r>
            <a:r>
              <a:rPr lang="en-US" altLang="zh-CN" b="1" dirty="0"/>
              <a:t>51.7%</a:t>
            </a:r>
            <a:r>
              <a:rPr lang="zh-CN" altLang="en-US" b="1" dirty="0"/>
              <a:t>。体裁更加多样，如古风、民歌、律诗、绝句、词曲、历史散文、唐宋古文、明清小品、革命传统教育均有收录。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一是为文化传承，二是教学需要。为学生以后提升语文素养打好基础。多元价值取向的课程改革。</a:t>
            </a:r>
          </a:p>
        </p:txBody>
      </p:sp>
    </p:spTree>
    <p:extLst>
      <p:ext uri="{BB962C8B-B14F-4D97-AF65-F5344CB8AC3E}">
        <p14:creationId xmlns:p14="http://schemas.microsoft.com/office/powerpoint/2010/main" val="27664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b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改革和完善考试制度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2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388F84-5234-43B4-9845-477639200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4551"/>
            <a:ext cx="10515600" cy="842328"/>
          </a:xfrm>
        </p:spPr>
        <p:txBody>
          <a:bodyPr>
            <a:normAutofit/>
          </a:bodyPr>
          <a:lstStyle/>
          <a:p>
            <a:pPr algn="ctr"/>
            <a:r>
              <a:rPr lang="zh-CN" altLang="en-US" sz="4800" b="1" dirty="0"/>
              <a:t>案例：“</a:t>
            </a:r>
            <a:r>
              <a:rPr lang="en-US" altLang="zh-CN" sz="4800" b="1" dirty="0"/>
              <a:t>3+3”</a:t>
            </a:r>
            <a:r>
              <a:rPr lang="zh-CN" altLang="en-US" sz="4800" b="1" dirty="0"/>
              <a:t>高考模式 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1336D2-FD51-4A4E-9D43-C1ACC32924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  　</a:t>
            </a:r>
            <a:r>
              <a:rPr lang="en-US" altLang="zh-CN" b="1" dirty="0"/>
              <a:t>2017</a:t>
            </a:r>
            <a:r>
              <a:rPr lang="zh-CN" altLang="en-US" b="1" dirty="0"/>
              <a:t>年高考，上海、浙江考试科目将采用“</a:t>
            </a:r>
            <a:r>
              <a:rPr lang="en-US" altLang="zh-CN" b="1" dirty="0"/>
              <a:t>3+3”</a:t>
            </a:r>
            <a:r>
              <a:rPr lang="zh-CN" altLang="en-US" b="1" dirty="0"/>
              <a:t>模式。除语数外</a:t>
            </a:r>
            <a:r>
              <a:rPr lang="en-US" altLang="zh-CN" b="1" dirty="0"/>
              <a:t>3</a:t>
            </a:r>
            <a:r>
              <a:rPr lang="zh-CN" altLang="en-US" b="1" dirty="0"/>
              <a:t>门主要科目外，再选三门选考科目。上海采用</a:t>
            </a:r>
            <a:r>
              <a:rPr lang="zh-CN" altLang="en-US" b="1" dirty="0">
                <a:solidFill>
                  <a:srgbClr val="7030A0"/>
                </a:solidFill>
              </a:rPr>
              <a:t>“</a:t>
            </a:r>
            <a:r>
              <a:rPr lang="en-US" altLang="zh-CN" b="1" dirty="0">
                <a:solidFill>
                  <a:srgbClr val="7030A0"/>
                </a:solidFill>
              </a:rPr>
              <a:t>6</a:t>
            </a:r>
            <a:r>
              <a:rPr lang="zh-CN" altLang="en-US" b="1" dirty="0">
                <a:solidFill>
                  <a:srgbClr val="7030A0"/>
                </a:solidFill>
              </a:rPr>
              <a:t>选</a:t>
            </a:r>
            <a:r>
              <a:rPr lang="en-US" altLang="zh-CN" b="1" dirty="0">
                <a:solidFill>
                  <a:srgbClr val="7030A0"/>
                </a:solidFill>
              </a:rPr>
              <a:t>3”</a:t>
            </a:r>
            <a:r>
              <a:rPr lang="zh-CN" altLang="en-US" b="1" dirty="0"/>
              <a:t>模式，即从思想政治、历史、地理、物理、化学、生物</a:t>
            </a:r>
            <a:r>
              <a:rPr lang="en-US" altLang="zh-CN" b="1" dirty="0"/>
              <a:t>6</a:t>
            </a:r>
            <a:r>
              <a:rPr lang="zh-CN" altLang="en-US" b="1" dirty="0"/>
              <a:t>个科目中自主选择</a:t>
            </a:r>
            <a:r>
              <a:rPr lang="en-US" altLang="zh-CN" b="1" dirty="0"/>
              <a:t>3</a:t>
            </a:r>
            <a:r>
              <a:rPr lang="zh-CN" altLang="en-US" b="1" dirty="0"/>
              <a:t>科。浙江是</a:t>
            </a:r>
            <a:r>
              <a:rPr lang="zh-CN" altLang="en-US" b="1" dirty="0">
                <a:solidFill>
                  <a:srgbClr val="7030A0"/>
                </a:solidFill>
              </a:rPr>
              <a:t>“</a:t>
            </a:r>
            <a:r>
              <a:rPr lang="en-US" altLang="zh-CN" b="1" dirty="0">
                <a:solidFill>
                  <a:srgbClr val="7030A0"/>
                </a:solidFill>
              </a:rPr>
              <a:t>7</a:t>
            </a:r>
            <a:r>
              <a:rPr lang="zh-CN" altLang="en-US" b="1" dirty="0">
                <a:solidFill>
                  <a:srgbClr val="7030A0"/>
                </a:solidFill>
              </a:rPr>
              <a:t>选</a:t>
            </a:r>
            <a:r>
              <a:rPr lang="en-US" altLang="zh-CN" b="1" dirty="0">
                <a:solidFill>
                  <a:srgbClr val="7030A0"/>
                </a:solidFill>
              </a:rPr>
              <a:t>3”</a:t>
            </a:r>
            <a:r>
              <a:rPr lang="zh-CN" altLang="en-US" b="1" dirty="0"/>
              <a:t>模式，除以上</a:t>
            </a:r>
            <a:r>
              <a:rPr lang="en-US" altLang="zh-CN" b="1" dirty="0"/>
              <a:t>6</a:t>
            </a:r>
            <a:r>
              <a:rPr lang="zh-CN" altLang="en-US" b="1" dirty="0"/>
              <a:t>科，还多了</a:t>
            </a:r>
            <a:r>
              <a:rPr lang="zh-CN" altLang="en-US" b="1" dirty="0">
                <a:solidFill>
                  <a:srgbClr val="7030A0"/>
                </a:solidFill>
              </a:rPr>
              <a:t>“技术</a:t>
            </a:r>
            <a:r>
              <a:rPr lang="zh-CN" altLang="en-US" b="1" dirty="0"/>
              <a:t>（含通用技术和信息技术）”。注重“考三天”，还要“看三年”。即统考之外，将推行高中</a:t>
            </a:r>
            <a:r>
              <a:rPr lang="zh-CN" altLang="en-US" b="1" dirty="0">
                <a:solidFill>
                  <a:srgbClr val="7030A0"/>
                </a:solidFill>
              </a:rPr>
              <a:t>学业水平考试</a:t>
            </a:r>
            <a:r>
              <a:rPr lang="zh-CN" altLang="en-US" b="1" dirty="0"/>
              <a:t>和</a:t>
            </a:r>
            <a:r>
              <a:rPr lang="zh-CN" altLang="en-US" b="1" dirty="0">
                <a:solidFill>
                  <a:srgbClr val="7030A0"/>
                </a:solidFill>
              </a:rPr>
              <a:t>综合素质评价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>
                <a:solidFill>
                  <a:srgbClr val="C00000"/>
                </a:solidFill>
              </a:rPr>
              <a:t>       </a:t>
            </a:r>
            <a:r>
              <a:rPr lang="zh-CN" altLang="en-US" b="1" dirty="0">
                <a:solidFill>
                  <a:srgbClr val="C00000"/>
                </a:solidFill>
              </a:rPr>
              <a:t>分析：</a:t>
            </a:r>
            <a:r>
              <a:rPr lang="zh-CN" altLang="en-US" b="1" dirty="0"/>
              <a:t>评价方式更多元，更加科学。既看结果，也看过程。</a:t>
            </a:r>
          </a:p>
        </p:txBody>
      </p:sp>
    </p:spTree>
    <p:extLst>
      <p:ext uri="{BB962C8B-B14F-4D97-AF65-F5344CB8AC3E}">
        <p14:creationId xmlns:p14="http://schemas.microsoft.com/office/powerpoint/2010/main" val="300444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631" y="499145"/>
            <a:ext cx="10968738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 </a:t>
            </a:r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改革和完善考试制度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317" y="1651827"/>
            <a:ext cx="11761365" cy="4707028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0" lvl="0" indent="0">
              <a:lnSpc>
                <a:spcPct val="125000"/>
              </a:lnSpc>
              <a:buNone/>
            </a:pPr>
            <a:r>
              <a:rPr lang="zh-CN" altLang="en-US" sz="3600" b="1" dirty="0"/>
              <a:t>（一）突出考试的诊断性和发展性功能          </a:t>
            </a:r>
            <a:r>
              <a:rPr lang="zh-CN" altLang="en-US" b="1" dirty="0">
                <a:solidFill>
                  <a:srgbClr val="7030A0"/>
                </a:solidFill>
              </a:rPr>
              <a:t>（不是分层）</a:t>
            </a:r>
          </a:p>
          <a:p>
            <a:pPr marL="0" lvl="0" indent="0">
              <a:lnSpc>
                <a:spcPct val="125000"/>
              </a:lnSpc>
              <a:buNone/>
            </a:pPr>
            <a:r>
              <a:rPr lang="zh-CN" altLang="en-US" b="1" dirty="0"/>
              <a:t>       考试的宗旨是发现学生发展的潜能、帮助学生树立自信心、增强学生的自我反省和自我评价的能力，而不是给学生定性和划分层次。</a:t>
            </a:r>
            <a:endParaRPr lang="en-US" altLang="zh-CN" b="1" dirty="0"/>
          </a:p>
          <a:p>
            <a:pPr marL="0" indent="0">
              <a:lnSpc>
                <a:spcPct val="125000"/>
              </a:lnSpc>
              <a:buNone/>
            </a:pPr>
            <a:r>
              <a:rPr lang="zh-CN" altLang="en-US" sz="3600" b="1" dirty="0"/>
              <a:t>（二）考试内容以课标为依据，体现</a:t>
            </a:r>
            <a:r>
              <a:rPr lang="zh-CN" altLang="en-US" sz="3600" b="1" dirty="0">
                <a:solidFill>
                  <a:srgbClr val="7030A0"/>
                </a:solidFill>
              </a:rPr>
              <a:t>新的人才观和教育观</a:t>
            </a:r>
          </a:p>
          <a:p>
            <a:pPr marL="0" lvl="0" indent="0">
              <a:lnSpc>
                <a:spcPct val="125000"/>
              </a:lnSpc>
              <a:buNone/>
            </a:pPr>
            <a:r>
              <a:rPr lang="en-US" altLang="zh-CN" b="1" dirty="0"/>
              <a:t>    1.</a:t>
            </a:r>
            <a:r>
              <a:rPr lang="zh-CN" altLang="en-US" b="1" dirty="0"/>
              <a:t>增强考试内容的真实、情境性，重视考查分析、解决问题的</a:t>
            </a:r>
            <a:r>
              <a:rPr lang="zh-CN" altLang="en-US" b="1" dirty="0">
                <a:solidFill>
                  <a:srgbClr val="7030A0"/>
                </a:solidFill>
              </a:rPr>
              <a:t>能力</a:t>
            </a:r>
            <a:r>
              <a:rPr lang="zh-CN" altLang="en-US" b="1" dirty="0"/>
              <a:t>。</a:t>
            </a:r>
          </a:p>
          <a:p>
            <a:pPr marL="0" lvl="0" indent="0">
              <a:lnSpc>
                <a:spcPct val="125000"/>
              </a:lnSpc>
              <a:buNone/>
            </a:pPr>
            <a:r>
              <a:rPr lang="en-US" altLang="zh-CN" b="1" dirty="0"/>
              <a:t>    2.</a:t>
            </a:r>
            <a:r>
              <a:rPr lang="zh-CN" altLang="en-US" b="1" dirty="0"/>
              <a:t>关注对学生的</a:t>
            </a:r>
            <a:r>
              <a:rPr lang="zh-CN" altLang="en-US" b="1" dirty="0">
                <a:solidFill>
                  <a:srgbClr val="7030A0"/>
                </a:solidFill>
              </a:rPr>
              <a:t>情感、态度、价值观</a:t>
            </a:r>
            <a:r>
              <a:rPr lang="zh-CN" altLang="en-US" b="1" dirty="0"/>
              <a:t>的评价</a:t>
            </a:r>
          </a:p>
          <a:p>
            <a:pPr marL="0" lvl="0" indent="0">
              <a:lnSpc>
                <a:spcPct val="125000"/>
              </a:lnSpc>
              <a:buNone/>
            </a:pPr>
            <a:r>
              <a:rPr lang="zh-CN" altLang="en-US" b="1" dirty="0"/>
              <a:t>    </a:t>
            </a:r>
            <a:r>
              <a:rPr lang="en-US" altLang="zh-CN" b="1" dirty="0"/>
              <a:t>3.</a:t>
            </a:r>
            <a:r>
              <a:rPr lang="zh-CN" altLang="en-US" b="1" dirty="0"/>
              <a:t>考试不仅要重视学生的结论，而且要重视得出</a:t>
            </a:r>
            <a:r>
              <a:rPr lang="zh-CN" altLang="en-US" b="1" dirty="0">
                <a:solidFill>
                  <a:srgbClr val="7030A0"/>
                </a:solidFill>
              </a:rPr>
              <a:t>结论的过程</a:t>
            </a:r>
            <a:r>
              <a:rPr lang="zh-CN" altLang="en-US" b="1" dirty="0"/>
              <a:t>。</a:t>
            </a:r>
          </a:p>
          <a:p>
            <a:pPr marL="0" lvl="0" indent="0">
              <a:lnSpc>
                <a:spcPct val="100000"/>
              </a:lnSpc>
              <a:buNone/>
            </a:pPr>
            <a:endParaRPr lang="zh-CN" altLang="en-US" dirty="0"/>
          </a:p>
          <a:p>
            <a:pPr marL="704850" indent="-704850" eaLnBrk="1" hangingPunct="1">
              <a:buNone/>
            </a:pPr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5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/>
          </p:cNvSpPr>
          <p:nvPr>
            <p:ph idx="1"/>
          </p:nvPr>
        </p:nvSpPr>
        <p:spPr>
          <a:xfrm>
            <a:off x="1239078" y="921315"/>
            <a:ext cx="10190922" cy="5810789"/>
          </a:xfrm>
        </p:spPr>
        <p:txBody>
          <a:bodyPr vert="horz" wrap="square" lIns="121874" tIns="60937" rIns="121874" bIns="60937" anchor="t">
            <a:normAutofit/>
          </a:bodyPr>
          <a:lstStyle/>
          <a:p>
            <a:pPr marL="0" indent="0"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（三）应实行考试</a:t>
            </a:r>
            <a:r>
              <a:rPr lang="zh-CN" altLang="en-US" sz="36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方式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的多样化民</a:t>
            </a:r>
          </a:p>
          <a:p>
            <a:pPr marL="0" indent="0">
              <a:buNone/>
            </a:pP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实行多种方式的考试，即笔试、口试、特定情境与行为评价、日常观察评价、操作考试等并行并重。        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（综合素质评价）</a:t>
            </a:r>
            <a:endParaRPr lang="zh-CN" altLang="en-US" sz="26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（四）适当地控制考试的</a:t>
            </a:r>
            <a:r>
              <a:rPr lang="zh-CN" altLang="en-US" sz="36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次数   </a:t>
            </a:r>
          </a:p>
          <a:p>
            <a:pPr marL="0" indent="0">
              <a:buNone/>
            </a:pPr>
            <a:r>
              <a:rPr lang="zh-CN" altLang="en-US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在考试次数的控制方面，有的学科如音乐、美术等科可以不考，只给评语，或者一学年只考查一次；基础学科，如语文、数学等则以期中考查、期末考试为宜；其他学科只进行期末考试或考查即可。</a:t>
            </a:r>
            <a:endParaRPr lang="en-US" altLang="zh-CN" sz="2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</a:t>
            </a:r>
            <a:r>
              <a:rPr lang="zh-CN" altLang="en-US" sz="26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（考试的目的究竟是什么？）</a:t>
            </a:r>
            <a:endParaRPr lang="en-US" altLang="zh-CN" sz="2600" b="1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312" y="732650"/>
            <a:ext cx="10968738" cy="977538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1: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课程评价的一般理论</a:t>
            </a:r>
            <a:endParaRPr lang="zh-CN" altLang="en-US" sz="6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320799" y="1710188"/>
            <a:ext cx="9549765" cy="4592955"/>
          </a:xfrm>
        </p:spPr>
        <p:txBody>
          <a:bodyPr vert="horz" wrap="square" lIns="121874" tIns="60937" rIns="121874" bIns="60937" anchor="t">
            <a:noAutofit/>
          </a:bodyPr>
          <a:lstStyle/>
          <a:p>
            <a:pPr marL="704850" indent="-704850">
              <a:lnSpc>
                <a:spcPct val="150000"/>
              </a:lnSpc>
              <a:buNone/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课程评价的定义　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依据一定的评价标准，通过系统地收集有关信息，采用各种定性、定量的方法，对课程的</a:t>
            </a:r>
            <a:r>
              <a:rPr lang="zh-CN" altLang="en-US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计划、实施、结果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等有关问题作出价值判断并寻求改进途径的一种活动。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27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（新课改好不好？知识的跳跃）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二、课程评价的价值取向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476462" y="1902513"/>
            <a:ext cx="9496338" cy="4056148"/>
          </a:xfrm>
        </p:spPr>
        <p:txBody>
          <a:bodyPr vert="horz" wrap="square" lIns="121874" tIns="60937" rIns="121874" bIns="60937" numCol="1" anchor="t" anchorCtr="0" compatLnSpc="1">
            <a:normAutofit fontScale="85000" lnSpcReduction="1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（一）目标取向的课程评价 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代表人物是“现代评价理论之父”的泰勒及其学生布卢姆等人。</a:t>
            </a:r>
            <a:endParaRPr lang="en-US" altLang="zh-CN" sz="32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</a:t>
            </a: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课程评价是将课程计划和预定课程目标相对照的过程。它追求评价的科学性与客观性，推进了课程评价科学化的进程，因此，在实践中一直处于支配地位。</a:t>
            </a:r>
            <a:endParaRPr lang="en-US" altLang="zh-CN" sz="32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</a:t>
            </a:r>
            <a:r>
              <a:rPr lang="zh-CN" altLang="en-US" sz="32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缺陷：</a:t>
            </a:r>
            <a:r>
              <a:rPr lang="zh-CN" altLang="en-US" sz="32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但这种评价取向的最大不足就是把人客体化、简单化了，忽略了人本身行为的主体性、创造性和不可预测性。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/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（二）过程取向的课程评价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046922" y="1902513"/>
            <a:ext cx="9577067" cy="4604304"/>
          </a:xfrm>
        </p:spPr>
        <p:txBody>
          <a:bodyPr vert="horz" wrap="square" lIns="121874" tIns="60937" rIns="121874" bIns="60937" numCol="1" anchor="t" anchorCtr="0" compatLnSpc="1">
            <a:normAutofit fontScale="77500" lnSpcReduction="2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这种评价试图将教师和学生在课程开发、实施以及教学过程中的全部情况都纳入到评价的范围，强调评价者与具体情境的交互作用，主张不论是否与预定目标相符、与教育价值相关的结果，都应当受到评价。</a:t>
            </a:r>
            <a:endParaRPr lang="en-US" altLang="zh-CN" sz="40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</a:t>
            </a: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价值：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承认评价是一种价值判断的过程，对人的主体性、创造性给予一定的尊重。</a:t>
            </a:r>
            <a:endParaRPr lang="en-US" altLang="zh-CN" sz="40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en-US" altLang="zh-CN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</a:t>
            </a:r>
            <a:r>
              <a:rPr lang="zh-CN" altLang="en-US" sz="4000" b="1" kern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不足：</a:t>
            </a:r>
            <a:r>
              <a:rPr lang="zh-CN" altLang="en-US" sz="40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没有完全走出目标取向评价</a:t>
            </a:r>
            <a:r>
              <a:rPr lang="zh-CN" altLang="en-US" sz="40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的框框，对人的主体性肯定得不够彻底。</a:t>
            </a:r>
          </a:p>
        </p:txBody>
      </p:sp>
    </p:spTree>
    <p:extLst>
      <p:ext uri="{BB962C8B-B14F-4D97-AF65-F5344CB8AC3E}">
        <p14:creationId xmlns:p14="http://schemas.microsoft.com/office/powerpoint/2010/main" val="332234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（三）主体取向的课程评价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033670" y="1995278"/>
            <a:ext cx="9577067" cy="4604304"/>
          </a:xfrm>
        </p:spPr>
        <p:txBody>
          <a:bodyPr vert="horz" wrap="square" lIns="121874" tIns="60937" rIns="121874" bIns="60937" numCol="1" anchor="t" anchorCtr="0" compatLnSpc="1">
            <a:normAutofit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6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这种观点认为课程评价是评价者与被评价者、</a:t>
            </a:r>
            <a:r>
              <a:rPr lang="zh-CN" altLang="en-US" sz="36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教师与学生</a:t>
            </a:r>
            <a:r>
              <a:rPr lang="zh-CN" altLang="en-US" sz="36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共同建构意义的过程。价值多元、尊重差异即成为主体取向评价的基本特征。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en-US" altLang="zh-CN" sz="3200" b="1" kern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charset="-122"/>
            </a:endParaRP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2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                     （教师与学生共同认同的课程）</a:t>
            </a:r>
          </a:p>
        </p:txBody>
      </p:sp>
    </p:spTree>
    <p:extLst>
      <p:ext uri="{BB962C8B-B14F-4D97-AF65-F5344CB8AC3E}">
        <p14:creationId xmlns:p14="http://schemas.microsoft.com/office/powerpoint/2010/main" val="29005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679340" y="658040"/>
            <a:ext cx="10968738" cy="1140460"/>
          </a:xfrm>
        </p:spPr>
        <p:txBody>
          <a:bodyPr vert="horz" wrap="square" lIns="121874" tIns="60937" rIns="121874" bIns="60937" anchor="ctr">
            <a:normAutofit/>
          </a:bodyPr>
          <a:lstStyle/>
          <a:p>
            <a:r>
              <a:rPr lang="zh-CN" altLang="en-US" sz="4400" b="1" dirty="0">
                <a:ea typeface="黑体" panose="02010609060101010101" charset="-122"/>
              </a:rPr>
              <a:t> 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三、课程评价的发展趋势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68010" y="1902513"/>
            <a:ext cx="9055979" cy="4056148"/>
          </a:xfrm>
        </p:spPr>
        <p:txBody>
          <a:bodyPr vert="horz" wrap="square" lIns="121874" tIns="60937" rIns="121874" bIns="60937" numCol="1" anchor="t" anchorCtr="0" compatLnSpc="1">
            <a:normAutofit fontScale="92500" lnSpcReduction="10000"/>
          </a:bodyPr>
          <a:lstStyle/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（一）既</a:t>
            </a:r>
            <a:r>
              <a:rPr lang="zh-CN" altLang="en-US" sz="39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重视学生</a:t>
            </a: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在评价中的个性化反应方式，又倡导让学生在评定中</a:t>
            </a:r>
            <a:r>
              <a:rPr lang="zh-CN" altLang="en-US" sz="39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学会合作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（二）以</a:t>
            </a:r>
            <a:r>
              <a:rPr lang="zh-CN" altLang="en-US" sz="39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质性评价</a:t>
            </a: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整合与取代量化评价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（三）强调评价问题的</a:t>
            </a:r>
            <a:r>
              <a:rPr lang="zh-CN" altLang="en-US" sz="39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真实性与情境性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（四）评价不仅重视学生解决问题的结论，而且重视得出结论的</a:t>
            </a:r>
            <a:r>
              <a:rPr lang="zh-CN" altLang="en-US" sz="3900" b="1" kern="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过程</a:t>
            </a:r>
            <a:r>
              <a:rPr lang="zh-CN" altLang="en-US" sz="3900" b="1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。</a:t>
            </a:r>
          </a:p>
          <a:p>
            <a:pPr marL="0" lvl="0" indent="0" fontAlgn="base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SzTx/>
              <a:buNone/>
              <a:defRPr/>
            </a:pPr>
            <a:endParaRPr lang="zh-CN" altLang="en-US" sz="3200" b="1" kern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86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332335" y="1904295"/>
            <a:ext cx="11527331" cy="1876789"/>
          </a:xfrm>
        </p:spPr>
        <p:txBody>
          <a:bodyPr vert="horz" wrap="square" lIns="121874" tIns="60937" rIns="121874" bIns="60937" anchor="ctr">
            <a:normAutofit fontScale="90000"/>
          </a:bodyPr>
          <a:lstStyle/>
          <a:p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</a:t>
            </a:r>
            <a: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br>
              <a:rPr lang="en-US" altLang="zh-CN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6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课程评价方式的新发展</a:t>
            </a:r>
            <a:r>
              <a:rPr lang="en-US" altLang="zh-CN" sz="6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　</a:t>
            </a:r>
          </a:p>
        </p:txBody>
      </p:sp>
      <p:sp>
        <p:nvSpPr>
          <p:cNvPr id="18435" name="副标题 2"/>
          <p:cNvSpPr>
            <a:spLocks noGrp="1"/>
          </p:cNvSpPr>
          <p:nvPr>
            <p:ph type="subTitle" idx="1"/>
          </p:nvPr>
        </p:nvSpPr>
        <p:spPr>
          <a:xfrm>
            <a:off x="1830380" y="3884761"/>
            <a:ext cx="8531240" cy="1754068"/>
          </a:xfrm>
        </p:spPr>
        <p:txBody>
          <a:bodyPr vert="horz" wrap="square" lIns="121874" tIns="60937" rIns="121874" bIns="60937" anchor="t"/>
          <a:lstStyle/>
          <a:p>
            <a:pPr eaLnBrk="1" hangingPunct="1"/>
            <a:endParaRPr lang="zh-CN" alt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950" y="3781084"/>
            <a:ext cx="3273272" cy="261523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2224</Words>
  <Application>Microsoft Office PowerPoint</Application>
  <PresentationFormat>宽屏</PresentationFormat>
  <Paragraphs>152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黑体</vt:lpstr>
      <vt:lpstr>微软雅黑</vt:lpstr>
      <vt:lpstr>微软雅黑 Light</vt:lpstr>
      <vt:lpstr>Arial</vt:lpstr>
      <vt:lpstr>Calibri</vt:lpstr>
      <vt:lpstr>Office 主题</vt:lpstr>
      <vt:lpstr>第十五章 课程评价</vt:lpstr>
      <vt:lpstr>知识点1： 　课程评价的一般理论</vt:lpstr>
      <vt:lpstr>案例：中小学语文课程的改革</vt:lpstr>
      <vt:lpstr>知识点1:课程评价的一般理论</vt:lpstr>
      <vt:lpstr>二、课程评价的价值取向</vt:lpstr>
      <vt:lpstr>（二）过程取向的课程评价 </vt:lpstr>
      <vt:lpstr>（三）主体取向的课程评价 </vt:lpstr>
      <vt:lpstr> 三、课程评价的发展趋势 </vt:lpstr>
      <vt:lpstr>知识点2： 课程评价方式的新发展　</vt:lpstr>
      <vt:lpstr>案例：视频：紫竹小学学生评价的实践探索</vt:lpstr>
      <vt:lpstr>知识点2 ：课程评价方式的新发展</vt:lpstr>
      <vt:lpstr>（二）学生档案袋评价的类型及构成</vt:lpstr>
      <vt:lpstr>（三）对学生档案袋的反思</vt:lpstr>
      <vt:lpstr> 2.学生档案袋的局限性 </vt:lpstr>
      <vt:lpstr>PowerPoint 演示文稿</vt:lpstr>
      <vt:lpstr>PowerPoint 演示文稿</vt:lpstr>
      <vt:lpstr>知识点3： 发展性课程评价体系的建立　</vt:lpstr>
      <vt:lpstr>案例：学生学业档案袋评价</vt:lpstr>
      <vt:lpstr>知识点3：发展性课程评价体系的建立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知识点4：教科书评价　</vt:lpstr>
      <vt:lpstr>案例：是否应减少古诗文的学习？</vt:lpstr>
      <vt:lpstr>知识点4 教科书评价</vt:lpstr>
      <vt:lpstr>PowerPoint 演示文稿</vt:lpstr>
      <vt:lpstr>PowerPoint 演示文稿</vt:lpstr>
      <vt:lpstr>知识点5： 改革和完善考试制度　</vt:lpstr>
      <vt:lpstr>案例：“3+3”高考模式 </vt:lpstr>
      <vt:lpstr>知识点5 改革和完善考试制度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第十五章 课程评价</dc:title>
  <dc:creator>岚</dc:creator>
  <cp:lastModifiedBy>岚</cp:lastModifiedBy>
  <cp:revision>18</cp:revision>
  <dcterms:created xsi:type="dcterms:W3CDTF">2019-08-06T07:35:31Z</dcterms:created>
  <dcterms:modified xsi:type="dcterms:W3CDTF">2019-08-10T03:42:41Z</dcterms:modified>
</cp:coreProperties>
</file>