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Override1.xml" ContentType="application/vnd.openxmlformats-officedocument.themeOverr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8" r:id="rId2"/>
    <p:sldId id="259" r:id="rId3"/>
    <p:sldId id="315" r:id="rId4"/>
    <p:sldId id="260" r:id="rId5"/>
    <p:sldId id="261" r:id="rId6"/>
    <p:sldId id="311" r:id="rId7"/>
    <p:sldId id="312" r:id="rId8"/>
    <p:sldId id="264" r:id="rId9"/>
    <p:sldId id="314" r:id="rId10"/>
    <p:sldId id="263" r:id="rId11"/>
    <p:sldId id="265" r:id="rId12"/>
    <p:sldId id="278" r:id="rId13"/>
    <p:sldId id="313" r:id="rId14"/>
    <p:sldId id="279" r:id="rId15"/>
    <p:sldId id="280" r:id="rId16"/>
    <p:sldId id="291" r:id="rId17"/>
    <p:sldId id="292" r:id="rId18"/>
    <p:sldId id="293" r:id="rId19"/>
  </p:sldIdLst>
  <p:sldSz cx="12192000" cy="6858000"/>
  <p:notesSz cx="7104063" cy="10234613"/>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岚" initials="岚" lastIdx="1" clrIdx="0">
    <p:extLst>
      <p:ext uri="{19B8F6BF-5375-455C-9EA6-DF929625EA0E}">
        <p15:presenceInfo xmlns:p15="http://schemas.microsoft.com/office/powerpoint/2012/main" userId="岚"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202020"/>
    <a:srgbClr val="323232"/>
    <a:srgbClr val="CC3300"/>
    <a:srgbClr val="CC0000"/>
    <a:srgbClr val="FF3300"/>
    <a:srgbClr val="990000"/>
    <a:srgbClr val="FF8D41"/>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040" autoAdjust="0"/>
    <p:restoredTop sz="94660"/>
  </p:normalViewPr>
  <p:slideViewPr>
    <p:cSldViewPr snapToGrid="0">
      <p:cViewPr varScale="1">
        <p:scale>
          <a:sx n="114" d="100"/>
          <a:sy n="114" d="100"/>
        </p:scale>
        <p:origin x="414"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838200" y="1122680"/>
            <a:ext cx="105156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838200" y="3602355"/>
            <a:ext cx="10515600" cy="1655445"/>
          </a:xfrm>
        </p:spPr>
        <p:txBody>
          <a:bodyPr/>
          <a:lstStyle>
            <a:lvl1pPr marL="0" indent="0" algn="ctr">
              <a:buNone/>
              <a:defRPr sz="2400">
                <a:solidFill>
                  <a:schemeClr val="tx1">
                    <a:lumMod val="50000"/>
                    <a:lumOff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p:cNvSpPr>
          <p:nvPr>
            <p:ph type="dt" sz="half" idx="10"/>
          </p:nvPr>
        </p:nvSpPr>
        <p:spPr/>
        <p:txBody>
          <a:bodyPr/>
          <a:lstStyle/>
          <a:p>
            <a:fld id="{82F288E0-7875-42C4-84C8-98DBBD3BF4D2}" type="datetimeFigureOut">
              <a:rPr lang="zh-CN" altLang="en-US" smtClean="0"/>
              <a:t>2019/8/8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1_标题和内容">
    <p:spTree>
      <p:nvGrpSpPr>
        <p:cNvPr id="1" name=""/>
        <p:cNvGrpSpPr/>
        <p:nvPr/>
      </p:nvGrpSpPr>
      <p:grpSpPr>
        <a:xfrm>
          <a:off x="0" y="0"/>
          <a:ext cx="0" cy="0"/>
          <a:chOff x="0" y="0"/>
          <a:chExt cx="0" cy="0"/>
        </a:xfrm>
      </p:grpSpPr>
      <p:sp>
        <p:nvSpPr>
          <p:cNvPr id="3" name="内容占位符 2"/>
          <p:cNvSpPr>
            <a:spLocks noGrp="1"/>
          </p:cNvSpPr>
          <p:nvPr>
            <p:ph idx="1"/>
          </p:nvPr>
        </p:nvSpPr>
        <p:spPr>
          <a:xfrm>
            <a:off x="838200" y="327025"/>
            <a:ext cx="10515600" cy="5850255"/>
          </a:xfrm>
        </p:spPr>
        <p:txBody>
          <a:bodyPr/>
          <a:lstStyle>
            <a:lvl2pPr>
              <a:defRPr/>
            </a:lvl2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82F288E0-7875-42C4-84C8-98DBBD3BF4D2}" type="datetimeFigureOut">
              <a:rPr lang="zh-CN" altLang="en-US" smtClean="0"/>
              <a:t>2019/8/8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2_标题和内容">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fld id="{82F288E0-7875-42C4-84C8-98DBBD3BF4D2}" type="datetimeFigureOut">
              <a:rPr lang="zh-CN" altLang="en-US" smtClean="0"/>
              <a:t>2019/8/8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838200" y="197485"/>
            <a:ext cx="10515600" cy="1325563"/>
          </a:xfrm>
        </p:spPr>
        <p:txBody>
          <a:bodyPr anchor="b" anchorCtr="0"/>
          <a:lstStyle/>
          <a:p>
            <a:r>
              <a:rPr lang="zh-CN" altLang="en-US"/>
              <a:t>单击此处编辑母版标题样式</a:t>
            </a:r>
          </a:p>
        </p:txBody>
      </p:sp>
      <p:sp>
        <p:nvSpPr>
          <p:cNvPr id="3" name="内容占位符 2"/>
          <p:cNvSpPr>
            <a:spLocks noGrp="1"/>
          </p:cNvSpPr>
          <p:nvPr>
            <p:ph idx="1"/>
          </p:nvPr>
        </p:nvSpPr>
        <p:spPr>
          <a:xfrm>
            <a:off x="838200" y="1702435"/>
            <a:ext cx="10515600" cy="4474845"/>
          </a:xfrm>
        </p:spPr>
        <p:txBody>
          <a:bodyPr/>
          <a:lstStyle>
            <a:lvl2pPr>
              <a:defRPr/>
            </a:lvl2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82F288E0-7875-42C4-84C8-98DBBD3BF4D2}" type="datetimeFigureOut">
              <a:rPr lang="zh-CN" altLang="en-US" smtClean="0"/>
              <a:t>2019/8/8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8200" y="2959100"/>
            <a:ext cx="10515600" cy="2781300"/>
          </a:xfrm>
        </p:spPr>
        <p:txBody>
          <a:bodyPr anchor="t" anchorCtr="0"/>
          <a:lstStyle>
            <a:lvl1pPr>
              <a:defRPr sz="4800"/>
            </a:lvl1pPr>
          </a:lstStyle>
          <a:p>
            <a:r>
              <a:rPr lang="zh-CN" altLang="en-US"/>
              <a:t>单击此处编辑母版标题样式</a:t>
            </a:r>
          </a:p>
        </p:txBody>
      </p:sp>
      <p:sp>
        <p:nvSpPr>
          <p:cNvPr id="3" name="文本占位符 2"/>
          <p:cNvSpPr>
            <a:spLocks noGrp="1"/>
          </p:cNvSpPr>
          <p:nvPr>
            <p:ph type="body" idx="1"/>
          </p:nvPr>
        </p:nvSpPr>
        <p:spPr>
          <a:xfrm>
            <a:off x="838200" y="1722120"/>
            <a:ext cx="10515600" cy="1102995"/>
          </a:xfrm>
        </p:spPr>
        <p:txBody>
          <a:bodyPr lIns="144145" anchor="b" anchorCtr="0"/>
          <a:lstStyle>
            <a:lvl1pPr marL="0" indent="0">
              <a:buNone/>
              <a:defRPr sz="2400">
                <a:solidFill>
                  <a:schemeClr val="tx1">
                    <a:lumMod val="50000"/>
                    <a:lumOff val="5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82F288E0-7875-42C4-84C8-98DBBD3BF4D2}" type="datetimeFigureOut">
              <a:rPr lang="zh-CN" altLang="en-US" smtClean="0"/>
              <a:t>2019/8/8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lgn="ctr">
              <a:defRPr/>
            </a:lvl1p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82F288E0-7875-42C4-84C8-98DBBD3BF4D2}" type="datetimeFigureOut">
              <a:rPr lang="zh-CN" altLang="en-US" smtClean="0"/>
              <a:t>2019/8/8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40105" y="365125"/>
            <a:ext cx="10515600" cy="800100"/>
          </a:xfrm>
        </p:spPr>
        <p:txBody>
          <a:bodyPr anchor="ctr" anchorCtr="0"/>
          <a:lstStyle>
            <a:lvl1pPr algn="ctr">
              <a:defRPr/>
            </a:lvl1pPr>
          </a:lstStyle>
          <a:p>
            <a:r>
              <a:rPr lang="zh-CN" altLang="en-US"/>
              <a:t>单击此处编辑母版标题样式</a:t>
            </a:r>
          </a:p>
        </p:txBody>
      </p:sp>
      <p:sp>
        <p:nvSpPr>
          <p:cNvPr id="3" name="文本占位符 2"/>
          <p:cNvSpPr>
            <a:spLocks noGrp="1"/>
          </p:cNvSpPr>
          <p:nvPr>
            <p:ph type="body" idx="1"/>
          </p:nvPr>
        </p:nvSpPr>
        <p:spPr>
          <a:xfrm>
            <a:off x="839470" y="1482090"/>
            <a:ext cx="5220970" cy="823595"/>
          </a:xfrm>
        </p:spPr>
        <p:txBody>
          <a:bodyPr anchor="ctr" anchorCtr="0"/>
          <a:lstStyle>
            <a:lvl1pPr marL="0" indent="0">
              <a:buNone/>
              <a:defRPr sz="3200">
                <a:solidFill>
                  <a:srgbClr val="0070C0"/>
                </a:solidFill>
              </a:defRPr>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a:t>单击此处编辑母版文本样式</a:t>
            </a:r>
          </a:p>
        </p:txBody>
      </p:sp>
      <p:sp>
        <p:nvSpPr>
          <p:cNvPr id="4" name="内容占位符 3"/>
          <p:cNvSpPr>
            <a:spLocks noGrp="1"/>
          </p:cNvSpPr>
          <p:nvPr>
            <p:ph sz="half" idx="2"/>
          </p:nvPr>
        </p:nvSpPr>
        <p:spPr>
          <a:xfrm>
            <a:off x="838200" y="2368550"/>
            <a:ext cx="5222240" cy="3820795"/>
          </a:xfrm>
        </p:spPr>
        <p:txBody>
          <a:bodyPr/>
          <a:lstStyle>
            <a:lvl1pPr>
              <a:defRPr sz="2800"/>
            </a:lvl1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256655" y="1482090"/>
            <a:ext cx="5097145" cy="823595"/>
          </a:xfrm>
        </p:spPr>
        <p:txBody>
          <a:bodyPr anchor="ctr" anchorCtr="0"/>
          <a:lstStyle>
            <a:lvl1pPr marL="0" indent="0">
              <a:buNone/>
              <a:defRPr sz="3200">
                <a:solidFill>
                  <a:srgbClr val="0070C0"/>
                </a:solidFill>
              </a:defRPr>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a:t>单击此处编辑母版文本样式</a:t>
            </a:r>
          </a:p>
        </p:txBody>
      </p:sp>
      <p:sp>
        <p:nvSpPr>
          <p:cNvPr id="6" name="内容占位符 5"/>
          <p:cNvSpPr>
            <a:spLocks noGrp="1"/>
          </p:cNvSpPr>
          <p:nvPr>
            <p:ph sz="quarter" idx="4"/>
          </p:nvPr>
        </p:nvSpPr>
        <p:spPr>
          <a:xfrm>
            <a:off x="6256655" y="2368550"/>
            <a:ext cx="5097145" cy="3820795"/>
          </a:xfrm>
        </p:spPr>
        <p:txBody>
          <a:bodyPr/>
          <a:lstStyle>
            <a:lvl1pPr>
              <a:defRPr sz="2800"/>
            </a:lvl1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82F288E0-7875-42C4-84C8-98DBBD3BF4D2}" type="datetimeFigureOut">
              <a:rPr lang="zh-CN" altLang="en-US" smtClean="0"/>
              <a:t>2019/8/8</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3_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838200" y="197485"/>
            <a:ext cx="10515600" cy="1325563"/>
          </a:xfrm>
        </p:spPr>
        <p:txBody>
          <a:bodyPr anchor="b" anchorCtr="0"/>
          <a:lstStyle/>
          <a:p>
            <a:r>
              <a:rPr lang="zh-CN" altLang="en-US"/>
              <a:t>单击此处编辑母版标题样式</a:t>
            </a:r>
          </a:p>
        </p:txBody>
      </p:sp>
      <p:sp>
        <p:nvSpPr>
          <p:cNvPr id="4" name="日期占位符 3"/>
          <p:cNvSpPr>
            <a:spLocks noGrp="1"/>
          </p:cNvSpPr>
          <p:nvPr>
            <p:ph type="dt" sz="half" idx="10"/>
          </p:nvPr>
        </p:nvSpPr>
        <p:spPr/>
        <p:txBody>
          <a:bodyPr/>
          <a:lstStyle/>
          <a:p>
            <a:fld id="{82F288E0-7875-42C4-84C8-98DBBD3BF4D2}" type="datetimeFigureOut">
              <a:rPr lang="zh-CN" altLang="en-US" smtClean="0"/>
              <a:t>2019/8/8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picTx" preserve="1">
  <p:cSld name="图片 + 文本">
    <p:spTree>
      <p:nvGrpSpPr>
        <p:cNvPr id="1" name=""/>
        <p:cNvGrpSpPr/>
        <p:nvPr/>
      </p:nvGrpSpPr>
      <p:grpSpPr>
        <a:xfrm>
          <a:off x="0" y="0"/>
          <a:ext cx="0" cy="0"/>
          <a:chOff x="0" y="0"/>
          <a:chExt cx="0" cy="0"/>
        </a:xfrm>
      </p:grpSpPr>
      <p:sp>
        <p:nvSpPr>
          <p:cNvPr id="3" name="图片占位符 2"/>
          <p:cNvSpPr>
            <a:spLocks noGrp="1"/>
          </p:cNvSpPr>
          <p:nvPr>
            <p:ph type="pic" idx="1"/>
          </p:nvPr>
        </p:nvSpPr>
        <p:spPr>
          <a:xfrm>
            <a:off x="-12700" y="-1905"/>
            <a:ext cx="7017385" cy="6861810"/>
          </a:xfrm>
          <a:noFill/>
        </p:spPr>
        <p:txBody>
          <a:bodyPr lIns="252095" tIns="144145"/>
          <a:lstStyle>
            <a:lvl1pPr marL="0" indent="0" algn="ctr">
              <a:buNone/>
              <a:defRPr sz="1800">
                <a:solidFill>
                  <a:schemeClr val="tx1">
                    <a:lumMod val="50000"/>
                    <a:lumOff val="50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2" name="标题 1"/>
          <p:cNvSpPr>
            <a:spLocks noGrp="1"/>
          </p:cNvSpPr>
          <p:nvPr>
            <p:ph type="title"/>
          </p:nvPr>
        </p:nvSpPr>
        <p:spPr>
          <a:xfrm>
            <a:off x="7350125" y="457200"/>
            <a:ext cx="4392295" cy="1055370"/>
          </a:xfrm>
        </p:spPr>
        <p:txBody>
          <a:bodyPr anchor="b" anchorCtr="0"/>
          <a:lstStyle>
            <a:lvl1pPr>
              <a:defRPr sz="3200"/>
            </a:lvl1pPr>
          </a:lstStyle>
          <a:p>
            <a:r>
              <a:rPr lang="zh-CN" altLang="en-US"/>
              <a:t>单击此处编辑母版标题样式</a:t>
            </a:r>
          </a:p>
        </p:txBody>
      </p:sp>
      <p:sp>
        <p:nvSpPr>
          <p:cNvPr id="4" name="文本占位符 3"/>
          <p:cNvSpPr>
            <a:spLocks noGrp="1"/>
          </p:cNvSpPr>
          <p:nvPr>
            <p:ph type="body" sz="half" idx="2"/>
          </p:nvPr>
        </p:nvSpPr>
        <p:spPr>
          <a:xfrm>
            <a:off x="7349490" y="1694180"/>
            <a:ext cx="4393565" cy="4480560"/>
          </a:xfrm>
        </p:spPr>
        <p:txBody>
          <a:bodyPr/>
          <a:lstStyle>
            <a:lvl1pPr marL="0" indent="0">
              <a:buNone/>
              <a:defRPr sz="2800">
                <a:solidFill>
                  <a:schemeClr val="tx1"/>
                </a:solidFill>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82F288E0-7875-42C4-84C8-98DBBD3BF4D2}" type="datetimeFigureOut">
              <a:rPr lang="zh-CN" altLang="en-US" smtClean="0"/>
              <a:t>2019/8/8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文本 + 图片">
    <p:spTree>
      <p:nvGrpSpPr>
        <p:cNvPr id="1" name=""/>
        <p:cNvGrpSpPr/>
        <p:nvPr/>
      </p:nvGrpSpPr>
      <p:grpSpPr>
        <a:xfrm>
          <a:off x="0" y="0"/>
          <a:ext cx="0" cy="0"/>
          <a:chOff x="0" y="0"/>
          <a:chExt cx="0" cy="0"/>
        </a:xfrm>
      </p:grpSpPr>
      <p:sp>
        <p:nvSpPr>
          <p:cNvPr id="3" name="图片占位符 2"/>
          <p:cNvSpPr>
            <a:spLocks noGrp="1"/>
          </p:cNvSpPr>
          <p:nvPr>
            <p:ph type="pic" idx="1"/>
          </p:nvPr>
        </p:nvSpPr>
        <p:spPr>
          <a:xfrm>
            <a:off x="5183505" y="-7620"/>
            <a:ext cx="7017385" cy="6861810"/>
          </a:xfrm>
          <a:noFill/>
        </p:spPr>
        <p:txBody>
          <a:bodyPr lIns="252095" tIns="144145"/>
          <a:lstStyle>
            <a:lvl1pPr marL="0" indent="0" algn="ctr">
              <a:buNone/>
              <a:defRPr sz="1800">
                <a:solidFill>
                  <a:schemeClr val="tx1">
                    <a:lumMod val="50000"/>
                    <a:lumOff val="50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2" name="标题 1"/>
          <p:cNvSpPr>
            <a:spLocks noGrp="1"/>
          </p:cNvSpPr>
          <p:nvPr>
            <p:ph type="title"/>
          </p:nvPr>
        </p:nvSpPr>
        <p:spPr>
          <a:xfrm>
            <a:off x="409575" y="457200"/>
            <a:ext cx="4279900" cy="1055370"/>
          </a:xfrm>
        </p:spPr>
        <p:txBody>
          <a:bodyPr anchor="t" anchorCtr="0"/>
          <a:lstStyle>
            <a:lvl1pPr>
              <a:defRPr sz="3200"/>
            </a:lvl1pPr>
          </a:lstStyle>
          <a:p>
            <a:r>
              <a:rPr lang="zh-CN" altLang="en-US"/>
              <a:t>单击此处编辑母版标题样式</a:t>
            </a:r>
          </a:p>
        </p:txBody>
      </p:sp>
      <p:sp>
        <p:nvSpPr>
          <p:cNvPr id="4" name="文本占位符 3"/>
          <p:cNvSpPr>
            <a:spLocks noGrp="1"/>
          </p:cNvSpPr>
          <p:nvPr>
            <p:ph type="body" sz="half" idx="2"/>
          </p:nvPr>
        </p:nvSpPr>
        <p:spPr>
          <a:xfrm>
            <a:off x="409575" y="1694180"/>
            <a:ext cx="4280535" cy="4480560"/>
          </a:xfrm>
        </p:spPr>
        <p:txBody>
          <a:bodyPr/>
          <a:lstStyle>
            <a:lvl1pPr marL="0" indent="0">
              <a:buNone/>
              <a:defRPr sz="2800">
                <a:solidFill>
                  <a:schemeClr val="tx1"/>
                </a:solidFill>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82F288E0-7875-42C4-84C8-98DBBD3BF4D2}" type="datetimeFigureOut">
              <a:rPr lang="zh-CN" altLang="en-US" smtClean="0"/>
              <a:t>2019/8/8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4_标题和内容">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fld id="{82F288E0-7875-42C4-84C8-98DBBD3BF4D2}" type="datetimeFigureOut">
              <a:rPr lang="zh-CN" altLang="en-US" smtClean="0"/>
              <a:t>2019/8/8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
        <p:nvSpPr>
          <p:cNvPr id="3"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7"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gradFill>
          <a:gsLst>
            <a:gs pos="0">
              <a:schemeClr val="bg1">
                <a:lumMod val="95000"/>
              </a:schemeClr>
            </a:gs>
            <a:gs pos="100000">
              <a:schemeClr val="bg2"/>
            </a:gs>
          </a:gsLst>
          <a:lin ang="5400000" scaled="0"/>
        </a:gra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a:effectLst>
            <a:outerShdw blurRad="88900" dist="101600" dir="5400000" algn="ctr" rotWithShape="0">
              <a:srgbClr val="000000">
                <a:alpha val="2000"/>
              </a:srgbClr>
            </a:outerShdw>
          </a:effectLst>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latin typeface="微软雅黑 Light" panose="020B0502040204020203" charset="-122"/>
                <a:ea typeface="微软雅黑 Light" panose="020B0502040204020203" charset="-122"/>
              </a:defRPr>
            </a:lvl1pPr>
          </a:lstStyle>
          <a:p>
            <a:fld id="{82F288E0-7875-42C4-84C8-98DBBD3BF4D2}" type="datetimeFigureOut">
              <a:rPr lang="zh-CN" altLang="en-US" smtClean="0"/>
              <a:t>2019/8/8</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latin typeface="微软雅黑 Light" panose="020B0502040204020203" charset="-122"/>
                <a:ea typeface="微软雅黑 Light" panose="020B0502040204020203" charset="-122"/>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latin typeface="微软雅黑 Light" panose="020B0502040204020203" charset="-122"/>
                <a:ea typeface="微软雅黑 Light" panose="020B0502040204020203" charset="-122"/>
              </a:defRPr>
            </a:lvl1pPr>
          </a:lstStyle>
          <a:p>
            <a:fld id="{7D9BB5D0-35E4-459D-AEF3-FE4D7C45CC19}"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xStyles>
    <p:titleStyle>
      <a:lvl1pPr algn="l" defTabSz="914400" rtl="0" eaLnBrk="1" latinLnBrk="0" hangingPunct="1">
        <a:lnSpc>
          <a:spcPct val="90000"/>
        </a:lnSpc>
        <a:spcBef>
          <a:spcPct val="0"/>
        </a:spcBef>
        <a:buNone/>
        <a:defRPr sz="4000" kern="1200">
          <a:solidFill>
            <a:srgbClr val="202020"/>
          </a:solidFill>
          <a:effectLst>
            <a:outerShdw blurRad="50800" dist="38100" dir="5400000" algn="t" rotWithShape="0">
              <a:prstClr val="black">
                <a:alpha val="20000"/>
              </a:prstClr>
            </a:outerShdw>
          </a:effectLst>
          <a:latin typeface="微软雅黑" panose="020B0503020204020204" charset="-122"/>
          <a:ea typeface="微软雅黑" panose="020B0503020204020204" charset="-122"/>
          <a:cs typeface="+mj-cs"/>
        </a:defRPr>
      </a:lvl1pPr>
    </p:titleStyle>
    <p:bodyStyle>
      <a:lvl1pPr marL="228600" indent="-228600" algn="l" defTabSz="914400" rtl="0" eaLnBrk="1" latinLnBrk="0" hangingPunct="1">
        <a:lnSpc>
          <a:spcPct val="120000"/>
        </a:lnSpc>
        <a:spcBef>
          <a:spcPts val="1000"/>
        </a:spcBef>
        <a:buSzPct val="75000"/>
        <a:buFont typeface="Arial" panose="020B0604020202020204" pitchFamily="34" charset="0"/>
        <a:buChar char="•"/>
        <a:defRPr sz="2800" kern="1200">
          <a:solidFill>
            <a:schemeClr val="tx1">
              <a:lumMod val="85000"/>
              <a:lumOff val="15000"/>
            </a:schemeClr>
          </a:solidFill>
          <a:latin typeface="微软雅黑" panose="020B0503020204020204" charset="-122"/>
          <a:ea typeface="微软雅黑" panose="020B0503020204020204" charset="-122"/>
          <a:cs typeface="+mn-cs"/>
        </a:defRPr>
      </a:lvl1pPr>
      <a:lvl2pPr marL="575945" indent="-228600" algn="l" defTabSz="914400" rtl="0" eaLnBrk="1" fontAlgn="auto" latinLnBrk="0" hangingPunct="1">
        <a:lnSpc>
          <a:spcPct val="120000"/>
        </a:lnSpc>
        <a:spcBef>
          <a:spcPts val="500"/>
        </a:spcBef>
        <a:buSzPct val="75000"/>
        <a:buFont typeface="Arial" panose="020B0604020202020204" pitchFamily="34" charset="0"/>
        <a:buChar char="•"/>
        <a:defRPr sz="2200" kern="1200">
          <a:solidFill>
            <a:schemeClr val="tx1">
              <a:lumMod val="75000"/>
              <a:lumOff val="25000"/>
            </a:schemeClr>
          </a:solidFill>
          <a:latin typeface="微软雅黑" panose="020B0503020204020204" charset="-122"/>
          <a:ea typeface="微软雅黑" panose="020B0503020204020204" charset="-122"/>
          <a:cs typeface="+mn-cs"/>
        </a:defRPr>
      </a:lvl2pPr>
      <a:lvl3pPr marL="1007745" indent="-228600" algn="l" defTabSz="914400" rtl="0" eaLnBrk="1" fontAlgn="auto" latinLnBrk="0" hangingPunct="1">
        <a:lnSpc>
          <a:spcPct val="120000"/>
        </a:lnSpc>
        <a:spcBef>
          <a:spcPts val="500"/>
        </a:spcBef>
        <a:buSzPct val="75000"/>
        <a:buFont typeface="Arial" panose="020B0604020202020204" pitchFamily="34" charset="0"/>
        <a:buChar char="‒"/>
        <a:defRPr sz="2000" kern="1200">
          <a:solidFill>
            <a:schemeClr val="tx1">
              <a:lumMod val="65000"/>
              <a:lumOff val="35000"/>
            </a:schemeClr>
          </a:solidFill>
          <a:latin typeface="微软雅黑" panose="020B0503020204020204" charset="-122"/>
          <a:ea typeface="微软雅黑" panose="020B0503020204020204" charset="-122"/>
          <a:cs typeface="+mn-cs"/>
        </a:defRPr>
      </a:lvl3pPr>
      <a:lvl4pPr marL="1511935" indent="-228600" algn="l" defTabSz="914400" rtl="0" eaLnBrk="1" fontAlgn="auto" latinLnBrk="0" hangingPunct="1">
        <a:lnSpc>
          <a:spcPct val="100000"/>
        </a:lnSpc>
        <a:spcBef>
          <a:spcPts val="500"/>
        </a:spcBef>
        <a:buSzPct val="75000"/>
        <a:buFont typeface="Arial" panose="020B0604020202020204" pitchFamily="34" charset="0"/>
        <a:buChar char="˃"/>
        <a:defRPr sz="1800" kern="1200">
          <a:solidFill>
            <a:schemeClr val="tx1">
              <a:lumMod val="50000"/>
              <a:lumOff val="50000"/>
            </a:schemeClr>
          </a:solidFill>
          <a:latin typeface="微软雅黑" panose="020B0503020204020204" charset="-122"/>
          <a:ea typeface="微软雅黑" panose="020B0503020204020204" charset="-122"/>
          <a:cs typeface="+mn-cs"/>
        </a:defRPr>
      </a:lvl4pPr>
      <a:lvl5pPr marL="1943735" indent="-228600" algn="l" defTabSz="914400" rtl="0" eaLnBrk="1" fontAlgn="auto" latinLnBrk="0" hangingPunct="1">
        <a:lnSpc>
          <a:spcPct val="90000"/>
        </a:lnSpc>
        <a:spcBef>
          <a:spcPts val="500"/>
        </a:spcBef>
        <a:buSzPct val="75000"/>
        <a:buFont typeface="Arial" panose="020B0604020202020204" pitchFamily="34" charset="0"/>
        <a:buChar char="˃"/>
        <a:defRPr sz="1800" kern="1200">
          <a:solidFill>
            <a:schemeClr val="tx1">
              <a:lumMod val="50000"/>
              <a:lumOff val="50000"/>
            </a:schemeClr>
          </a:solidFill>
          <a:latin typeface="微软雅黑" panose="020B0503020204020204" charset="-122"/>
          <a:ea typeface="微软雅黑" panose="020B050302020402020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1.xml"/></Relationships>
</file>

<file path=ppt/slides/_rels/slide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标题 1"/>
          <p:cNvSpPr>
            <a:spLocks noGrp="1"/>
          </p:cNvSpPr>
          <p:nvPr>
            <p:ph type="title"/>
          </p:nvPr>
        </p:nvSpPr>
        <p:spPr>
          <a:xfrm>
            <a:off x="611410" y="957320"/>
            <a:ext cx="10968738" cy="1085449"/>
          </a:xfrm>
        </p:spPr>
        <p:txBody>
          <a:bodyPr vert="horz" wrap="square" lIns="121874" tIns="60937" rIns="121874" bIns="60937" anchor="ctr">
            <a:normAutofit/>
          </a:bodyPr>
          <a:lstStyle/>
          <a:p>
            <a:r>
              <a:rPr lang="zh-CN" altLang="en-US" sz="4800" b="1" dirty="0">
                <a:latin typeface="微软雅黑" panose="020B0503020204020204" pitchFamily="34" charset="-122"/>
                <a:ea typeface="微软雅黑" panose="020B0503020204020204" pitchFamily="34" charset="-122"/>
              </a:rPr>
              <a:t>第十六章 教师专业化发展与教师角色</a:t>
            </a:r>
          </a:p>
        </p:txBody>
      </p:sp>
      <p:pic>
        <p:nvPicPr>
          <p:cNvPr id="18435" name="内容占位符 3"/>
          <p:cNvPicPr>
            <a:picLocks noGrp="1" noChangeAspect="1"/>
          </p:cNvPicPr>
          <p:nvPr>
            <p:ph idx="1"/>
          </p:nvPr>
        </p:nvPicPr>
        <p:blipFill>
          <a:blip r:embed="rId2"/>
          <a:srcRect/>
          <a:stretch>
            <a:fillRect/>
          </a:stretch>
        </p:blipFill>
        <p:spPr>
          <a:xfrm>
            <a:off x="2680965" y="2338051"/>
            <a:ext cx="6830070" cy="3882645"/>
          </a:xfrm>
        </p:spPr>
      </p:pic>
    </p:spTree>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p:cNvSpPr>
          <p:nvPr>
            <p:ph type="title"/>
          </p:nvPr>
        </p:nvSpPr>
        <p:spPr>
          <a:xfrm>
            <a:off x="679340" y="658040"/>
            <a:ext cx="10968738" cy="1140460"/>
          </a:xfrm>
        </p:spPr>
        <p:txBody>
          <a:bodyPr vert="horz" wrap="square" lIns="121874" tIns="60937" rIns="121874" bIns="60937" anchor="ctr">
            <a:normAutofit/>
          </a:bodyPr>
          <a:lstStyle/>
          <a:p>
            <a:pPr algn="ctr"/>
            <a:r>
              <a:rPr lang="zh-CN" altLang="en-US" sz="4800" b="1" dirty="0">
                <a:effectLst/>
                <a:ea typeface="黑体" panose="02010609060101010101" charset="-122"/>
              </a:rPr>
              <a:t>知识点2  教师角色的专业化发展</a:t>
            </a:r>
          </a:p>
        </p:txBody>
      </p:sp>
      <p:sp>
        <p:nvSpPr>
          <p:cNvPr id="31747" name="Rectangle 3"/>
          <p:cNvSpPr>
            <a:spLocks noGrp="1" noChangeArrowheads="1"/>
          </p:cNvSpPr>
          <p:nvPr>
            <p:ph idx="1"/>
          </p:nvPr>
        </p:nvSpPr>
        <p:spPr>
          <a:xfrm>
            <a:off x="1159676" y="1901826"/>
            <a:ext cx="10008066" cy="3878190"/>
          </a:xfrm>
        </p:spPr>
        <p:txBody>
          <a:bodyPr vert="horz" wrap="square" lIns="121874" tIns="60937" rIns="121874" bIns="60937" numCol="1" anchor="t" anchorCtr="0" compatLnSpc="1">
            <a:normAutofit/>
          </a:bodyPr>
          <a:lstStyle/>
          <a:p>
            <a:pPr marL="0" lvl="0" indent="0" fontAlgn="base">
              <a:lnSpc>
                <a:spcPct val="125000"/>
              </a:lnSpc>
              <a:spcBef>
                <a:spcPts val="0"/>
              </a:spcBef>
              <a:spcAft>
                <a:spcPct val="0"/>
              </a:spcAft>
              <a:buSzTx/>
              <a:buNone/>
              <a:defRPr/>
            </a:pPr>
            <a:r>
              <a:rPr lang="zh-CN" altLang="en-US" sz="3200" b="1" kern="0" dirty="0">
                <a:solidFill>
                  <a:schemeClr val="tx1"/>
                </a:solidFill>
                <a:latin typeface="微软雅黑" panose="020B0503020204020204" pitchFamily="34" charset="-122"/>
                <a:ea typeface="微软雅黑" panose="020B0503020204020204" pitchFamily="34" charset="-122"/>
                <a:cs typeface="黑体" panose="02010609060101010101" charset="-122"/>
              </a:rPr>
              <a:t>一、教师角色的定位 </a:t>
            </a:r>
            <a:endParaRPr kumimoji="0" lang="en-US" altLang="zh-CN" sz="3200" b="1" i="0" u="none" strike="noStrike" kern="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黑体" panose="02010609060101010101" charset="-122"/>
            </a:endParaRPr>
          </a:p>
          <a:p>
            <a:pPr marL="0" lvl="0" indent="0" fontAlgn="base">
              <a:lnSpc>
                <a:spcPct val="125000"/>
              </a:lnSpc>
              <a:spcBef>
                <a:spcPts val="0"/>
              </a:spcBef>
              <a:spcAft>
                <a:spcPct val="0"/>
              </a:spcAft>
              <a:buSzTx/>
              <a:buNone/>
              <a:defRPr/>
            </a:pPr>
            <a:r>
              <a:rPr lang="zh-CN" altLang="en-US" b="1" kern="0" dirty="0">
                <a:solidFill>
                  <a:schemeClr val="tx1"/>
                </a:solidFill>
                <a:latin typeface="微软雅黑" panose="020B0503020204020204" pitchFamily="34" charset="-122"/>
                <a:ea typeface="微软雅黑" panose="020B0503020204020204" pitchFamily="34" charset="-122"/>
                <a:cs typeface="黑体" panose="02010609060101010101" charset="-122"/>
              </a:rPr>
              <a:t>（一）学生学习的</a:t>
            </a:r>
            <a:r>
              <a:rPr lang="zh-CN" altLang="en-US" b="1" kern="0" dirty="0">
                <a:solidFill>
                  <a:srgbClr val="7030A0"/>
                </a:solidFill>
                <a:latin typeface="微软雅黑" panose="020B0503020204020204" pitchFamily="34" charset="-122"/>
                <a:ea typeface="微软雅黑" panose="020B0503020204020204" pitchFamily="34" charset="-122"/>
                <a:cs typeface="黑体" panose="02010609060101010101" charset="-122"/>
              </a:rPr>
              <a:t>促进者</a:t>
            </a:r>
            <a:r>
              <a:rPr lang="zh-CN" altLang="en-US" b="1" kern="0" dirty="0">
                <a:solidFill>
                  <a:schemeClr val="tx1"/>
                </a:solidFill>
                <a:latin typeface="微软雅黑" panose="020B0503020204020204" pitchFamily="34" charset="-122"/>
                <a:ea typeface="微软雅黑" panose="020B0503020204020204" pitchFamily="34" charset="-122"/>
                <a:cs typeface="黑体" panose="02010609060101010101" charset="-122"/>
              </a:rPr>
              <a:t>，不是领导者 </a:t>
            </a:r>
          </a:p>
          <a:p>
            <a:pPr marL="0" lvl="0" indent="0" fontAlgn="base">
              <a:lnSpc>
                <a:spcPct val="125000"/>
              </a:lnSpc>
              <a:spcBef>
                <a:spcPts val="0"/>
              </a:spcBef>
              <a:spcAft>
                <a:spcPct val="0"/>
              </a:spcAft>
              <a:buSzTx/>
              <a:buNone/>
              <a:defRPr/>
            </a:pPr>
            <a:r>
              <a:rPr lang="zh-CN" altLang="en-US" b="1" kern="0" dirty="0">
                <a:solidFill>
                  <a:schemeClr val="tx1"/>
                </a:solidFill>
                <a:latin typeface="微软雅黑" panose="020B0503020204020204" pitchFamily="34" charset="-122"/>
                <a:ea typeface="微软雅黑" panose="020B0503020204020204" pitchFamily="34" charset="-122"/>
                <a:cs typeface="黑体" panose="02010609060101010101" charset="-122"/>
              </a:rPr>
              <a:t>（二）教师也是</a:t>
            </a:r>
            <a:r>
              <a:rPr lang="zh-CN" altLang="en-US" b="1" kern="0" dirty="0">
                <a:solidFill>
                  <a:srgbClr val="7030A0"/>
                </a:solidFill>
                <a:latin typeface="微软雅黑" panose="020B0503020204020204" pitchFamily="34" charset="-122"/>
                <a:ea typeface="微软雅黑" panose="020B0503020204020204" pitchFamily="34" charset="-122"/>
                <a:cs typeface="黑体" panose="02010609060101010101" charset="-122"/>
              </a:rPr>
              <a:t>学习者</a:t>
            </a:r>
            <a:r>
              <a:rPr lang="zh-CN" altLang="en-US" b="1" kern="0" dirty="0">
                <a:solidFill>
                  <a:schemeClr val="tx1"/>
                </a:solidFill>
                <a:latin typeface="微软雅黑" panose="020B0503020204020204" pitchFamily="34" charset="-122"/>
                <a:ea typeface="微软雅黑" panose="020B0503020204020204" pitchFamily="34" charset="-122"/>
                <a:cs typeface="黑体" panose="02010609060101010101" charset="-122"/>
              </a:rPr>
              <a:t>，不是无所不能者 </a:t>
            </a:r>
          </a:p>
          <a:p>
            <a:pPr marL="0" lvl="0" indent="0" fontAlgn="base">
              <a:lnSpc>
                <a:spcPct val="125000"/>
              </a:lnSpc>
              <a:spcBef>
                <a:spcPts val="0"/>
              </a:spcBef>
              <a:spcAft>
                <a:spcPct val="0"/>
              </a:spcAft>
              <a:buSzTx/>
              <a:buNone/>
              <a:defRPr/>
            </a:pPr>
            <a:r>
              <a:rPr lang="zh-CN" altLang="en-US" b="1" kern="0" dirty="0">
                <a:solidFill>
                  <a:schemeClr val="tx1"/>
                </a:solidFill>
                <a:latin typeface="微软雅黑" panose="020B0503020204020204" pitchFamily="34" charset="-122"/>
                <a:ea typeface="微软雅黑" panose="020B0503020204020204" pitchFamily="34" charset="-122"/>
                <a:cs typeface="黑体" panose="02010609060101010101" charset="-122"/>
              </a:rPr>
              <a:t>（三）教师是</a:t>
            </a:r>
            <a:r>
              <a:rPr lang="zh-CN" altLang="en-US" b="1" kern="0" dirty="0">
                <a:solidFill>
                  <a:srgbClr val="7030A0"/>
                </a:solidFill>
                <a:latin typeface="微软雅黑" panose="020B0503020204020204" pitchFamily="34" charset="-122"/>
                <a:ea typeface="微软雅黑" panose="020B0503020204020204" pitchFamily="34" charset="-122"/>
                <a:cs typeface="黑体" panose="02010609060101010101" charset="-122"/>
              </a:rPr>
              <a:t>“平等中的首席”</a:t>
            </a:r>
            <a:r>
              <a:rPr lang="zh-CN" altLang="en-US" b="1" kern="0" dirty="0">
                <a:solidFill>
                  <a:schemeClr val="tx1"/>
                </a:solidFill>
                <a:latin typeface="微软雅黑" panose="020B0503020204020204" pitchFamily="34" charset="-122"/>
                <a:ea typeface="微软雅黑" panose="020B0503020204020204" pitchFamily="34" charset="-122"/>
                <a:cs typeface="黑体" panose="02010609060101010101" charset="-122"/>
              </a:rPr>
              <a:t>，不应是居高临下的包办者 </a:t>
            </a:r>
          </a:p>
          <a:p>
            <a:pPr marL="0" lvl="0" indent="0" fontAlgn="base">
              <a:lnSpc>
                <a:spcPct val="125000"/>
              </a:lnSpc>
              <a:spcBef>
                <a:spcPts val="0"/>
              </a:spcBef>
              <a:spcAft>
                <a:spcPct val="0"/>
              </a:spcAft>
              <a:buSzTx/>
              <a:buNone/>
              <a:defRPr/>
            </a:pPr>
            <a:r>
              <a:rPr lang="zh-CN" altLang="en-US" b="1" kern="0" dirty="0">
                <a:solidFill>
                  <a:schemeClr val="tx1"/>
                </a:solidFill>
                <a:latin typeface="微软雅黑" panose="020B0503020204020204" pitchFamily="34" charset="-122"/>
                <a:ea typeface="微软雅黑" panose="020B0503020204020204" pitchFamily="34" charset="-122"/>
                <a:cs typeface="黑体" panose="02010609060101010101" charset="-122"/>
                <a:sym typeface="+mn-ea"/>
              </a:rPr>
              <a:t>（四）教师是</a:t>
            </a:r>
            <a:r>
              <a:rPr lang="zh-CN" altLang="en-US" b="1" kern="0" dirty="0">
                <a:solidFill>
                  <a:srgbClr val="7030A0"/>
                </a:solidFill>
                <a:latin typeface="微软雅黑" panose="020B0503020204020204" pitchFamily="34" charset="-122"/>
                <a:ea typeface="微软雅黑" panose="020B0503020204020204" pitchFamily="34" charset="-122"/>
                <a:cs typeface="黑体" panose="02010609060101010101" charset="-122"/>
                <a:sym typeface="+mn-ea"/>
              </a:rPr>
              <a:t>合作者</a:t>
            </a:r>
            <a:r>
              <a:rPr lang="zh-CN" altLang="en-US" b="1" kern="0" dirty="0">
                <a:solidFill>
                  <a:schemeClr val="tx1"/>
                </a:solidFill>
                <a:latin typeface="微软雅黑" panose="020B0503020204020204" pitchFamily="34" charset="-122"/>
                <a:ea typeface="微软雅黑" panose="020B0503020204020204" pitchFamily="34" charset="-122"/>
                <a:cs typeface="黑体" panose="02010609060101010101" charset="-122"/>
                <a:sym typeface="+mn-ea"/>
              </a:rPr>
              <a:t>，不是孤立者 </a:t>
            </a:r>
          </a:p>
          <a:p>
            <a:pPr marL="0" lvl="0" indent="0" fontAlgn="base">
              <a:lnSpc>
                <a:spcPct val="125000"/>
              </a:lnSpc>
              <a:spcBef>
                <a:spcPts val="0"/>
              </a:spcBef>
              <a:spcAft>
                <a:spcPct val="0"/>
              </a:spcAft>
              <a:buSzTx/>
              <a:buNone/>
              <a:defRPr/>
            </a:pPr>
            <a:r>
              <a:rPr lang="zh-CN" altLang="en-US" b="1" kern="0" dirty="0">
                <a:solidFill>
                  <a:schemeClr val="tx1"/>
                </a:solidFill>
                <a:latin typeface="微软雅黑" panose="020B0503020204020204" pitchFamily="34" charset="-122"/>
                <a:ea typeface="微软雅黑" panose="020B0503020204020204" pitchFamily="34" charset="-122"/>
                <a:cs typeface="黑体" panose="02010609060101010101" charset="-122"/>
                <a:sym typeface="+mn-ea"/>
              </a:rPr>
              <a:t>（五）教师应该是教育教学的</a:t>
            </a:r>
            <a:r>
              <a:rPr lang="zh-CN" altLang="en-US" b="1" kern="0" dirty="0">
                <a:solidFill>
                  <a:srgbClr val="7030A0"/>
                </a:solidFill>
                <a:latin typeface="微软雅黑" panose="020B0503020204020204" pitchFamily="34" charset="-122"/>
                <a:ea typeface="微软雅黑" panose="020B0503020204020204" pitchFamily="34" charset="-122"/>
                <a:cs typeface="黑体" panose="02010609060101010101" charset="-122"/>
                <a:sym typeface="+mn-ea"/>
              </a:rPr>
              <a:t>研究者</a:t>
            </a:r>
            <a:r>
              <a:rPr lang="zh-CN" altLang="en-US" b="1" kern="0" dirty="0">
                <a:solidFill>
                  <a:schemeClr val="tx1"/>
                </a:solidFill>
                <a:latin typeface="微软雅黑" panose="020B0503020204020204" pitchFamily="34" charset="-122"/>
                <a:ea typeface="微软雅黑" panose="020B0503020204020204" pitchFamily="34" charset="-122"/>
                <a:cs typeface="黑体" panose="02010609060101010101" charset="-122"/>
                <a:sym typeface="+mn-ea"/>
              </a:rPr>
              <a:t>，不是研究成果的</a:t>
            </a:r>
            <a:r>
              <a:rPr lang="zh-CN" altLang="en-US" b="1" kern="0" dirty="0">
                <a:solidFill>
                  <a:srgbClr val="7030A0"/>
                </a:solidFill>
                <a:latin typeface="微软雅黑" panose="020B0503020204020204" pitchFamily="34" charset="-122"/>
                <a:ea typeface="微软雅黑" panose="020B0503020204020204" pitchFamily="34" charset="-122"/>
                <a:cs typeface="黑体" panose="02010609060101010101" charset="-122"/>
                <a:sym typeface="+mn-ea"/>
              </a:rPr>
              <a:t>消费者</a:t>
            </a:r>
            <a:r>
              <a:rPr lang="zh-CN" altLang="en-US" b="1" kern="0" dirty="0">
                <a:solidFill>
                  <a:schemeClr val="tx1"/>
                </a:solidFill>
                <a:latin typeface="微软雅黑" panose="020B0503020204020204" pitchFamily="34" charset="-122"/>
                <a:ea typeface="微软雅黑" panose="020B0503020204020204" pitchFamily="34" charset="-122"/>
                <a:cs typeface="黑体" panose="02010609060101010101" charset="-122"/>
                <a:sym typeface="+mn-ea"/>
              </a:rPr>
              <a:t> </a:t>
            </a:r>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bg>
      <p:bgPr>
        <a:gradFill>
          <a:gsLst>
            <a:gs pos="0">
              <a:schemeClr val="bg1">
                <a:lumMod val="95000"/>
              </a:schemeClr>
            </a:gs>
            <a:gs pos="100000">
              <a:schemeClr val="bg2"/>
            </a:gs>
          </a:gsLst>
          <a:lin ang="5400000" scaled="0"/>
        </a:gradFill>
        <a:effectLst/>
      </p:bgPr>
    </p:bg>
    <p:spTree>
      <p:nvGrpSpPr>
        <p:cNvPr id="1" name=""/>
        <p:cNvGrpSpPr/>
        <p:nvPr/>
      </p:nvGrpSpPr>
      <p:grpSpPr>
        <a:xfrm>
          <a:off x="0" y="0"/>
          <a:ext cx="0" cy="0"/>
          <a:chOff x="0" y="0"/>
          <a:chExt cx="0" cy="0"/>
        </a:xfrm>
      </p:grpSpPr>
      <p:sp>
        <p:nvSpPr>
          <p:cNvPr id="20482" name="Rectangle 2"/>
          <p:cNvSpPr>
            <a:spLocks noGrp="1"/>
          </p:cNvSpPr>
          <p:nvPr>
            <p:ph type="title"/>
          </p:nvPr>
        </p:nvSpPr>
        <p:spPr>
          <a:xfrm>
            <a:off x="706010" y="658040"/>
            <a:ext cx="10968738" cy="1140460"/>
          </a:xfrm>
        </p:spPr>
        <p:txBody>
          <a:bodyPr vert="horz" wrap="square" lIns="121874" tIns="60937" rIns="121874" bIns="60937" anchor="ctr">
            <a:normAutofit/>
          </a:bodyPr>
          <a:lstStyle/>
          <a:p>
            <a:r>
              <a:rPr lang="zh-CN" altLang="en-US" b="1" dirty="0">
                <a:effectLst/>
                <a:latin typeface="微软雅黑" panose="020B0503020204020204" pitchFamily="34" charset="-122"/>
                <a:ea typeface="微软雅黑" panose="020B0503020204020204" pitchFamily="34" charset="-122"/>
              </a:rPr>
              <a:t>二、教师角色的专业化发展策略</a:t>
            </a:r>
          </a:p>
        </p:txBody>
      </p:sp>
      <p:sp>
        <p:nvSpPr>
          <p:cNvPr id="31747" name="Rectangle 3"/>
          <p:cNvSpPr>
            <a:spLocks noGrp="1" noChangeArrowheads="1"/>
          </p:cNvSpPr>
          <p:nvPr>
            <p:ph idx="1"/>
          </p:nvPr>
        </p:nvSpPr>
        <p:spPr>
          <a:xfrm>
            <a:off x="607695" y="1626870"/>
            <a:ext cx="10015855" cy="4390390"/>
          </a:xfrm>
        </p:spPr>
        <p:txBody>
          <a:bodyPr vert="horz" wrap="square" lIns="121874" tIns="60937" rIns="121874" bIns="60937" numCol="1" anchor="t" anchorCtr="0" compatLnSpc="1">
            <a:normAutofit fontScale="90000" lnSpcReduction="10000"/>
          </a:bodyPr>
          <a:lstStyle/>
          <a:p>
            <a:pPr marL="0" lvl="0" indent="0" fontAlgn="base">
              <a:lnSpc>
                <a:spcPct val="125000"/>
              </a:lnSpc>
              <a:spcBef>
                <a:spcPts val="0"/>
              </a:spcBef>
              <a:spcAft>
                <a:spcPct val="0"/>
              </a:spcAft>
              <a:buSzTx/>
              <a:buNone/>
              <a:defRPr/>
            </a:pPr>
            <a:r>
              <a:rPr lang="zh-CN" altLang="en-US" sz="3200" b="1" kern="0" dirty="0">
                <a:solidFill>
                  <a:schemeClr val="tx1"/>
                </a:solidFill>
                <a:latin typeface="微软雅黑" panose="020B0503020204020204" pitchFamily="34" charset="-122"/>
                <a:ea typeface="微软雅黑" panose="020B0503020204020204" pitchFamily="34" charset="-122"/>
                <a:cs typeface="黑体" panose="02010609060101010101" charset="-122"/>
              </a:rPr>
              <a:t>（一）改变传统的师资培养模式          </a:t>
            </a:r>
            <a:r>
              <a:rPr lang="zh-CN" altLang="en-US" sz="3200" b="1" kern="0" dirty="0">
                <a:solidFill>
                  <a:srgbClr val="7030A0"/>
                </a:solidFill>
                <a:latin typeface="微软雅黑" panose="020B0503020204020204" pitchFamily="34" charset="-122"/>
                <a:ea typeface="微软雅黑" panose="020B0503020204020204" pitchFamily="34" charset="-122"/>
                <a:cs typeface="黑体" panose="02010609060101010101" charset="-122"/>
              </a:rPr>
              <a:t>（影子培训）</a:t>
            </a:r>
          </a:p>
          <a:p>
            <a:pPr marL="0" lvl="0" indent="0" fontAlgn="base">
              <a:lnSpc>
                <a:spcPct val="125000"/>
              </a:lnSpc>
              <a:spcBef>
                <a:spcPts val="0"/>
              </a:spcBef>
              <a:spcAft>
                <a:spcPct val="0"/>
              </a:spcAft>
              <a:buSzTx/>
              <a:buNone/>
              <a:defRPr/>
            </a:pPr>
            <a:r>
              <a:rPr lang="zh-CN" altLang="en-US" sz="3200" b="1" kern="0" dirty="0">
                <a:solidFill>
                  <a:schemeClr val="tx1"/>
                </a:solidFill>
                <a:latin typeface="微软雅黑" panose="020B0503020204020204" pitchFamily="34" charset="-122"/>
                <a:ea typeface="微软雅黑" panose="020B0503020204020204" pitchFamily="34" charset="-122"/>
                <a:cs typeface="黑体" panose="02010609060101010101" charset="-122"/>
              </a:rPr>
              <a:t>（二）发展网络教学                           </a:t>
            </a:r>
            <a:r>
              <a:rPr lang="zh-CN" altLang="en-US" sz="3200" b="1" kern="0" dirty="0">
                <a:solidFill>
                  <a:srgbClr val="7030A0"/>
                </a:solidFill>
                <a:latin typeface="微软雅黑" panose="020B0503020204020204" pitchFamily="34" charset="-122"/>
                <a:ea typeface="微软雅黑" panose="020B0503020204020204" pitchFamily="34" charset="-122"/>
                <a:cs typeface="黑体" panose="02010609060101010101" charset="-122"/>
              </a:rPr>
              <a:t>（在线学习）</a:t>
            </a:r>
          </a:p>
          <a:p>
            <a:pPr marL="0" lvl="0" indent="0" fontAlgn="base">
              <a:lnSpc>
                <a:spcPct val="125000"/>
              </a:lnSpc>
              <a:spcBef>
                <a:spcPts val="0"/>
              </a:spcBef>
              <a:spcAft>
                <a:spcPct val="0"/>
              </a:spcAft>
              <a:buSzTx/>
              <a:buNone/>
              <a:defRPr/>
            </a:pPr>
            <a:r>
              <a:rPr lang="zh-CN" altLang="en-US" sz="3200" b="1" kern="0" dirty="0">
                <a:solidFill>
                  <a:schemeClr val="tx1"/>
                </a:solidFill>
                <a:latin typeface="微软雅黑" panose="020B0503020204020204" pitchFamily="34" charset="-122"/>
                <a:ea typeface="微软雅黑" panose="020B0503020204020204" pitchFamily="34" charset="-122"/>
                <a:cs typeface="黑体" panose="02010609060101010101" charset="-122"/>
              </a:rPr>
              <a:t>（三）建立学校社区的学习型组织       </a:t>
            </a:r>
            <a:r>
              <a:rPr lang="zh-CN" altLang="en-US" sz="3200" b="1" kern="0" dirty="0">
                <a:solidFill>
                  <a:srgbClr val="7030A0"/>
                </a:solidFill>
                <a:latin typeface="微软雅黑" panose="020B0503020204020204" pitchFamily="34" charset="-122"/>
                <a:ea typeface="微软雅黑" panose="020B0503020204020204" pitchFamily="34" charset="-122"/>
                <a:cs typeface="黑体" panose="02010609060101010101" charset="-122"/>
              </a:rPr>
              <a:t>（深度整合）</a:t>
            </a:r>
          </a:p>
          <a:p>
            <a:pPr marL="0" lvl="0" indent="0" fontAlgn="base">
              <a:lnSpc>
                <a:spcPct val="125000"/>
              </a:lnSpc>
              <a:spcBef>
                <a:spcPts val="0"/>
              </a:spcBef>
              <a:spcAft>
                <a:spcPct val="0"/>
              </a:spcAft>
              <a:buSzTx/>
              <a:buNone/>
              <a:defRPr/>
            </a:pPr>
            <a:r>
              <a:rPr lang="zh-CN" altLang="en-US" sz="3200" b="1" kern="0" dirty="0">
                <a:solidFill>
                  <a:schemeClr val="tx1"/>
                </a:solidFill>
                <a:latin typeface="微软雅黑" panose="020B0503020204020204" pitchFamily="34" charset="-122"/>
                <a:ea typeface="微软雅黑" panose="020B0503020204020204" pitchFamily="34" charset="-122"/>
                <a:cs typeface="黑体" panose="02010609060101010101" charset="-122"/>
              </a:rPr>
              <a:t>（四）培养学校合作机制                    </a:t>
            </a:r>
            <a:r>
              <a:rPr lang="zh-CN" altLang="en-US" sz="3200" b="1" kern="0" dirty="0">
                <a:solidFill>
                  <a:srgbClr val="7030A0"/>
                </a:solidFill>
                <a:latin typeface="微软雅黑" panose="020B0503020204020204" pitchFamily="34" charset="-122"/>
                <a:ea typeface="微软雅黑" panose="020B0503020204020204" pitchFamily="34" charset="-122"/>
                <a:cs typeface="黑体" panose="02010609060101010101" charset="-122"/>
              </a:rPr>
              <a:t>（弱校</a:t>
            </a:r>
            <a:r>
              <a:rPr lang="en-US" altLang="zh-CN" sz="3200" b="1" kern="0" dirty="0">
                <a:solidFill>
                  <a:srgbClr val="7030A0"/>
                </a:solidFill>
                <a:latin typeface="微软雅黑" panose="020B0503020204020204" pitchFamily="34" charset="-122"/>
                <a:ea typeface="微软雅黑" panose="020B0503020204020204" pitchFamily="34" charset="-122"/>
                <a:cs typeface="黑体" panose="02010609060101010101" charset="-122"/>
              </a:rPr>
              <a:t>-</a:t>
            </a:r>
            <a:r>
              <a:rPr lang="zh-CN" altLang="en-US" sz="3200" b="1" kern="0" dirty="0">
                <a:solidFill>
                  <a:srgbClr val="7030A0"/>
                </a:solidFill>
                <a:latin typeface="微软雅黑" panose="020B0503020204020204" pitchFamily="34" charset="-122"/>
                <a:ea typeface="微软雅黑" panose="020B0503020204020204" pitchFamily="34" charset="-122"/>
                <a:cs typeface="黑体" panose="02010609060101010101" charset="-122"/>
              </a:rPr>
              <a:t>优质学校）</a:t>
            </a:r>
          </a:p>
          <a:p>
            <a:pPr marL="0" lvl="0" indent="0" fontAlgn="base">
              <a:lnSpc>
                <a:spcPct val="125000"/>
              </a:lnSpc>
              <a:spcBef>
                <a:spcPts val="0"/>
              </a:spcBef>
              <a:spcAft>
                <a:spcPct val="0"/>
              </a:spcAft>
              <a:buSzTx/>
              <a:buNone/>
              <a:defRPr/>
            </a:pPr>
            <a:r>
              <a:rPr lang="zh-CN" altLang="en-US" sz="3200" b="1" kern="0" dirty="0">
                <a:solidFill>
                  <a:schemeClr val="tx1"/>
                </a:solidFill>
                <a:latin typeface="微软雅黑" panose="020B0503020204020204" pitchFamily="34" charset="-122"/>
                <a:ea typeface="微软雅黑" panose="020B0503020204020204" pitchFamily="34" charset="-122"/>
                <a:cs typeface="黑体" panose="02010609060101010101" charset="-122"/>
              </a:rPr>
              <a:t>（五）充实教师统整课程的知能 </a:t>
            </a:r>
          </a:p>
          <a:p>
            <a:pPr marL="0" lvl="0" indent="0" fontAlgn="base">
              <a:lnSpc>
                <a:spcPct val="125000"/>
              </a:lnSpc>
              <a:spcBef>
                <a:spcPts val="0"/>
              </a:spcBef>
              <a:spcAft>
                <a:spcPct val="0"/>
              </a:spcAft>
              <a:buSzTx/>
              <a:buNone/>
              <a:defRPr/>
            </a:pPr>
            <a:r>
              <a:rPr lang="zh-CN" altLang="en-US" sz="3200" b="1" kern="0" dirty="0">
                <a:solidFill>
                  <a:schemeClr val="tx1"/>
                </a:solidFill>
                <a:latin typeface="微软雅黑" panose="020B0503020204020204" pitchFamily="34" charset="-122"/>
                <a:ea typeface="微软雅黑" panose="020B0503020204020204" pitchFamily="34" charset="-122"/>
                <a:cs typeface="黑体" panose="02010609060101010101" charset="-122"/>
              </a:rPr>
              <a:t>（六）发展教师行动研究能力              </a:t>
            </a:r>
            <a:r>
              <a:rPr lang="zh-CN" altLang="en-US" sz="3200" b="1" kern="0" dirty="0">
                <a:solidFill>
                  <a:srgbClr val="7030A0"/>
                </a:solidFill>
                <a:latin typeface="微软雅黑" panose="020B0503020204020204" pitchFamily="34" charset="-122"/>
                <a:ea typeface="微软雅黑" panose="020B0503020204020204" pitchFamily="34" charset="-122"/>
                <a:cs typeface="黑体" panose="02010609060101010101" charset="-122"/>
              </a:rPr>
              <a:t>（实践中培养）</a:t>
            </a:r>
          </a:p>
          <a:p>
            <a:pPr marL="0" lvl="0" indent="0" fontAlgn="base">
              <a:lnSpc>
                <a:spcPct val="125000"/>
              </a:lnSpc>
              <a:spcBef>
                <a:spcPts val="0"/>
              </a:spcBef>
              <a:spcAft>
                <a:spcPct val="0"/>
              </a:spcAft>
              <a:buSzTx/>
              <a:buNone/>
              <a:defRPr/>
            </a:pPr>
            <a:r>
              <a:rPr lang="zh-CN" altLang="en-US" sz="3200" b="1" kern="0" dirty="0">
                <a:solidFill>
                  <a:schemeClr val="tx1"/>
                </a:solidFill>
                <a:latin typeface="微软雅黑" panose="020B0503020204020204" pitchFamily="34" charset="-122"/>
                <a:ea typeface="微软雅黑" panose="020B0503020204020204" pitchFamily="34" charset="-122"/>
                <a:cs typeface="黑体" panose="02010609060101010101" charset="-122"/>
              </a:rPr>
              <a:t>（七）开启教师间的正向互动，克服其不良互动  </a:t>
            </a:r>
            <a:r>
              <a:rPr lang="zh-CN" altLang="en-US" sz="3200" b="1" kern="0" dirty="0">
                <a:solidFill>
                  <a:srgbClr val="7030A0"/>
                </a:solidFill>
                <a:latin typeface="微软雅黑" panose="020B0503020204020204" pitchFamily="34" charset="-122"/>
                <a:ea typeface="微软雅黑" panose="020B0503020204020204" pitchFamily="34" charset="-122"/>
                <a:cs typeface="黑体" panose="02010609060101010101" charset="-122"/>
              </a:rPr>
              <a:t>（合作）</a:t>
            </a:r>
          </a:p>
          <a:p>
            <a:pPr marL="0" lvl="0" indent="0" fontAlgn="base">
              <a:lnSpc>
                <a:spcPct val="125000"/>
              </a:lnSpc>
              <a:spcBef>
                <a:spcPts val="0"/>
              </a:spcBef>
              <a:spcAft>
                <a:spcPct val="0"/>
              </a:spcAft>
              <a:buSzTx/>
              <a:buNone/>
              <a:defRPr/>
            </a:pPr>
            <a:r>
              <a:rPr lang="zh-CN" altLang="en-US" sz="3200" b="1" kern="0" dirty="0">
                <a:solidFill>
                  <a:schemeClr val="tx1"/>
                </a:solidFill>
                <a:latin typeface="微软雅黑" panose="020B0503020204020204" pitchFamily="34" charset="-122"/>
                <a:ea typeface="微软雅黑" panose="020B0503020204020204" pitchFamily="34" charset="-122"/>
                <a:cs typeface="黑体" panose="02010609060101010101" charset="-122"/>
              </a:rPr>
              <a:t>（八）公平合理的进行教师评价            </a:t>
            </a:r>
            <a:r>
              <a:rPr lang="zh-CN" altLang="en-US" sz="3200" b="1" kern="0" dirty="0">
                <a:solidFill>
                  <a:srgbClr val="7030A0"/>
                </a:solidFill>
                <a:latin typeface="微软雅黑" panose="020B0503020204020204" pitchFamily="34" charset="-122"/>
                <a:ea typeface="微软雅黑" panose="020B0503020204020204" pitchFamily="34" charset="-122"/>
                <a:cs typeface="黑体" panose="02010609060101010101" charset="-122"/>
              </a:rPr>
              <a:t>（过程评价）</a:t>
            </a:r>
          </a:p>
        </p:txBody>
      </p:sp>
    </p:spTree>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标题 1"/>
          <p:cNvSpPr>
            <a:spLocks noGrp="1"/>
          </p:cNvSpPr>
          <p:nvPr>
            <p:ph type="ctrTitle"/>
          </p:nvPr>
        </p:nvSpPr>
        <p:spPr>
          <a:xfrm>
            <a:off x="332335" y="1904295"/>
            <a:ext cx="11527331" cy="1876789"/>
          </a:xfrm>
        </p:spPr>
        <p:txBody>
          <a:bodyPr vert="horz" wrap="square" lIns="121874" tIns="60937" rIns="121874" bIns="60937" anchor="ctr">
            <a:normAutofit fontScale="90000"/>
          </a:bodyPr>
          <a:lstStyle/>
          <a:p>
            <a:r>
              <a:rPr lang="zh-CN" altLang="en-US" sz="6400" b="1" dirty="0">
                <a:solidFill>
                  <a:schemeClr val="tx1"/>
                </a:solidFill>
                <a:latin typeface="微软雅黑" panose="020B0503020204020204" pitchFamily="34" charset="-122"/>
                <a:ea typeface="微软雅黑" panose="020B0503020204020204" pitchFamily="34" charset="-122"/>
              </a:rPr>
              <a:t>知识点</a:t>
            </a:r>
            <a:r>
              <a:rPr lang="en-US" altLang="zh-CN" sz="6400" b="1" dirty="0">
                <a:solidFill>
                  <a:schemeClr val="tx1"/>
                </a:solidFill>
                <a:latin typeface="微软雅黑" panose="020B0503020204020204" pitchFamily="34" charset="-122"/>
                <a:ea typeface="微软雅黑" panose="020B0503020204020204" pitchFamily="34" charset="-122"/>
              </a:rPr>
              <a:t>3</a:t>
            </a:r>
            <a:r>
              <a:rPr lang="zh-CN" altLang="en-US" sz="6400" b="1" dirty="0">
                <a:solidFill>
                  <a:schemeClr val="tx1"/>
                </a:solidFill>
                <a:latin typeface="微软雅黑" panose="020B0503020204020204" pitchFamily="34" charset="-122"/>
                <a:ea typeface="微软雅黑" panose="020B0503020204020204" pitchFamily="34" charset="-122"/>
              </a:rPr>
              <a:t>：</a:t>
            </a:r>
            <a:br>
              <a:rPr lang="en-US" altLang="zh-CN" sz="6400" b="1" dirty="0">
                <a:solidFill>
                  <a:schemeClr val="tx1"/>
                </a:solidFill>
                <a:latin typeface="微软雅黑" panose="020B0503020204020204" pitchFamily="34" charset="-122"/>
                <a:ea typeface="微软雅黑" panose="020B0503020204020204" pitchFamily="34" charset="-122"/>
              </a:rPr>
            </a:br>
            <a:r>
              <a:rPr lang="zh-CN" altLang="en-US" sz="6400" b="1" dirty="0">
                <a:solidFill>
                  <a:schemeClr val="tx1"/>
                </a:solidFill>
                <a:latin typeface="微软雅黑" panose="020B0503020204020204" pitchFamily="34" charset="-122"/>
                <a:ea typeface="微软雅黑" panose="020B0503020204020204" pitchFamily="34" charset="-122"/>
              </a:rPr>
              <a:t>“以校为本”的教研制度的开发</a:t>
            </a:r>
            <a:r>
              <a:rPr lang="en-US" altLang="zh-CN" sz="6400" b="1" dirty="0">
                <a:solidFill>
                  <a:schemeClr val="tx1"/>
                </a:solidFill>
                <a:latin typeface="黑体" panose="02010609060101010101" charset="-122"/>
                <a:ea typeface="黑体" panose="02010609060101010101" charset="-122"/>
              </a:rPr>
              <a:t>　</a:t>
            </a:r>
          </a:p>
        </p:txBody>
      </p:sp>
      <p:sp>
        <p:nvSpPr>
          <p:cNvPr id="18435" name="副标题 2"/>
          <p:cNvSpPr>
            <a:spLocks noGrp="1"/>
          </p:cNvSpPr>
          <p:nvPr>
            <p:ph type="subTitle" idx="1"/>
          </p:nvPr>
        </p:nvSpPr>
        <p:spPr>
          <a:xfrm>
            <a:off x="1830380" y="3884761"/>
            <a:ext cx="8531240" cy="1754068"/>
          </a:xfrm>
        </p:spPr>
        <p:txBody>
          <a:bodyPr vert="horz" wrap="square" lIns="121874" tIns="60937" rIns="121874" bIns="60937" anchor="t"/>
          <a:lstStyle/>
          <a:p>
            <a:pPr eaLnBrk="1" hangingPunct="1"/>
            <a:endParaRPr lang="zh-CN" altLang="en-US" dirty="0">
              <a:latin typeface="+mn-lt"/>
              <a:ea typeface="+mn-ea"/>
              <a:cs typeface="+mn-cs"/>
            </a:endParaRPr>
          </a:p>
        </p:txBody>
      </p:sp>
      <p:pic>
        <p:nvPicPr>
          <p:cNvPr id="24580" name="图片 1"/>
          <p:cNvPicPr>
            <a:picLocks noChangeAspect="1"/>
          </p:cNvPicPr>
          <p:nvPr/>
        </p:nvPicPr>
        <p:blipFill>
          <a:blip r:embed="rId2"/>
          <a:stretch>
            <a:fillRect/>
          </a:stretch>
        </p:blipFill>
        <p:spPr>
          <a:xfrm>
            <a:off x="4250950" y="3781084"/>
            <a:ext cx="3273272" cy="2615231"/>
          </a:xfrm>
          <a:prstGeom prst="rect">
            <a:avLst/>
          </a:prstGeom>
          <a:noFill/>
          <a:ln w="9525">
            <a:noFill/>
          </a:ln>
        </p:spPr>
      </p:pic>
    </p:spTree>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AC83DEEF-62F8-4F4C-8889-E8A22FAE02EE}"/>
              </a:ext>
            </a:extLst>
          </p:cNvPr>
          <p:cNvSpPr>
            <a:spLocks noGrp="1"/>
          </p:cNvSpPr>
          <p:nvPr>
            <p:ph type="title"/>
          </p:nvPr>
        </p:nvSpPr>
        <p:spPr>
          <a:xfrm>
            <a:off x="838200" y="454218"/>
            <a:ext cx="10515600" cy="842328"/>
          </a:xfrm>
        </p:spPr>
        <p:txBody>
          <a:bodyPr>
            <a:normAutofit fontScale="90000"/>
          </a:bodyPr>
          <a:lstStyle/>
          <a:p>
            <a:pPr algn="ctr"/>
            <a:r>
              <a:rPr lang="zh-CN" altLang="en-US" sz="4800" b="1" dirty="0"/>
              <a:t>案例：视频：博客：校本教研的后花园</a:t>
            </a:r>
          </a:p>
        </p:txBody>
      </p:sp>
      <p:sp>
        <p:nvSpPr>
          <p:cNvPr id="3" name="内容占位符 2">
            <a:extLst>
              <a:ext uri="{FF2B5EF4-FFF2-40B4-BE49-F238E27FC236}">
                <a16:creationId xmlns:a16="http://schemas.microsoft.com/office/drawing/2014/main" id="{B265214D-E274-4E0C-97ED-B5C70411D23E}"/>
              </a:ext>
            </a:extLst>
          </p:cNvPr>
          <p:cNvSpPr>
            <a:spLocks noGrp="1"/>
          </p:cNvSpPr>
          <p:nvPr>
            <p:ph idx="1"/>
          </p:nvPr>
        </p:nvSpPr>
        <p:spPr/>
        <p:txBody>
          <a:bodyPr/>
          <a:lstStyle/>
          <a:p>
            <a:pPr marL="0" indent="0">
              <a:buNone/>
            </a:pPr>
            <a:r>
              <a:rPr lang="zh-CN" altLang="en-US" b="1" dirty="0">
                <a:solidFill>
                  <a:srgbClr val="C00000"/>
                </a:solidFill>
              </a:rPr>
              <a:t>       分析：</a:t>
            </a:r>
            <a:r>
              <a:rPr lang="zh-CN" altLang="en-US" b="1" dirty="0"/>
              <a:t>博客正式名称为网络日记。使用者使用特定的软件，在网络上出版、发表和张贴个人文章的</a:t>
            </a:r>
            <a:r>
              <a:rPr lang="zh-CN" altLang="en-US" b="1" dirty="0">
                <a:solidFill>
                  <a:srgbClr val="7030A0"/>
                </a:solidFill>
              </a:rPr>
              <a:t>人</a:t>
            </a:r>
            <a:r>
              <a:rPr lang="zh-CN" altLang="en-US" b="1" dirty="0"/>
              <a:t>，或者是一种通常由个人管理、不定期张贴新的文章的</a:t>
            </a:r>
            <a:r>
              <a:rPr lang="zh-CN" altLang="en-US" b="1" dirty="0">
                <a:solidFill>
                  <a:srgbClr val="7030A0"/>
                </a:solidFill>
              </a:rPr>
              <a:t>网站</a:t>
            </a:r>
            <a:r>
              <a:rPr lang="zh-CN" altLang="en-US" b="1" dirty="0"/>
              <a:t>。</a:t>
            </a:r>
            <a:endParaRPr lang="en-US" altLang="zh-CN" b="1" dirty="0"/>
          </a:p>
          <a:p>
            <a:pPr marL="0" indent="0">
              <a:buNone/>
            </a:pPr>
            <a:r>
              <a:rPr lang="en-US" altLang="zh-CN" b="1" dirty="0"/>
              <a:t>       </a:t>
            </a:r>
            <a:r>
              <a:rPr lang="zh-CN" altLang="en-US" b="1" dirty="0"/>
              <a:t>视频中展示了这所学校教师在利用博客进行教研的方法、理解，通过交流不仅在理论层面上达成一定共识，也在方法上起到了相互学习的目的。</a:t>
            </a:r>
          </a:p>
        </p:txBody>
      </p:sp>
    </p:spTree>
    <p:extLst>
      <p:ext uri="{BB962C8B-B14F-4D97-AF65-F5344CB8AC3E}">
        <p14:creationId xmlns:p14="http://schemas.microsoft.com/office/powerpoint/2010/main" val="306113143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84313" y="429871"/>
            <a:ext cx="11449878" cy="1241425"/>
          </a:xfrm>
        </p:spPr>
        <p:txBody>
          <a:bodyPr vert="horz" wrap="square" lIns="121874" tIns="60937" rIns="121874" bIns="60937" anchor="ctr">
            <a:normAutofit/>
          </a:bodyPr>
          <a:lstStyle/>
          <a:p>
            <a:pPr algn="ctr"/>
            <a:r>
              <a:rPr lang="zh-CN" altLang="en-US" sz="4800" b="1" dirty="0">
                <a:latin typeface="微软雅黑" panose="020B0503020204020204" pitchFamily="34" charset="-122"/>
                <a:ea typeface="微软雅黑" panose="020B0503020204020204" pitchFamily="34" charset="-122"/>
              </a:rPr>
              <a:t>知识点</a:t>
            </a:r>
            <a:r>
              <a:rPr lang="en-US" altLang="zh-CN" sz="4800" b="1" dirty="0">
                <a:latin typeface="微软雅黑" panose="020B0503020204020204" pitchFamily="34" charset="-122"/>
                <a:ea typeface="微软雅黑" panose="020B0503020204020204" pitchFamily="34" charset="-122"/>
              </a:rPr>
              <a:t>3</a:t>
            </a:r>
            <a:r>
              <a:rPr lang="zh-CN" altLang="en-US" sz="4800" b="1" dirty="0">
                <a:latin typeface="微软雅黑" panose="020B0503020204020204" pitchFamily="34" charset="-122"/>
                <a:ea typeface="微软雅黑" panose="020B0503020204020204" pitchFamily="34" charset="-122"/>
              </a:rPr>
              <a:t>“以校为本”的教研制度的构建</a:t>
            </a:r>
          </a:p>
        </p:txBody>
      </p:sp>
      <p:sp>
        <p:nvSpPr>
          <p:cNvPr id="3" name="内容占位符 2"/>
          <p:cNvSpPr>
            <a:spLocks noGrp="1"/>
          </p:cNvSpPr>
          <p:nvPr>
            <p:ph idx="1"/>
          </p:nvPr>
        </p:nvSpPr>
        <p:spPr>
          <a:xfrm>
            <a:off x="879893" y="1878330"/>
            <a:ext cx="10472469" cy="4549799"/>
          </a:xfrm>
        </p:spPr>
        <p:txBody>
          <a:bodyPr vert="horz" wrap="square" lIns="121874" tIns="60937" rIns="121874" bIns="60937" anchor="t">
            <a:noAutofit/>
          </a:bodyPr>
          <a:lstStyle/>
          <a:p>
            <a:pPr marL="0" indent="0">
              <a:lnSpc>
                <a:spcPct val="100000"/>
              </a:lnSpc>
              <a:buNone/>
            </a:pPr>
            <a:r>
              <a:rPr lang="en-US" altLang="zh-CN" b="1" dirty="0"/>
              <a:t>   </a:t>
            </a:r>
            <a:r>
              <a:rPr sz="3600" b="1" dirty="0"/>
              <a:t>一、“以校为本”的教研制度的基本内涵 </a:t>
            </a:r>
          </a:p>
          <a:p>
            <a:pPr marL="0" indent="0">
              <a:lnSpc>
                <a:spcPct val="100000"/>
              </a:lnSpc>
              <a:buNone/>
            </a:pPr>
            <a:r>
              <a:rPr b="1" dirty="0"/>
              <a:t>    （一）内涵</a:t>
            </a:r>
          </a:p>
          <a:p>
            <a:pPr marL="0" indent="0">
              <a:lnSpc>
                <a:spcPct val="100000"/>
              </a:lnSpc>
              <a:buNone/>
            </a:pPr>
            <a:r>
              <a:rPr lang="en-US" sz="2400" b="1" dirty="0"/>
              <a:t>       </a:t>
            </a:r>
            <a:r>
              <a:rPr sz="2400" b="1" dirty="0">
                <a:solidFill>
                  <a:srgbClr val="7030A0"/>
                </a:solidFill>
              </a:rPr>
              <a:t>研究学校中教育、教学、管理方面发生的问题</a:t>
            </a:r>
            <a:r>
              <a:rPr sz="2400" b="1" dirty="0"/>
              <a:t>，其特点是将学校实践活动与教育研究密切结合在一起，并大力倡导学校第一线的教育者积极参与。</a:t>
            </a:r>
          </a:p>
          <a:p>
            <a:pPr marL="0" algn="l">
              <a:lnSpc>
                <a:spcPct val="100000"/>
              </a:lnSpc>
              <a:buNone/>
            </a:pPr>
            <a:r>
              <a:rPr b="1" dirty="0"/>
              <a:t>    （二）以校为本的教研制度的核心要素</a:t>
            </a:r>
          </a:p>
          <a:p>
            <a:pPr marL="0" indent="0">
              <a:lnSpc>
                <a:spcPct val="100000"/>
              </a:lnSpc>
              <a:buNone/>
            </a:pPr>
            <a:r>
              <a:rPr sz="2400" b="1" dirty="0"/>
              <a:t> </a:t>
            </a:r>
            <a:r>
              <a:rPr lang="en-US" sz="2400" b="1" dirty="0"/>
              <a:t>               </a:t>
            </a:r>
            <a:r>
              <a:rPr sz="2400" b="1" dirty="0"/>
              <a:t>1、教师</a:t>
            </a:r>
            <a:r>
              <a:rPr sz="2400" b="1" dirty="0">
                <a:solidFill>
                  <a:srgbClr val="7030A0"/>
                </a:solidFill>
              </a:rPr>
              <a:t>个人</a:t>
            </a:r>
            <a:r>
              <a:rPr sz="2400" b="1" dirty="0"/>
              <a:t>的自我反思</a:t>
            </a:r>
          </a:p>
          <a:p>
            <a:pPr marL="0" indent="0">
              <a:lnSpc>
                <a:spcPct val="100000"/>
              </a:lnSpc>
              <a:buNone/>
            </a:pPr>
            <a:r>
              <a:rPr sz="2400" b="1" dirty="0"/>
              <a:t> </a:t>
            </a:r>
            <a:r>
              <a:rPr lang="en-US" sz="2400" b="1" dirty="0"/>
              <a:t>               </a:t>
            </a:r>
            <a:r>
              <a:rPr sz="2400" b="1" dirty="0"/>
              <a:t>2、教师</a:t>
            </a:r>
            <a:r>
              <a:rPr sz="2400" b="1" dirty="0">
                <a:solidFill>
                  <a:srgbClr val="7030A0"/>
                </a:solidFill>
              </a:rPr>
              <a:t>集体</a:t>
            </a:r>
            <a:r>
              <a:rPr sz="2400" b="1" dirty="0"/>
              <a:t>的同伴互助</a:t>
            </a:r>
          </a:p>
          <a:p>
            <a:pPr marL="0" indent="0">
              <a:lnSpc>
                <a:spcPct val="100000"/>
              </a:lnSpc>
              <a:buNone/>
            </a:pPr>
            <a:r>
              <a:rPr sz="2400" b="1" dirty="0"/>
              <a:t> </a:t>
            </a:r>
            <a:r>
              <a:rPr lang="en-US" sz="2400" b="1" dirty="0"/>
              <a:t>               </a:t>
            </a:r>
            <a:r>
              <a:rPr sz="2400" b="1" dirty="0"/>
              <a:t>3、</a:t>
            </a:r>
            <a:r>
              <a:rPr sz="2400" b="1" dirty="0">
                <a:solidFill>
                  <a:srgbClr val="7030A0"/>
                </a:solidFill>
              </a:rPr>
              <a:t>专业人员</a:t>
            </a:r>
            <a:r>
              <a:rPr sz="2400" b="1" dirty="0"/>
              <a:t>的专业引领</a:t>
            </a:r>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3" name="Rectangle 3"/>
          <p:cNvSpPr>
            <a:spLocks noGrp="1"/>
          </p:cNvSpPr>
          <p:nvPr>
            <p:ph idx="1"/>
          </p:nvPr>
        </p:nvSpPr>
        <p:spPr>
          <a:xfrm>
            <a:off x="1710055" y="1160145"/>
            <a:ext cx="8943568" cy="4990465"/>
          </a:xfrm>
        </p:spPr>
        <p:txBody>
          <a:bodyPr vert="horz" wrap="square" lIns="121874" tIns="60937" rIns="121874" bIns="60937" anchor="t">
            <a:normAutofit/>
          </a:bodyPr>
          <a:lstStyle/>
          <a:p>
            <a:pPr marL="0" indent="0">
              <a:buNone/>
            </a:pPr>
            <a:r>
              <a:rPr lang="zh-CN" altLang="zh-CN" sz="3600" b="1" dirty="0"/>
              <a:t>二、“以校为本”的教研主体的角色定位</a:t>
            </a:r>
          </a:p>
          <a:p>
            <a:pPr marL="0" indent="0">
              <a:buNone/>
            </a:pPr>
            <a:endParaRPr lang="zh-CN" altLang="zh-CN" b="1" dirty="0"/>
          </a:p>
          <a:p>
            <a:pPr marL="0" indent="0">
              <a:buNone/>
            </a:pPr>
            <a:r>
              <a:rPr altLang="zh-CN" sz="3200" b="1" dirty="0"/>
              <a:t>  1．</a:t>
            </a:r>
            <a:r>
              <a:rPr altLang="zh-CN" sz="3200" b="1" dirty="0">
                <a:solidFill>
                  <a:srgbClr val="7030A0"/>
                </a:solidFill>
              </a:rPr>
              <a:t>教师</a:t>
            </a:r>
            <a:r>
              <a:rPr altLang="zh-CN" sz="3200" b="1" dirty="0"/>
              <a:t>如何促进以校为本的教研制度的建设 </a:t>
            </a:r>
          </a:p>
          <a:p>
            <a:pPr marL="0" indent="0">
              <a:buNone/>
            </a:pPr>
            <a:r>
              <a:rPr altLang="zh-CN" b="1" dirty="0"/>
              <a:t>    （1）发挥研究主体性</a:t>
            </a:r>
          </a:p>
          <a:p>
            <a:pPr marL="0" indent="0">
              <a:buNone/>
            </a:pPr>
            <a:r>
              <a:rPr lang="en-US" altLang="zh-CN" b="1" dirty="0"/>
              <a:t>    （2）注重自我反思</a:t>
            </a:r>
          </a:p>
          <a:p>
            <a:pPr marL="0" indent="0">
              <a:buNone/>
            </a:pPr>
            <a:r>
              <a:rPr lang="en-US" altLang="zh-CN" b="1" dirty="0"/>
              <a:t>    （3）教师互助合作，形成群研氛围    </a:t>
            </a:r>
            <a:r>
              <a:rPr lang="zh-CN" altLang="en-US" b="1" dirty="0"/>
              <a:t>（学习共同体）</a:t>
            </a:r>
            <a:endParaRPr lang="en-US" altLang="zh-CN" b="1" dirty="0"/>
          </a:p>
          <a:p>
            <a:pPr marL="0" indent="0">
              <a:buNone/>
            </a:pPr>
            <a:endParaRPr lang="en-US" altLang="zh-CN" dirty="0"/>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3" name="Rectangle 3"/>
          <p:cNvSpPr>
            <a:spLocks noGrp="1"/>
          </p:cNvSpPr>
          <p:nvPr>
            <p:ph idx="1"/>
          </p:nvPr>
        </p:nvSpPr>
        <p:spPr>
          <a:xfrm>
            <a:off x="584200" y="1093470"/>
            <a:ext cx="11246485" cy="5198110"/>
          </a:xfrm>
        </p:spPr>
        <p:txBody>
          <a:bodyPr vert="horz" wrap="square" lIns="121874" tIns="60937" rIns="121874" bIns="60937" anchor="t">
            <a:normAutofit/>
          </a:bodyPr>
          <a:lstStyle/>
          <a:p>
            <a:pPr marL="0" indent="0">
              <a:buNone/>
            </a:pPr>
            <a:r>
              <a:rPr lang="en-US" altLang="zh-CN" sz="3200" dirty="0">
                <a:sym typeface="+mn-ea"/>
              </a:rPr>
              <a:t> </a:t>
            </a:r>
            <a:r>
              <a:rPr lang="en-US" altLang="zh-CN" sz="3200" b="1" dirty="0">
                <a:sym typeface="+mn-ea"/>
              </a:rPr>
              <a:t>2．</a:t>
            </a:r>
            <a:r>
              <a:rPr lang="en-US" altLang="zh-CN" sz="3200" b="1" dirty="0">
                <a:solidFill>
                  <a:srgbClr val="7030A0"/>
                </a:solidFill>
                <a:sym typeface="+mn-ea"/>
              </a:rPr>
              <a:t>专业研究人员</a:t>
            </a:r>
            <a:r>
              <a:rPr lang="en-US" altLang="zh-CN" sz="3200" b="1" dirty="0">
                <a:sym typeface="+mn-ea"/>
              </a:rPr>
              <a:t>如何促进以校为本的制度的建设</a:t>
            </a:r>
            <a:endParaRPr lang="en-US" altLang="zh-CN" sz="3200" b="1" dirty="0"/>
          </a:p>
          <a:p>
            <a:pPr marL="0" indent="0">
              <a:buNone/>
            </a:pPr>
            <a:r>
              <a:rPr lang="en-US" altLang="zh-CN" b="1" dirty="0">
                <a:sym typeface="+mn-ea"/>
              </a:rPr>
              <a:t>       </a:t>
            </a:r>
            <a:r>
              <a:rPr lang="en-US" altLang="zh-CN" b="1" dirty="0" err="1">
                <a:sym typeface="+mn-ea"/>
              </a:rPr>
              <a:t>高校的科研人员、大学中心、以及地区的教研员</a:t>
            </a:r>
            <a:r>
              <a:rPr lang="en-US" altLang="zh-CN" b="1" dirty="0">
                <a:sym typeface="+mn-ea"/>
              </a:rPr>
              <a:t>。</a:t>
            </a:r>
          </a:p>
          <a:p>
            <a:pPr marL="0" indent="0">
              <a:buNone/>
            </a:pPr>
            <a:r>
              <a:rPr lang="en-US" altLang="zh-CN" b="1" dirty="0">
                <a:sym typeface="+mn-ea"/>
              </a:rPr>
              <a:t>       </a:t>
            </a:r>
            <a:r>
              <a:rPr lang="en-US" altLang="zh-CN" b="1" dirty="0" err="1">
                <a:sym typeface="+mn-ea"/>
              </a:rPr>
              <a:t>指导中应注意以下几点</a:t>
            </a:r>
            <a:r>
              <a:rPr lang="zh-CN" altLang="en-US" b="1" dirty="0">
                <a:sym typeface="+mn-ea"/>
              </a:rPr>
              <a:t>：</a:t>
            </a:r>
            <a:endParaRPr lang="en-US" altLang="zh-CN" b="1" dirty="0">
              <a:sym typeface="+mn-ea"/>
            </a:endParaRPr>
          </a:p>
          <a:p>
            <a:pPr marL="0" indent="0" eaLnBrk="1" hangingPunct="1">
              <a:buNone/>
            </a:pPr>
            <a:r>
              <a:rPr lang="zh-CN" altLang="en-US" sz="3200" b="1" dirty="0">
                <a:latin typeface="微软雅黑" panose="020B0503020204020204" pitchFamily="34" charset="-122"/>
                <a:ea typeface="微软雅黑" panose="020B0503020204020204" pitchFamily="34" charset="-122"/>
              </a:rPr>
              <a:t>（1）面向实际，开展教学研究     </a:t>
            </a:r>
            <a:r>
              <a:rPr lang="zh-CN" altLang="en-US" sz="3200" b="1" dirty="0">
                <a:solidFill>
                  <a:srgbClr val="7030A0"/>
                </a:solidFill>
                <a:latin typeface="微软雅黑" panose="020B0503020204020204" pitchFamily="34" charset="-122"/>
                <a:ea typeface="微软雅黑" panose="020B0503020204020204" pitchFamily="34" charset="-122"/>
              </a:rPr>
              <a:t>（考虑学生、教师、学校）</a:t>
            </a:r>
          </a:p>
          <a:p>
            <a:pPr marL="0" indent="0" eaLnBrk="1" hangingPunct="1">
              <a:buNone/>
            </a:pPr>
            <a:r>
              <a:rPr lang="zh-CN" altLang="en-US" sz="3200" b="1" dirty="0">
                <a:latin typeface="微软雅黑" panose="020B0503020204020204" pitchFamily="34" charset="-122"/>
                <a:ea typeface="微软雅黑" panose="020B0503020204020204" pitchFamily="34" charset="-122"/>
              </a:rPr>
              <a:t>（2）适度的专业指导                   </a:t>
            </a:r>
            <a:r>
              <a:rPr lang="zh-CN" altLang="en-US" sz="3200" b="1" dirty="0">
                <a:solidFill>
                  <a:srgbClr val="7030A0"/>
                </a:solidFill>
                <a:latin typeface="微软雅黑" panose="020B0503020204020204" pitchFamily="34" charset="-122"/>
                <a:ea typeface="微软雅黑" panose="020B0503020204020204" pitchFamily="34" charset="-122"/>
              </a:rPr>
              <a:t>（理想</a:t>
            </a:r>
            <a:r>
              <a:rPr lang="en-US" altLang="zh-CN" sz="3200" b="1" dirty="0">
                <a:solidFill>
                  <a:srgbClr val="7030A0"/>
                </a:solidFill>
                <a:latin typeface="微软雅黑" panose="020B0503020204020204" pitchFamily="34" charset="-122"/>
                <a:ea typeface="微软雅黑" panose="020B0503020204020204" pitchFamily="34" charset="-122"/>
              </a:rPr>
              <a:t>——</a:t>
            </a:r>
            <a:r>
              <a:rPr lang="zh-CN" altLang="en-US" sz="3200" b="1" dirty="0">
                <a:solidFill>
                  <a:srgbClr val="7030A0"/>
                </a:solidFill>
                <a:latin typeface="微软雅黑" panose="020B0503020204020204" pitchFamily="34" charset="-122"/>
                <a:ea typeface="微软雅黑" panose="020B0503020204020204" pitchFamily="34" charset="-122"/>
              </a:rPr>
              <a:t>现实）</a:t>
            </a:r>
          </a:p>
          <a:p>
            <a:pPr marL="0" indent="0" eaLnBrk="1" hangingPunct="1">
              <a:buNone/>
            </a:pPr>
            <a:r>
              <a:rPr lang="zh-CN" altLang="en-US" sz="3200" b="1" dirty="0">
                <a:latin typeface="微软雅黑" panose="020B0503020204020204" pitchFamily="34" charset="-122"/>
                <a:ea typeface="微软雅黑" panose="020B0503020204020204" pitchFamily="34" charset="-122"/>
              </a:rPr>
              <a:t>（3）提供专业咨询与信息服务      </a:t>
            </a:r>
            <a:r>
              <a:rPr lang="zh-CN" altLang="en-US" sz="3200" b="1" dirty="0">
                <a:solidFill>
                  <a:srgbClr val="7030A0"/>
                </a:solidFill>
                <a:latin typeface="微软雅黑" panose="020B0503020204020204" pitchFamily="34" charset="-122"/>
                <a:ea typeface="微软雅黑" panose="020B0503020204020204" pitchFamily="34" charset="-122"/>
              </a:rPr>
              <a:t>（理论、资源）</a:t>
            </a:r>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3" name="Rectangle 3"/>
          <p:cNvSpPr>
            <a:spLocks noGrp="1"/>
          </p:cNvSpPr>
          <p:nvPr>
            <p:ph idx="1"/>
          </p:nvPr>
        </p:nvSpPr>
        <p:spPr>
          <a:xfrm>
            <a:off x="1709737" y="1009213"/>
            <a:ext cx="9019782" cy="4990465"/>
          </a:xfrm>
        </p:spPr>
        <p:txBody>
          <a:bodyPr vert="horz" wrap="square" lIns="121874" tIns="60937" rIns="121874" bIns="60937" anchor="t">
            <a:normAutofit fontScale="90000" lnSpcReduction="20000"/>
          </a:bodyPr>
          <a:lstStyle/>
          <a:p>
            <a:pPr marL="0" indent="0">
              <a:lnSpc>
                <a:spcPct val="150000"/>
              </a:lnSpc>
              <a:buNone/>
            </a:pPr>
            <a:r>
              <a:rPr altLang="zh-CN" sz="4000" b="1" dirty="0">
                <a:latin typeface="微软雅黑" panose="020B0503020204020204" pitchFamily="34" charset="-122"/>
                <a:ea typeface="微软雅黑" panose="020B0503020204020204" pitchFamily="34" charset="-122"/>
              </a:rPr>
              <a:t>三、“以校为本”的教研制度的具体实施 </a:t>
            </a:r>
            <a:r>
              <a:rPr lang="en-US" altLang="zh-CN" b="1" dirty="0">
                <a:latin typeface="微软雅黑" panose="020B0503020204020204" pitchFamily="34" charset="-122"/>
                <a:ea typeface="微软雅黑" panose="020B0503020204020204" pitchFamily="34" charset="-122"/>
              </a:rPr>
              <a:t> </a:t>
            </a:r>
          </a:p>
          <a:p>
            <a:pPr marL="0" indent="0" algn="l">
              <a:lnSpc>
                <a:spcPct val="150000"/>
              </a:lnSpc>
              <a:buNone/>
            </a:pPr>
            <a:r>
              <a:rPr lang="en-US" altLang="zh-CN" b="1" dirty="0">
                <a:latin typeface="微软雅黑" panose="020B0503020204020204" pitchFamily="34" charset="-122"/>
                <a:ea typeface="微软雅黑" panose="020B0503020204020204" pitchFamily="34" charset="-122"/>
              </a:rPr>
              <a:t> </a:t>
            </a:r>
            <a:r>
              <a:rPr lang="en-US" altLang="zh-CN" sz="2400" b="1" dirty="0">
                <a:latin typeface="微软雅黑" panose="020B0503020204020204" pitchFamily="34" charset="-122"/>
                <a:ea typeface="微软雅黑" panose="020B0503020204020204" pitchFamily="34" charset="-122"/>
              </a:rPr>
              <a:t> </a:t>
            </a:r>
            <a:r>
              <a:rPr lang="zh-CN" altLang="en-US" sz="3200" b="1" dirty="0">
                <a:latin typeface="微软雅黑" panose="020B0503020204020204" pitchFamily="34" charset="-122"/>
                <a:ea typeface="微软雅黑" panose="020B0503020204020204" pitchFamily="34" charset="-122"/>
              </a:rPr>
              <a:t> 1、寻找研究的起点</a:t>
            </a:r>
          </a:p>
          <a:p>
            <a:pPr marL="0" indent="0" algn="l">
              <a:lnSpc>
                <a:spcPct val="150000"/>
              </a:lnSpc>
              <a:buNone/>
            </a:pPr>
            <a:r>
              <a:rPr lang="zh-CN" altLang="en-US" sz="3200" b="1" dirty="0">
                <a:latin typeface="微软雅黑" panose="020B0503020204020204" pitchFamily="34" charset="-122"/>
                <a:ea typeface="微软雅黑" panose="020B0503020204020204" pitchFamily="34" charset="-122"/>
              </a:rPr>
              <a:t>  2、收集资料</a:t>
            </a:r>
          </a:p>
          <a:p>
            <a:pPr marL="0" indent="0" algn="l">
              <a:lnSpc>
                <a:spcPct val="150000"/>
              </a:lnSpc>
              <a:buNone/>
            </a:pPr>
            <a:r>
              <a:rPr lang="zh-CN" altLang="en-US" sz="3200" b="1" dirty="0">
                <a:latin typeface="微软雅黑" panose="020B0503020204020204" pitchFamily="34" charset="-122"/>
                <a:ea typeface="微软雅黑" panose="020B0503020204020204" pitchFamily="34" charset="-122"/>
              </a:rPr>
              <a:t>  3、理清情境</a:t>
            </a:r>
          </a:p>
          <a:p>
            <a:pPr marL="0" indent="0" algn="l">
              <a:lnSpc>
                <a:spcPct val="150000"/>
              </a:lnSpc>
              <a:buNone/>
            </a:pPr>
            <a:r>
              <a:rPr lang="zh-CN" altLang="en-US" sz="3200" b="1" dirty="0">
                <a:latin typeface="微软雅黑" panose="020B0503020204020204" pitchFamily="34" charset="-122"/>
                <a:ea typeface="微软雅黑" panose="020B0503020204020204" pitchFamily="34" charset="-122"/>
              </a:rPr>
              <a:t>  4、形成行动策略</a:t>
            </a:r>
          </a:p>
          <a:p>
            <a:pPr marL="0" indent="0" algn="l">
              <a:lnSpc>
                <a:spcPct val="150000"/>
              </a:lnSpc>
              <a:buNone/>
            </a:pPr>
            <a:r>
              <a:rPr lang="zh-CN" altLang="en-US" sz="3200" b="1" dirty="0">
                <a:latin typeface="微软雅黑" panose="020B0503020204020204" pitchFamily="34" charset="-122"/>
                <a:ea typeface="微软雅黑" panose="020B0503020204020204" pitchFamily="34" charset="-122"/>
              </a:rPr>
              <a:t>  5、实施与检验行动策略</a:t>
            </a:r>
          </a:p>
          <a:p>
            <a:pPr marL="0" indent="0" algn="l">
              <a:lnSpc>
                <a:spcPct val="150000"/>
              </a:lnSpc>
              <a:buNone/>
            </a:pPr>
            <a:r>
              <a:rPr lang="zh-CN" altLang="en-US" sz="3200" b="1" dirty="0">
                <a:latin typeface="微软雅黑" panose="020B0503020204020204" pitchFamily="34" charset="-122"/>
                <a:ea typeface="微软雅黑" panose="020B0503020204020204" pitchFamily="34" charset="-122"/>
              </a:rPr>
              <a:t>  6、公开实践者的知识    </a:t>
            </a:r>
            <a:r>
              <a:rPr lang="zh-CN" altLang="en-US" sz="3200" b="1" dirty="0">
                <a:solidFill>
                  <a:srgbClr val="7030A0"/>
                </a:solidFill>
                <a:latin typeface="微软雅黑" panose="020B0503020204020204" pitchFamily="34" charset="-122"/>
                <a:ea typeface="微软雅黑" panose="020B0503020204020204" pitchFamily="34" charset="-122"/>
              </a:rPr>
              <a:t>（开放性、循环、</a:t>
            </a:r>
            <a:r>
              <a:rPr lang="zh-CN" altLang="en-US" sz="3200" b="1" dirty="0">
                <a:solidFill>
                  <a:srgbClr val="C00000"/>
                </a:solidFill>
                <a:latin typeface="微软雅黑" panose="020B0503020204020204" pitchFamily="34" charset="-122"/>
                <a:ea typeface="微软雅黑" panose="020B0503020204020204" pitchFamily="34" charset="-122"/>
              </a:rPr>
              <a:t>行动研究</a:t>
            </a:r>
            <a:r>
              <a:rPr lang="zh-CN" altLang="en-US" sz="3200" b="1" dirty="0">
                <a:solidFill>
                  <a:srgbClr val="7030A0"/>
                </a:solidFill>
                <a:latin typeface="微软雅黑" panose="020B0503020204020204" pitchFamily="34" charset="-122"/>
                <a:ea typeface="微软雅黑" panose="020B0503020204020204" pitchFamily="34" charset="-122"/>
              </a:rPr>
              <a:t>）</a:t>
            </a:r>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3" name="Rectangle 3"/>
          <p:cNvSpPr>
            <a:spLocks noGrp="1"/>
          </p:cNvSpPr>
          <p:nvPr>
            <p:ph idx="1"/>
          </p:nvPr>
        </p:nvSpPr>
        <p:spPr>
          <a:xfrm>
            <a:off x="1361757" y="822642"/>
            <a:ext cx="9468485" cy="5212715"/>
          </a:xfrm>
        </p:spPr>
        <p:txBody>
          <a:bodyPr vert="horz" wrap="square" lIns="121874" tIns="60937" rIns="121874" bIns="60937" anchor="t">
            <a:normAutofit/>
          </a:bodyPr>
          <a:lstStyle/>
          <a:p>
            <a:pPr marL="0" indent="0">
              <a:lnSpc>
                <a:spcPct val="150000"/>
              </a:lnSpc>
              <a:buNone/>
            </a:pPr>
            <a:r>
              <a:rPr lang="zh-CN" altLang="zh-CN" sz="3600" b="1" dirty="0">
                <a:latin typeface="微软雅黑" panose="020B0503020204020204" pitchFamily="34" charset="-122"/>
                <a:ea typeface="微软雅黑" panose="020B0503020204020204" pitchFamily="34" charset="-122"/>
              </a:rPr>
              <a:t>四、实施“以校为本”的教研制度的保障策略 </a:t>
            </a:r>
          </a:p>
          <a:p>
            <a:pPr marL="0" indent="0" eaLnBrk="1" hangingPunct="1">
              <a:buNone/>
            </a:pPr>
            <a:r>
              <a:rPr lang="zh-CN" altLang="en-US" sz="3200" b="1" dirty="0">
                <a:latin typeface="微软雅黑" panose="020B0503020204020204" pitchFamily="34" charset="-122"/>
                <a:ea typeface="微软雅黑" panose="020B0503020204020204" pitchFamily="34" charset="-122"/>
              </a:rPr>
              <a:t> 1、树立以校为本开展教学研究的思想   </a:t>
            </a:r>
            <a:r>
              <a:rPr lang="zh-CN" altLang="en-US" sz="3200" b="1" dirty="0">
                <a:solidFill>
                  <a:srgbClr val="7030A0"/>
                </a:solidFill>
                <a:latin typeface="微软雅黑" panose="020B0503020204020204" pitchFamily="34" charset="-122"/>
                <a:ea typeface="微软雅黑" panose="020B0503020204020204" pitchFamily="34" charset="-122"/>
              </a:rPr>
              <a:t>（认识）</a:t>
            </a:r>
          </a:p>
          <a:p>
            <a:pPr marL="0" indent="0" eaLnBrk="1" hangingPunct="1">
              <a:buNone/>
            </a:pPr>
            <a:r>
              <a:rPr lang="zh-CN" altLang="en-US" sz="3200" b="1" dirty="0">
                <a:latin typeface="微软雅黑" panose="020B0503020204020204" pitchFamily="34" charset="-122"/>
                <a:ea typeface="微软雅黑" panose="020B0503020204020204" pitchFamily="34" charset="-122"/>
              </a:rPr>
              <a:t> 2、在学校内部建立一整套完整的决策机制</a:t>
            </a:r>
          </a:p>
          <a:p>
            <a:pPr marL="0" indent="0" eaLnBrk="1" hangingPunct="1">
              <a:buNone/>
            </a:pPr>
            <a:r>
              <a:rPr lang="zh-CN" altLang="en-US" sz="3200" b="1" dirty="0">
                <a:latin typeface="微软雅黑" panose="020B0503020204020204" pitchFamily="34" charset="-122"/>
                <a:ea typeface="微软雅黑" panose="020B0503020204020204" pitchFamily="34" charset="-122"/>
              </a:rPr>
              <a:t> 3、提高教师的研究</a:t>
            </a:r>
            <a:r>
              <a:rPr lang="zh-CN" altLang="en-US" sz="3200" b="1" dirty="0">
                <a:solidFill>
                  <a:srgbClr val="7030A0"/>
                </a:solidFill>
                <a:latin typeface="微软雅黑" panose="020B0503020204020204" pitchFamily="34" charset="-122"/>
                <a:ea typeface="微软雅黑" panose="020B0503020204020204" pitchFamily="34" charset="-122"/>
              </a:rPr>
              <a:t>能力</a:t>
            </a:r>
            <a:r>
              <a:rPr lang="zh-CN" altLang="en-US" sz="3200" b="1" dirty="0">
                <a:latin typeface="微软雅黑" panose="020B0503020204020204" pitchFamily="34" charset="-122"/>
                <a:ea typeface="微软雅黑" panose="020B0503020204020204" pitchFamily="34" charset="-122"/>
              </a:rPr>
              <a:t>，发展团队的合作精神</a:t>
            </a:r>
          </a:p>
          <a:p>
            <a:pPr marL="0" indent="0" eaLnBrk="1" hangingPunct="1">
              <a:buNone/>
            </a:pPr>
            <a:r>
              <a:rPr lang="zh-CN" altLang="en-US" sz="3200" b="1" dirty="0">
                <a:latin typeface="微软雅黑" panose="020B0503020204020204" pitchFamily="34" charset="-122"/>
                <a:ea typeface="微软雅黑" panose="020B0503020204020204" pitchFamily="34" charset="-122"/>
              </a:rPr>
              <a:t> 4、专业人员的</a:t>
            </a:r>
            <a:r>
              <a:rPr lang="zh-CN" altLang="en-US" sz="3200" b="1" dirty="0">
                <a:solidFill>
                  <a:srgbClr val="7030A0"/>
                </a:solidFill>
                <a:latin typeface="微软雅黑" panose="020B0503020204020204" pitchFamily="34" charset="-122"/>
                <a:ea typeface="微软雅黑" panose="020B0503020204020204" pitchFamily="34" charset="-122"/>
              </a:rPr>
              <a:t>支持</a:t>
            </a:r>
          </a:p>
          <a:p>
            <a:pPr marL="0" indent="0" eaLnBrk="1" hangingPunct="1">
              <a:buNone/>
            </a:pPr>
            <a:r>
              <a:rPr lang="zh-CN" altLang="en-US" sz="3200" b="1" dirty="0">
                <a:latin typeface="微软雅黑" panose="020B0503020204020204" pitchFamily="34" charset="-122"/>
                <a:ea typeface="微软雅黑" panose="020B0503020204020204" pitchFamily="34" charset="-122"/>
              </a:rPr>
              <a:t> 5、加强教研员队伍建设</a:t>
            </a:r>
          </a:p>
          <a:p>
            <a:pPr marL="0" indent="0" eaLnBrk="1" hangingPunct="1">
              <a:buNone/>
            </a:pPr>
            <a:r>
              <a:rPr lang="en-US" altLang="zh-CN" sz="3200" b="1" dirty="0">
                <a:latin typeface="微软雅黑" panose="020B0503020204020204" pitchFamily="34" charset="-122"/>
                <a:ea typeface="微软雅黑" panose="020B0503020204020204" pitchFamily="34" charset="-122"/>
              </a:rPr>
              <a:t> 6</a:t>
            </a:r>
            <a:r>
              <a:rPr lang="zh-CN" altLang="en-US" sz="3200" b="1" dirty="0">
                <a:latin typeface="微软雅黑" panose="020B0503020204020204" pitchFamily="34" charset="-122"/>
                <a:ea typeface="微软雅黑" panose="020B0503020204020204" pitchFamily="34" charset="-122"/>
              </a:rPr>
              <a:t>、制定行之有效的</a:t>
            </a:r>
            <a:r>
              <a:rPr lang="zh-CN" altLang="en-US" sz="3200" b="1" dirty="0">
                <a:solidFill>
                  <a:srgbClr val="7030A0"/>
                </a:solidFill>
                <a:latin typeface="微软雅黑" panose="020B0503020204020204" pitchFamily="34" charset="-122"/>
                <a:ea typeface="微软雅黑" panose="020B0503020204020204" pitchFamily="34" charset="-122"/>
              </a:rPr>
              <a:t>激励机制     </a:t>
            </a:r>
            <a:endParaRPr lang="zh-CN" altLang="en-US" sz="3200" b="1"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标题 1"/>
          <p:cNvSpPr>
            <a:spLocks noGrp="1"/>
          </p:cNvSpPr>
          <p:nvPr>
            <p:ph type="ctrTitle"/>
          </p:nvPr>
        </p:nvSpPr>
        <p:spPr>
          <a:xfrm>
            <a:off x="332335" y="1904295"/>
            <a:ext cx="11527331" cy="1876789"/>
          </a:xfrm>
        </p:spPr>
        <p:txBody>
          <a:bodyPr vert="horz" wrap="square" lIns="121874" tIns="60937" rIns="121874" bIns="60937" anchor="ctr">
            <a:normAutofit fontScale="90000"/>
          </a:bodyPr>
          <a:lstStyle/>
          <a:p>
            <a:r>
              <a:rPr lang="zh-CN" altLang="en-US" sz="6400" b="1" dirty="0">
                <a:solidFill>
                  <a:schemeClr val="tx1"/>
                </a:solidFill>
                <a:latin typeface="微软雅黑" panose="020B0503020204020204" pitchFamily="34" charset="-122"/>
                <a:ea typeface="微软雅黑" panose="020B0503020204020204" pitchFamily="34" charset="-122"/>
              </a:rPr>
              <a:t>知识点</a:t>
            </a:r>
            <a:r>
              <a:rPr lang="en-US" altLang="zh-CN" sz="6400" b="1" dirty="0">
                <a:solidFill>
                  <a:schemeClr val="tx1"/>
                </a:solidFill>
                <a:latin typeface="微软雅黑" panose="020B0503020204020204" pitchFamily="34" charset="-122"/>
                <a:ea typeface="微软雅黑" panose="020B0503020204020204" pitchFamily="34" charset="-122"/>
              </a:rPr>
              <a:t>1</a:t>
            </a:r>
            <a:r>
              <a:rPr lang="zh-CN" altLang="en-US" sz="6400" b="1" dirty="0">
                <a:solidFill>
                  <a:schemeClr val="tx1"/>
                </a:solidFill>
                <a:latin typeface="微软雅黑" panose="020B0503020204020204" pitchFamily="34" charset="-122"/>
                <a:ea typeface="微软雅黑" panose="020B0503020204020204" pitchFamily="34" charset="-122"/>
              </a:rPr>
              <a:t>：</a:t>
            </a:r>
            <a:br>
              <a:rPr lang="en-US" altLang="zh-CN" sz="6400" b="1" dirty="0">
                <a:solidFill>
                  <a:schemeClr val="tx1"/>
                </a:solidFill>
                <a:latin typeface="微软雅黑" panose="020B0503020204020204" pitchFamily="34" charset="-122"/>
                <a:ea typeface="微软雅黑" panose="020B0503020204020204" pitchFamily="34" charset="-122"/>
              </a:rPr>
            </a:br>
            <a:r>
              <a:rPr lang="en-US" altLang="zh-CN" sz="6400" b="1" dirty="0">
                <a:solidFill>
                  <a:schemeClr val="tx1"/>
                </a:solidFill>
                <a:latin typeface="微软雅黑" panose="020B0503020204020204" pitchFamily="34" charset="-122"/>
                <a:ea typeface="微软雅黑" panose="020B0503020204020204" pitchFamily="34" charset="-122"/>
              </a:rPr>
              <a:t>　</a:t>
            </a:r>
            <a:r>
              <a:rPr lang="zh-CN" altLang="en-US" sz="6400" b="1" dirty="0">
                <a:solidFill>
                  <a:schemeClr val="tx1"/>
                </a:solidFill>
                <a:latin typeface="微软雅黑" panose="020B0503020204020204" pitchFamily="34" charset="-122"/>
                <a:ea typeface="微软雅黑" panose="020B0503020204020204" pitchFamily="34" charset="-122"/>
              </a:rPr>
              <a:t> 教师专业发展的理论建构</a:t>
            </a:r>
          </a:p>
        </p:txBody>
      </p:sp>
      <p:sp>
        <p:nvSpPr>
          <p:cNvPr id="18435" name="副标题 2"/>
          <p:cNvSpPr>
            <a:spLocks noGrp="1"/>
          </p:cNvSpPr>
          <p:nvPr>
            <p:ph type="subTitle" idx="1"/>
          </p:nvPr>
        </p:nvSpPr>
        <p:spPr>
          <a:xfrm>
            <a:off x="1830380" y="3884761"/>
            <a:ext cx="8531240" cy="1754068"/>
          </a:xfrm>
        </p:spPr>
        <p:txBody>
          <a:bodyPr vert="horz" wrap="square" lIns="121874" tIns="60937" rIns="121874" bIns="60937" anchor="t"/>
          <a:lstStyle/>
          <a:p>
            <a:pPr eaLnBrk="1" hangingPunct="1"/>
            <a:endParaRPr lang="zh-CN" altLang="en-US" dirty="0">
              <a:latin typeface="+mn-lt"/>
              <a:ea typeface="+mn-ea"/>
              <a:cs typeface="+mn-cs"/>
            </a:endParaRPr>
          </a:p>
        </p:txBody>
      </p:sp>
      <p:pic>
        <p:nvPicPr>
          <p:cNvPr id="24580" name="图片 1"/>
          <p:cNvPicPr>
            <a:picLocks noChangeAspect="1"/>
          </p:cNvPicPr>
          <p:nvPr/>
        </p:nvPicPr>
        <p:blipFill>
          <a:blip r:embed="rId2"/>
          <a:stretch>
            <a:fillRect/>
          </a:stretch>
        </p:blipFill>
        <p:spPr>
          <a:xfrm>
            <a:off x="4250950" y="3781084"/>
            <a:ext cx="3273272" cy="2615231"/>
          </a:xfrm>
          <a:prstGeom prst="rect">
            <a:avLst/>
          </a:prstGeom>
          <a:noFill/>
          <a:ln w="9525">
            <a:noFill/>
          </a:ln>
        </p:spPr>
      </p:pic>
    </p:spTree>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969000AC-97B5-4933-8216-31A9C7471F18}"/>
              </a:ext>
            </a:extLst>
          </p:cNvPr>
          <p:cNvSpPr>
            <a:spLocks noGrp="1"/>
          </p:cNvSpPr>
          <p:nvPr>
            <p:ph type="title"/>
          </p:nvPr>
        </p:nvSpPr>
        <p:spPr>
          <a:xfrm>
            <a:off x="838200" y="470995"/>
            <a:ext cx="10515600" cy="842328"/>
          </a:xfrm>
        </p:spPr>
        <p:txBody>
          <a:bodyPr>
            <a:normAutofit/>
          </a:bodyPr>
          <a:lstStyle/>
          <a:p>
            <a:pPr algn="ctr"/>
            <a:r>
              <a:rPr lang="zh-CN" altLang="en-US" sz="4400" b="1" dirty="0"/>
              <a:t>案例：</a:t>
            </a:r>
            <a:r>
              <a:rPr lang="en-US" altLang="zh-CN" sz="4400" b="1" dirty="0"/>
              <a:t>《</a:t>
            </a:r>
            <a:r>
              <a:rPr lang="zh-CN" altLang="en-US" sz="4400" b="1" dirty="0"/>
              <a:t>乡村教师支持计划</a:t>
            </a:r>
            <a:r>
              <a:rPr lang="en-US" altLang="zh-CN" sz="4400" b="1" dirty="0"/>
              <a:t>》</a:t>
            </a:r>
            <a:endParaRPr lang="zh-CN" altLang="en-US" sz="4400" b="1" dirty="0"/>
          </a:p>
        </p:txBody>
      </p:sp>
      <p:sp>
        <p:nvSpPr>
          <p:cNvPr id="3" name="内容占位符 2">
            <a:extLst>
              <a:ext uri="{FF2B5EF4-FFF2-40B4-BE49-F238E27FC236}">
                <a16:creationId xmlns:a16="http://schemas.microsoft.com/office/drawing/2014/main" id="{B76C6FE6-7D0C-454D-B358-9C805716EA44}"/>
              </a:ext>
            </a:extLst>
          </p:cNvPr>
          <p:cNvSpPr>
            <a:spLocks noGrp="1"/>
          </p:cNvSpPr>
          <p:nvPr>
            <p:ph idx="1"/>
          </p:nvPr>
        </p:nvSpPr>
        <p:spPr/>
        <p:txBody>
          <a:bodyPr>
            <a:normAutofit lnSpcReduction="10000"/>
          </a:bodyPr>
          <a:lstStyle/>
          <a:p>
            <a:pPr marL="0" indent="0">
              <a:buNone/>
            </a:pPr>
            <a:r>
              <a:rPr lang="en-US" altLang="zh-CN" dirty="0"/>
              <a:t>       </a:t>
            </a:r>
            <a:r>
              <a:rPr lang="en-US" altLang="zh-CN" b="1" dirty="0"/>
              <a:t>2015</a:t>
            </a:r>
            <a:r>
              <a:rPr lang="zh-CN" altLang="en-US" b="1" dirty="0"/>
              <a:t>年</a:t>
            </a:r>
            <a:r>
              <a:rPr lang="en-US" altLang="zh-CN" b="1" dirty="0"/>
              <a:t>6</a:t>
            </a:r>
            <a:r>
              <a:rPr lang="zh-CN" altLang="en-US" b="1" dirty="0"/>
              <a:t>月</a:t>
            </a:r>
            <a:r>
              <a:rPr lang="en-US" altLang="zh-CN" b="1" dirty="0"/>
              <a:t>1</a:t>
            </a:r>
            <a:r>
              <a:rPr lang="zh-CN" altLang="en-US" b="1" dirty="0"/>
              <a:t>日，国务院办公厅印发了</a:t>
            </a:r>
            <a:r>
              <a:rPr lang="en-US" altLang="zh-CN" b="1" dirty="0"/>
              <a:t>《</a:t>
            </a:r>
            <a:r>
              <a:rPr lang="zh-CN" altLang="en-US" b="1" dirty="0"/>
              <a:t>乡村教师支持计划（</a:t>
            </a:r>
            <a:r>
              <a:rPr lang="en-US" altLang="zh-CN" b="1" dirty="0"/>
              <a:t>2015—2020</a:t>
            </a:r>
            <a:r>
              <a:rPr lang="zh-CN" altLang="en-US" b="1" dirty="0"/>
              <a:t>年）</a:t>
            </a:r>
            <a:r>
              <a:rPr lang="en-US" altLang="zh-CN" b="1" dirty="0"/>
              <a:t>》</a:t>
            </a:r>
            <a:r>
              <a:rPr lang="zh-CN" altLang="en-US" b="1" dirty="0"/>
              <a:t>。计划要求：全面提高乡村教师思想政治素质和师德水平；拓展乡村教师补充渠道；提高乡村教师生活待遇；统一城乡教职工编制标准；职称（职务）评聘向乡村学校倾斜；推动城镇优秀教师向乡村学校流动；全面提升乡村教师能力素质；建立乡村教师荣誉制度。 </a:t>
            </a:r>
            <a:endParaRPr lang="en-US" altLang="zh-CN" b="1" dirty="0"/>
          </a:p>
          <a:p>
            <a:pPr marL="0" indent="0">
              <a:buNone/>
            </a:pPr>
            <a:r>
              <a:rPr lang="en-US" altLang="zh-CN" b="1" dirty="0"/>
              <a:t>       </a:t>
            </a:r>
            <a:r>
              <a:rPr lang="zh-CN" altLang="en-US" b="1" dirty="0">
                <a:solidFill>
                  <a:srgbClr val="C00000"/>
                </a:solidFill>
              </a:rPr>
              <a:t>分析：</a:t>
            </a:r>
            <a:r>
              <a:rPr lang="zh-CN" altLang="en-US" b="1" dirty="0"/>
              <a:t>国家政策的目的是要拓宽农村教师的视野、更新知识、提高业务能力，从而不仅提高他们的专业素质，也可以提高农村教育的质量，缩小城乡教育的差距。</a:t>
            </a:r>
          </a:p>
        </p:txBody>
      </p:sp>
    </p:spTree>
    <p:extLst>
      <p:ext uri="{BB962C8B-B14F-4D97-AF65-F5344CB8AC3E}">
        <p14:creationId xmlns:p14="http://schemas.microsoft.com/office/powerpoint/2010/main" val="35706954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250190" y="185420"/>
            <a:ext cx="11863513" cy="1156970"/>
          </a:xfrm>
        </p:spPr>
        <p:txBody>
          <a:bodyPr vert="horz" wrap="square" lIns="121874" tIns="60937" rIns="121874" bIns="60937" anchor="ctr">
            <a:normAutofit/>
          </a:bodyPr>
          <a:lstStyle/>
          <a:p>
            <a:pPr algn="ctr"/>
            <a:r>
              <a:rPr lang="zh-CN" altLang="en-US" sz="4800" b="1" dirty="0">
                <a:latin typeface="微软雅黑" panose="020B0503020204020204" pitchFamily="34" charset="-122"/>
                <a:ea typeface="微软雅黑" panose="020B0503020204020204" pitchFamily="34" charset="-122"/>
              </a:rPr>
              <a:t>知识点</a:t>
            </a:r>
            <a:r>
              <a:rPr lang="en-US" altLang="zh-CN" sz="4800" b="1" dirty="0">
                <a:latin typeface="微软雅黑" panose="020B0503020204020204" pitchFamily="34" charset="-122"/>
                <a:ea typeface="微软雅黑" panose="020B0503020204020204" pitchFamily="34" charset="-122"/>
              </a:rPr>
              <a:t>1:</a:t>
            </a:r>
            <a:r>
              <a:rPr lang="zh-CN" altLang="en-US" sz="4800" b="1" dirty="0">
                <a:solidFill>
                  <a:schemeClr val="tx1"/>
                </a:solidFill>
                <a:latin typeface="微软雅黑" panose="020B0503020204020204" pitchFamily="34" charset="-122"/>
                <a:ea typeface="微软雅黑" panose="020B0503020204020204" pitchFamily="34" charset="-122"/>
                <a:sym typeface="+mn-ea"/>
              </a:rPr>
              <a:t> 教师专业发展的理论建构</a:t>
            </a:r>
            <a:endParaRPr lang="zh-CN" altLang="en-US" sz="4800" dirty="0">
              <a:solidFill>
                <a:schemeClr val="tx1"/>
              </a:solidFill>
              <a:latin typeface="微软雅黑" panose="020B0503020204020204" pitchFamily="34" charset="-122"/>
              <a:ea typeface="微软雅黑" panose="020B0503020204020204" pitchFamily="34" charset="-122"/>
            </a:endParaRPr>
          </a:p>
        </p:txBody>
      </p:sp>
      <p:sp>
        <p:nvSpPr>
          <p:cNvPr id="3" name="内容占位符 2"/>
          <p:cNvSpPr>
            <a:spLocks noGrp="1"/>
          </p:cNvSpPr>
          <p:nvPr>
            <p:ph idx="1"/>
          </p:nvPr>
        </p:nvSpPr>
        <p:spPr>
          <a:xfrm>
            <a:off x="180340" y="1342390"/>
            <a:ext cx="11761470" cy="5372735"/>
          </a:xfrm>
        </p:spPr>
        <p:txBody>
          <a:bodyPr vert="horz" wrap="square" lIns="121874" tIns="60937" rIns="121874" bIns="60937" anchor="t">
            <a:noAutofit/>
          </a:bodyPr>
          <a:lstStyle/>
          <a:p>
            <a:pPr marL="704850" indent="-704850">
              <a:buNone/>
            </a:pPr>
            <a:r>
              <a:rPr lang="en-US" altLang="zh-CN" sz="4000" b="1" dirty="0">
                <a:latin typeface="微软雅黑" panose="020B0503020204020204" pitchFamily="34" charset="-122"/>
                <a:ea typeface="微软雅黑" panose="020B0503020204020204" pitchFamily="34" charset="-122"/>
              </a:rPr>
              <a:t>一、</a:t>
            </a:r>
            <a:r>
              <a:rPr lang="zh-CN" altLang="en-US" sz="4000" b="1" dirty="0">
                <a:latin typeface="微软雅黑" panose="020B0503020204020204" pitchFamily="34" charset="-122"/>
                <a:ea typeface="微软雅黑" panose="020B0503020204020204" pitchFamily="34" charset="-122"/>
              </a:rPr>
              <a:t>教师专业发展概述　</a:t>
            </a:r>
            <a:endParaRPr lang="en-US" altLang="zh-CN" sz="4000" b="1" dirty="0">
              <a:latin typeface="微软雅黑" panose="020B0503020204020204" pitchFamily="34" charset="-122"/>
              <a:ea typeface="微软雅黑" panose="020B0503020204020204" pitchFamily="34" charset="-122"/>
            </a:endParaRPr>
          </a:p>
          <a:p>
            <a:pPr marL="704850" indent="-704850">
              <a:buNone/>
            </a:pPr>
            <a:r>
              <a:rPr lang="en-US" altLang="zh-CN" b="1" dirty="0">
                <a:latin typeface="微软雅黑" panose="020B0503020204020204" pitchFamily="34" charset="-122"/>
                <a:ea typeface="微软雅黑" panose="020B0503020204020204" pitchFamily="34" charset="-122"/>
              </a:rPr>
              <a:t> </a:t>
            </a:r>
            <a:r>
              <a:rPr lang="en-US" altLang="zh-CN" b="1" dirty="0">
                <a:latin typeface="微软雅黑" panose="020B0503020204020204" pitchFamily="34" charset="-122"/>
                <a:ea typeface="微软雅黑" panose="020B0503020204020204" pitchFamily="34" charset="-122"/>
                <a:sym typeface="+mn-ea"/>
              </a:rPr>
              <a:t>(</a:t>
            </a:r>
            <a:r>
              <a:rPr lang="zh-CN" altLang="en-US" b="1" dirty="0">
                <a:latin typeface="微软雅黑" panose="020B0503020204020204" pitchFamily="34" charset="-122"/>
                <a:ea typeface="微软雅黑" panose="020B0503020204020204" pitchFamily="34" charset="-122"/>
                <a:sym typeface="+mn-ea"/>
              </a:rPr>
              <a:t>一</a:t>
            </a:r>
            <a:r>
              <a:rPr lang="en-US" altLang="zh-CN" b="1" dirty="0">
                <a:latin typeface="微软雅黑" panose="020B0503020204020204" pitchFamily="34" charset="-122"/>
                <a:ea typeface="微软雅黑" panose="020B0503020204020204" pitchFamily="34" charset="-122"/>
                <a:sym typeface="+mn-ea"/>
              </a:rPr>
              <a:t>)</a:t>
            </a:r>
            <a:r>
              <a:rPr lang="en-US" altLang="zh-CN" b="1" dirty="0">
                <a:latin typeface="微软雅黑" panose="020B0503020204020204" pitchFamily="34" charset="-122"/>
                <a:ea typeface="微软雅黑" panose="020B0503020204020204" pitchFamily="34" charset="-122"/>
              </a:rPr>
              <a:t> </a:t>
            </a:r>
            <a:r>
              <a:rPr lang="zh-CN" altLang="en-US" b="1" dirty="0">
                <a:latin typeface="微软雅黑" panose="020B0503020204020204" pitchFamily="34" charset="-122"/>
                <a:ea typeface="微软雅黑" panose="020B0503020204020204" pitchFamily="34" charset="-122"/>
              </a:rPr>
              <a:t>教师专业发展的历史必然性 </a:t>
            </a:r>
          </a:p>
          <a:p>
            <a:pPr marL="704850" indent="-704850">
              <a:buNone/>
            </a:pPr>
            <a:r>
              <a:rPr lang="en-US" altLang="zh-CN" sz="2700" b="1" dirty="0">
                <a:latin typeface="微软雅黑" panose="020B0503020204020204" pitchFamily="34" charset="-122"/>
                <a:ea typeface="微软雅黑" panose="020B0503020204020204" pitchFamily="34" charset="-122"/>
                <a:sym typeface="+mn-ea"/>
              </a:rPr>
              <a:t>  (</a:t>
            </a:r>
            <a:r>
              <a:rPr lang="zh-CN" altLang="en-US" sz="2700" b="1" dirty="0">
                <a:latin typeface="微软雅黑" panose="020B0503020204020204" pitchFamily="34" charset="-122"/>
                <a:ea typeface="微软雅黑" panose="020B0503020204020204" pitchFamily="34" charset="-122"/>
                <a:sym typeface="+mn-ea"/>
              </a:rPr>
              <a:t>二</a:t>
            </a:r>
            <a:r>
              <a:rPr lang="en-US" altLang="zh-CN" sz="2700" b="1" dirty="0">
                <a:latin typeface="微软雅黑" panose="020B0503020204020204" pitchFamily="34" charset="-122"/>
                <a:ea typeface="微软雅黑" panose="020B0503020204020204" pitchFamily="34" charset="-122"/>
                <a:sym typeface="+mn-ea"/>
              </a:rPr>
              <a:t>)  </a:t>
            </a:r>
            <a:r>
              <a:rPr lang="zh-CN" altLang="en-US" sz="2700" b="1" dirty="0">
                <a:latin typeface="微软雅黑" panose="020B0503020204020204" pitchFamily="34" charset="-122"/>
                <a:ea typeface="微软雅黑" panose="020B0503020204020204" pitchFamily="34" charset="-122"/>
                <a:sym typeface="+mn-ea"/>
              </a:rPr>
              <a:t>教师专业发展的内涵 </a:t>
            </a:r>
          </a:p>
          <a:p>
            <a:pPr marL="704850" indent="-704850">
              <a:buNone/>
            </a:pPr>
            <a:r>
              <a:rPr lang="en-US" altLang="zh-CN" sz="2400" b="1" dirty="0">
                <a:solidFill>
                  <a:srgbClr val="0070C0"/>
                </a:solidFill>
                <a:latin typeface="微软雅黑" panose="020B0503020204020204" pitchFamily="34" charset="-122"/>
                <a:ea typeface="微软雅黑" panose="020B0503020204020204" pitchFamily="34" charset="-122"/>
                <a:sym typeface="+mn-ea"/>
              </a:rPr>
              <a:t>        1</a:t>
            </a:r>
            <a:r>
              <a:rPr lang="zh-CN" altLang="en-US" sz="2400" b="1" dirty="0">
                <a:solidFill>
                  <a:srgbClr val="0070C0"/>
                </a:solidFill>
                <a:latin typeface="微软雅黑" panose="020B0503020204020204" pitchFamily="34" charset="-122"/>
                <a:ea typeface="微软雅黑" panose="020B0503020204020204" pitchFamily="34" charset="-122"/>
                <a:sym typeface="+mn-ea"/>
              </a:rPr>
              <a:t>、教师自身的专业成长过程</a:t>
            </a:r>
          </a:p>
          <a:p>
            <a:pPr marL="704850" indent="-704850">
              <a:buNone/>
            </a:pPr>
            <a:r>
              <a:rPr lang="zh-CN" altLang="en-US" sz="2400" b="1" dirty="0">
                <a:latin typeface="微软雅黑" panose="020B0503020204020204" pitchFamily="34" charset="-122"/>
                <a:ea typeface="微软雅黑" panose="020B0503020204020204" pitchFamily="34" charset="-122"/>
                <a:sym typeface="+mn-ea"/>
              </a:rPr>
              <a:t>          教师自身自省和反思而在专业知识与技能态度上的个人成长或自我实现</a:t>
            </a:r>
          </a:p>
          <a:p>
            <a:pPr marL="704850" indent="-704850">
              <a:buNone/>
            </a:pPr>
            <a:r>
              <a:rPr lang="en-US" altLang="zh-CN" sz="2400" b="1" dirty="0">
                <a:latin typeface="微软雅黑" panose="020B0503020204020204" pitchFamily="34" charset="-122"/>
                <a:ea typeface="微软雅黑" panose="020B0503020204020204" pitchFamily="34" charset="-122"/>
                <a:sym typeface="+mn-ea"/>
              </a:rPr>
              <a:t>        </a:t>
            </a:r>
            <a:r>
              <a:rPr lang="en-US" altLang="zh-CN" sz="2400" b="1" dirty="0">
                <a:solidFill>
                  <a:srgbClr val="0070C0"/>
                </a:solidFill>
                <a:latin typeface="微软雅黑" panose="020B0503020204020204" pitchFamily="34" charset="-122"/>
                <a:ea typeface="微软雅黑" panose="020B0503020204020204" pitchFamily="34" charset="-122"/>
                <a:sym typeface="+mn-ea"/>
              </a:rPr>
              <a:t>2</a:t>
            </a:r>
            <a:r>
              <a:rPr lang="zh-CN" altLang="en-US" sz="2400" b="1" dirty="0">
                <a:solidFill>
                  <a:srgbClr val="0070C0"/>
                </a:solidFill>
                <a:latin typeface="微软雅黑" panose="020B0503020204020204" pitchFamily="34" charset="-122"/>
                <a:ea typeface="微软雅黑" panose="020B0503020204020204" pitchFamily="34" charset="-122"/>
                <a:sym typeface="+mn-ea"/>
              </a:rPr>
              <a:t>、促使教师专业成长的过程</a:t>
            </a:r>
          </a:p>
          <a:p>
            <a:pPr marL="704850" indent="-704850" algn="l">
              <a:buNone/>
            </a:pPr>
            <a:r>
              <a:rPr lang="zh-CN" altLang="en-US" sz="2400" b="1" dirty="0">
                <a:latin typeface="微软雅黑" panose="020B0503020204020204" pitchFamily="34" charset="-122"/>
                <a:ea typeface="微软雅黑" panose="020B0503020204020204" pitchFamily="34" charset="-122"/>
                <a:sym typeface="+mn-ea"/>
              </a:rPr>
              <a:t>          学校或其他部门开展的各种提升专业的学习活动或培训活动，以期促使教师达到教师专业标准，促进教师得到专业成熟。</a:t>
            </a:r>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p:cNvSpPr>
          <p:nvPr>
            <p:ph type="title"/>
          </p:nvPr>
        </p:nvSpPr>
        <p:spPr>
          <a:xfrm>
            <a:off x="679340" y="658040"/>
            <a:ext cx="10968738" cy="1140460"/>
          </a:xfrm>
        </p:spPr>
        <p:txBody>
          <a:bodyPr vert="horz" wrap="square" lIns="121874" tIns="60937" rIns="121874" bIns="60937" anchor="ctr"/>
          <a:lstStyle/>
          <a:p>
            <a:r>
              <a:rPr lang="zh-CN" altLang="en-US" b="1" dirty="0">
                <a:latin typeface="微软雅黑" panose="020B0503020204020204" pitchFamily="34" charset="-122"/>
                <a:ea typeface="微软雅黑" panose="020B0503020204020204" pitchFamily="34" charset="-122"/>
                <a:sym typeface="+mn-ea"/>
              </a:rPr>
              <a:t>二</a:t>
            </a:r>
            <a:r>
              <a:rPr lang="en-US" altLang="zh-CN" b="1" dirty="0">
                <a:latin typeface="微软雅黑" panose="020B0503020204020204" pitchFamily="34" charset="-122"/>
                <a:ea typeface="微软雅黑" panose="020B0503020204020204" pitchFamily="34" charset="-122"/>
                <a:sym typeface="+mn-ea"/>
              </a:rPr>
              <a:t>、教师专业发展的结构</a:t>
            </a:r>
          </a:p>
        </p:txBody>
      </p:sp>
      <p:sp>
        <p:nvSpPr>
          <p:cNvPr id="31747" name="Rectangle 3"/>
          <p:cNvSpPr>
            <a:spLocks noGrp="1" noChangeArrowheads="1"/>
          </p:cNvSpPr>
          <p:nvPr>
            <p:ph idx="1"/>
          </p:nvPr>
        </p:nvSpPr>
        <p:spPr>
          <a:xfrm>
            <a:off x="1635719" y="1995278"/>
            <a:ext cx="9055979" cy="4056148"/>
          </a:xfrm>
        </p:spPr>
        <p:txBody>
          <a:bodyPr vert="horz" wrap="square" lIns="121874" tIns="60937" rIns="121874" bIns="60937" numCol="1" anchor="t" anchorCtr="0" compatLnSpc="1">
            <a:normAutofit/>
          </a:bodyPr>
          <a:lstStyle/>
          <a:p>
            <a:pPr marL="0" lvl="0" indent="0" fontAlgn="base">
              <a:lnSpc>
                <a:spcPct val="125000"/>
              </a:lnSpc>
              <a:spcBef>
                <a:spcPts val="0"/>
              </a:spcBef>
              <a:spcAft>
                <a:spcPct val="0"/>
              </a:spcAft>
              <a:buSzTx/>
              <a:buNone/>
              <a:defRPr/>
            </a:pPr>
            <a:r>
              <a:rPr lang="zh-CN" altLang="en-US" sz="3200" b="1" kern="0" dirty="0">
                <a:solidFill>
                  <a:schemeClr val="tx1"/>
                </a:solidFill>
                <a:latin typeface="微软雅黑" panose="020B0503020204020204" pitchFamily="34" charset="-122"/>
                <a:ea typeface="微软雅黑" panose="020B0503020204020204" pitchFamily="34" charset="-122"/>
                <a:cs typeface="黑体" panose="02010609060101010101" charset="-122"/>
              </a:rPr>
              <a:t>包括：</a:t>
            </a:r>
            <a:endParaRPr lang="en-US" altLang="zh-CN" sz="3200" b="1" kern="0" dirty="0">
              <a:solidFill>
                <a:schemeClr val="tx1"/>
              </a:solidFill>
              <a:latin typeface="微软雅黑" panose="020B0503020204020204" pitchFamily="34" charset="-122"/>
              <a:ea typeface="微软雅黑" panose="020B0503020204020204" pitchFamily="34" charset="-122"/>
              <a:cs typeface="黑体" panose="02010609060101010101" charset="-122"/>
            </a:endParaRPr>
          </a:p>
          <a:p>
            <a:pPr marL="0" lvl="0" indent="0" fontAlgn="base">
              <a:lnSpc>
                <a:spcPct val="125000"/>
              </a:lnSpc>
              <a:spcBef>
                <a:spcPts val="0"/>
              </a:spcBef>
              <a:spcAft>
                <a:spcPct val="0"/>
              </a:spcAft>
              <a:buSzTx/>
              <a:buNone/>
              <a:defRPr/>
            </a:pPr>
            <a:r>
              <a:rPr lang="zh-CN" altLang="en-US" sz="3200" b="1" kern="0" dirty="0">
                <a:solidFill>
                  <a:schemeClr val="tx1"/>
                </a:solidFill>
                <a:latin typeface="微软雅黑" panose="020B0503020204020204" pitchFamily="34" charset="-122"/>
                <a:ea typeface="微软雅黑" panose="020B0503020204020204" pitchFamily="34" charset="-122"/>
                <a:cs typeface="黑体" panose="02010609060101010101" charset="-122"/>
              </a:rPr>
              <a:t>       所教学科的知能</a:t>
            </a:r>
            <a:endParaRPr lang="en-US" altLang="zh-CN" sz="3200" b="1" kern="0" dirty="0">
              <a:solidFill>
                <a:schemeClr val="tx1"/>
              </a:solidFill>
              <a:latin typeface="微软雅黑" panose="020B0503020204020204" pitchFamily="34" charset="-122"/>
              <a:ea typeface="微软雅黑" panose="020B0503020204020204" pitchFamily="34" charset="-122"/>
              <a:cs typeface="黑体" panose="02010609060101010101" charset="-122"/>
            </a:endParaRPr>
          </a:p>
          <a:p>
            <a:pPr marL="0" lvl="0" indent="0" fontAlgn="base">
              <a:lnSpc>
                <a:spcPct val="125000"/>
              </a:lnSpc>
              <a:spcBef>
                <a:spcPts val="0"/>
              </a:spcBef>
              <a:spcAft>
                <a:spcPct val="0"/>
              </a:spcAft>
              <a:buSzTx/>
              <a:buNone/>
              <a:defRPr/>
            </a:pPr>
            <a:r>
              <a:rPr lang="zh-CN" altLang="en-US" sz="3200" b="1" kern="0" dirty="0">
                <a:solidFill>
                  <a:schemeClr val="tx1"/>
                </a:solidFill>
                <a:latin typeface="微软雅黑" panose="020B0503020204020204" pitchFamily="34" charset="-122"/>
                <a:ea typeface="微软雅黑" panose="020B0503020204020204" pitchFamily="34" charset="-122"/>
                <a:cs typeface="黑体" panose="02010609060101010101" charset="-122"/>
              </a:rPr>
              <a:t>              教育专业知能         </a:t>
            </a:r>
            <a:r>
              <a:rPr lang="zh-CN" altLang="en-US" sz="3200" b="1" kern="0" dirty="0">
                <a:solidFill>
                  <a:srgbClr val="7030A0"/>
                </a:solidFill>
                <a:latin typeface="微软雅黑" panose="020B0503020204020204" pitchFamily="34" charset="-122"/>
                <a:ea typeface="微软雅黑" panose="020B0503020204020204" pitchFamily="34" charset="-122"/>
                <a:cs typeface="黑体" panose="02010609060101010101" charset="-122"/>
              </a:rPr>
              <a:t>（教育学、心理学）</a:t>
            </a:r>
            <a:endParaRPr lang="en-US" altLang="zh-CN" sz="3200" b="1" kern="0" dirty="0">
              <a:solidFill>
                <a:srgbClr val="7030A0"/>
              </a:solidFill>
              <a:latin typeface="微软雅黑" panose="020B0503020204020204" pitchFamily="34" charset="-122"/>
              <a:ea typeface="微软雅黑" panose="020B0503020204020204" pitchFamily="34" charset="-122"/>
              <a:cs typeface="黑体" panose="02010609060101010101" charset="-122"/>
            </a:endParaRPr>
          </a:p>
          <a:p>
            <a:pPr marL="0" lvl="0" indent="0" fontAlgn="base">
              <a:lnSpc>
                <a:spcPct val="125000"/>
              </a:lnSpc>
              <a:spcBef>
                <a:spcPts val="0"/>
              </a:spcBef>
              <a:spcAft>
                <a:spcPct val="0"/>
              </a:spcAft>
              <a:buSzTx/>
              <a:buNone/>
              <a:defRPr/>
            </a:pPr>
            <a:r>
              <a:rPr lang="zh-CN" altLang="en-US" sz="3200" b="1" kern="0" dirty="0">
                <a:solidFill>
                  <a:schemeClr val="tx1"/>
                </a:solidFill>
                <a:latin typeface="微软雅黑" panose="020B0503020204020204" pitchFamily="34" charset="-122"/>
                <a:ea typeface="微软雅黑" panose="020B0503020204020204" pitchFamily="34" charset="-122"/>
                <a:cs typeface="黑体" panose="02010609060101010101" charset="-122"/>
              </a:rPr>
              <a:t>                     教育专业信念  </a:t>
            </a:r>
            <a:r>
              <a:rPr lang="zh-CN" altLang="en-US" sz="3200" b="1" kern="0" dirty="0">
                <a:solidFill>
                  <a:srgbClr val="7030A0"/>
                </a:solidFill>
                <a:latin typeface="微软雅黑" panose="020B0503020204020204" pitchFamily="34" charset="-122"/>
                <a:ea typeface="微软雅黑" panose="020B0503020204020204" pitchFamily="34" charset="-122"/>
                <a:cs typeface="黑体" panose="02010609060101010101" charset="-122"/>
              </a:rPr>
              <a:t>（情怀、关心学生）</a:t>
            </a:r>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p:cNvSpPr>
          <p:nvPr>
            <p:ph type="title"/>
          </p:nvPr>
        </p:nvSpPr>
        <p:spPr>
          <a:xfrm>
            <a:off x="679340" y="658040"/>
            <a:ext cx="10968738" cy="1140460"/>
          </a:xfrm>
        </p:spPr>
        <p:txBody>
          <a:bodyPr vert="horz" wrap="square" lIns="121874" tIns="60937" rIns="121874" bIns="60937" anchor="ctr"/>
          <a:lstStyle/>
          <a:p>
            <a:r>
              <a:rPr lang="zh-CN" altLang="en-US" b="1" dirty="0">
                <a:latin typeface="微软雅黑" panose="020B0503020204020204" pitchFamily="34" charset="-122"/>
                <a:ea typeface="微软雅黑" panose="020B0503020204020204" pitchFamily="34" charset="-122"/>
                <a:sym typeface="+mn-ea"/>
              </a:rPr>
              <a:t>三</a:t>
            </a:r>
            <a:r>
              <a:rPr lang="en-US" altLang="zh-CN" b="1" dirty="0">
                <a:latin typeface="微软雅黑" panose="020B0503020204020204" pitchFamily="34" charset="-122"/>
                <a:ea typeface="微软雅黑" panose="020B0503020204020204" pitchFamily="34" charset="-122"/>
                <a:sym typeface="+mn-ea"/>
              </a:rPr>
              <a:t>、教师专业发展的标准</a:t>
            </a:r>
          </a:p>
        </p:txBody>
      </p:sp>
      <p:sp>
        <p:nvSpPr>
          <p:cNvPr id="31747" name="Rectangle 3"/>
          <p:cNvSpPr>
            <a:spLocks noGrp="1" noChangeArrowheads="1"/>
          </p:cNvSpPr>
          <p:nvPr>
            <p:ph idx="1"/>
          </p:nvPr>
        </p:nvSpPr>
        <p:spPr>
          <a:xfrm>
            <a:off x="1107347" y="1995278"/>
            <a:ext cx="10175846" cy="4056148"/>
          </a:xfrm>
        </p:spPr>
        <p:txBody>
          <a:bodyPr vert="horz" wrap="square" lIns="121874" tIns="60937" rIns="121874" bIns="60937" numCol="1" anchor="t" anchorCtr="0" compatLnSpc="1">
            <a:normAutofit fontScale="97500"/>
          </a:bodyPr>
          <a:lstStyle/>
          <a:p>
            <a:pPr marL="0" lvl="0" indent="0" fontAlgn="base">
              <a:lnSpc>
                <a:spcPct val="125000"/>
              </a:lnSpc>
              <a:spcBef>
                <a:spcPts val="0"/>
              </a:spcBef>
              <a:spcAft>
                <a:spcPct val="0"/>
              </a:spcAft>
              <a:buSzTx/>
              <a:buNone/>
              <a:defRPr/>
            </a:pPr>
            <a:r>
              <a:rPr lang="zh-CN" altLang="en-US" sz="3200" b="1" kern="0" dirty="0">
                <a:solidFill>
                  <a:schemeClr val="tx1"/>
                </a:solidFill>
                <a:latin typeface="黑体" panose="02010609060101010101" charset="-122"/>
                <a:ea typeface="黑体" panose="02010609060101010101" charset="-122"/>
                <a:cs typeface="黑体" panose="02010609060101010101" charset="-122"/>
              </a:rPr>
              <a:t>   </a:t>
            </a:r>
            <a:r>
              <a:rPr lang="zh-CN" altLang="en-US" sz="3200" b="1" kern="0" dirty="0">
                <a:solidFill>
                  <a:schemeClr val="tx1"/>
                </a:solidFill>
                <a:latin typeface="微软雅黑" panose="020B0503020204020204" pitchFamily="34" charset="-122"/>
                <a:ea typeface="微软雅黑" panose="020B0503020204020204" pitchFamily="34" charset="-122"/>
                <a:cs typeface="黑体" panose="02010609060101010101" charset="-122"/>
              </a:rPr>
              <a:t>教师专业发展的水平可从“内容”和“程度”来考虑。</a:t>
            </a:r>
          </a:p>
          <a:p>
            <a:pPr marL="0" lvl="0" indent="0" fontAlgn="base">
              <a:lnSpc>
                <a:spcPct val="125000"/>
              </a:lnSpc>
              <a:spcBef>
                <a:spcPts val="0"/>
              </a:spcBef>
              <a:spcAft>
                <a:spcPct val="0"/>
              </a:spcAft>
              <a:buSzTx/>
              <a:buNone/>
              <a:defRPr/>
            </a:pPr>
            <a:r>
              <a:rPr lang="zh-CN" altLang="en-US" sz="3200" b="1" kern="0" dirty="0">
                <a:solidFill>
                  <a:srgbClr val="0070C0"/>
                </a:solidFill>
                <a:latin typeface="微软雅黑" panose="020B0503020204020204" pitchFamily="34" charset="-122"/>
                <a:ea typeface="微软雅黑" panose="020B0503020204020204" pitchFamily="34" charset="-122"/>
                <a:cs typeface="黑体" panose="02010609060101010101" charset="-122"/>
              </a:rPr>
              <a:t>其一、学生角度，</a:t>
            </a:r>
            <a:r>
              <a:rPr lang="zh-CN" altLang="en-US" sz="3200" b="1" kern="0" dirty="0">
                <a:solidFill>
                  <a:schemeClr val="tx1"/>
                </a:solidFill>
                <a:latin typeface="微软雅黑" panose="020B0503020204020204" pitchFamily="34" charset="-122"/>
                <a:ea typeface="微软雅黑" panose="020B0503020204020204" pitchFamily="34" charset="-122"/>
                <a:cs typeface="黑体" panose="02010609060101010101" charset="-122"/>
              </a:rPr>
              <a:t>是否满足学生需求和提高学生学业水平；</a:t>
            </a:r>
            <a:endParaRPr lang="en-US" altLang="zh-CN" sz="3200" b="1" kern="0" dirty="0">
              <a:solidFill>
                <a:schemeClr val="tx1"/>
              </a:solidFill>
              <a:latin typeface="微软雅黑" panose="020B0503020204020204" pitchFamily="34" charset="-122"/>
              <a:ea typeface="微软雅黑" panose="020B0503020204020204" pitchFamily="34" charset="-122"/>
              <a:cs typeface="黑体" panose="02010609060101010101" charset="-122"/>
            </a:endParaRPr>
          </a:p>
          <a:p>
            <a:pPr marL="0" lvl="0" indent="0" fontAlgn="base">
              <a:lnSpc>
                <a:spcPct val="125000"/>
              </a:lnSpc>
              <a:spcBef>
                <a:spcPts val="0"/>
              </a:spcBef>
              <a:spcAft>
                <a:spcPct val="0"/>
              </a:spcAft>
              <a:buSzTx/>
              <a:buNone/>
              <a:defRPr/>
            </a:pPr>
            <a:r>
              <a:rPr lang="zh-CN" altLang="en-US" sz="3200" b="1" kern="0" dirty="0">
                <a:solidFill>
                  <a:srgbClr val="0070C0"/>
                </a:solidFill>
                <a:latin typeface="微软雅黑" panose="020B0503020204020204" pitchFamily="34" charset="-122"/>
                <a:ea typeface="微软雅黑" panose="020B0503020204020204" pitchFamily="34" charset="-122"/>
                <a:cs typeface="黑体" panose="02010609060101010101" charset="-122"/>
              </a:rPr>
              <a:t>其二，教师角度，</a:t>
            </a:r>
            <a:r>
              <a:rPr lang="zh-CN" altLang="en-US" sz="3200" b="1" kern="0" dirty="0">
                <a:solidFill>
                  <a:schemeClr val="tx1"/>
                </a:solidFill>
                <a:latin typeface="微软雅黑" panose="020B0503020204020204" pitchFamily="34" charset="-122"/>
                <a:ea typeface="微软雅黑" panose="020B0503020204020204" pitchFamily="34" charset="-122"/>
                <a:cs typeface="黑体" panose="02010609060101010101" charset="-122"/>
              </a:rPr>
              <a:t>是否教师专业发展所需技能得到发展。</a:t>
            </a:r>
            <a:endParaRPr lang="en-US" altLang="zh-CN" sz="3200" b="1" kern="0" dirty="0">
              <a:solidFill>
                <a:schemeClr val="tx1"/>
              </a:solidFill>
              <a:latin typeface="微软雅黑" panose="020B0503020204020204" pitchFamily="34" charset="-122"/>
              <a:ea typeface="微软雅黑" panose="020B0503020204020204" pitchFamily="34" charset="-122"/>
              <a:cs typeface="黑体" panose="02010609060101010101" charset="-122"/>
            </a:endParaRPr>
          </a:p>
          <a:p>
            <a:pPr marL="0" lvl="0" indent="0" fontAlgn="base">
              <a:lnSpc>
                <a:spcPct val="125000"/>
              </a:lnSpc>
              <a:spcBef>
                <a:spcPts val="0"/>
              </a:spcBef>
              <a:spcAft>
                <a:spcPct val="0"/>
              </a:spcAft>
              <a:buSzTx/>
              <a:buNone/>
              <a:defRPr/>
            </a:pPr>
            <a:r>
              <a:rPr lang="zh-CN" altLang="en-US" sz="3200" b="1" kern="0" dirty="0">
                <a:solidFill>
                  <a:srgbClr val="0070C0"/>
                </a:solidFill>
                <a:latin typeface="微软雅黑" panose="020B0503020204020204" pitchFamily="34" charset="-122"/>
                <a:ea typeface="微软雅黑" panose="020B0503020204020204" pitchFamily="34" charset="-122"/>
                <a:cs typeface="黑体" panose="02010609060101010101" charset="-122"/>
              </a:rPr>
              <a:t>最后，外界角度，</a:t>
            </a:r>
            <a:r>
              <a:rPr lang="zh-CN" altLang="en-US" sz="3200" b="1" kern="0" dirty="0">
                <a:solidFill>
                  <a:schemeClr val="tx1"/>
                </a:solidFill>
                <a:latin typeface="微软雅黑" panose="020B0503020204020204" pitchFamily="34" charset="-122"/>
                <a:ea typeface="微软雅黑" panose="020B0503020204020204" pitchFamily="34" charset="-122"/>
                <a:cs typeface="黑体" panose="02010609060101010101" charset="-122"/>
              </a:rPr>
              <a:t>是否教师为其他工作人员、团体或学校作出了贡献。</a:t>
            </a:r>
            <a:endParaRPr lang="en-US" altLang="zh-CN" sz="3200" b="1" kern="0" dirty="0">
              <a:solidFill>
                <a:schemeClr val="tx1"/>
              </a:solidFill>
              <a:latin typeface="微软雅黑" panose="020B0503020204020204" pitchFamily="34" charset="-122"/>
              <a:ea typeface="微软雅黑" panose="020B0503020204020204" pitchFamily="34" charset="-122"/>
              <a:cs typeface="黑体" panose="02010609060101010101" charset="-122"/>
            </a:endParaRPr>
          </a:p>
          <a:p>
            <a:pPr marL="0" lvl="0" indent="0" fontAlgn="base">
              <a:lnSpc>
                <a:spcPct val="125000"/>
              </a:lnSpc>
              <a:spcBef>
                <a:spcPts val="0"/>
              </a:spcBef>
              <a:spcAft>
                <a:spcPct val="0"/>
              </a:spcAft>
              <a:buSzTx/>
              <a:buNone/>
              <a:defRPr/>
            </a:pPr>
            <a:r>
              <a:rPr lang="en-US" altLang="zh-CN" sz="3200" b="1" kern="0" dirty="0">
                <a:solidFill>
                  <a:schemeClr val="tx1"/>
                </a:solidFill>
                <a:latin typeface="微软雅黑" panose="020B0503020204020204" pitchFamily="34" charset="-122"/>
                <a:ea typeface="微软雅黑" panose="020B0503020204020204" pitchFamily="34" charset="-122"/>
                <a:cs typeface="黑体" panose="02010609060101010101" charset="-122"/>
              </a:rPr>
              <a:t>                                        </a:t>
            </a:r>
            <a:r>
              <a:rPr lang="zh-CN" altLang="en-US" sz="3200" b="1" kern="0" dirty="0">
                <a:solidFill>
                  <a:srgbClr val="7030A0"/>
                </a:solidFill>
                <a:latin typeface="微软雅黑" panose="020B0503020204020204" pitchFamily="34" charset="-122"/>
                <a:ea typeface="微软雅黑" panose="020B0503020204020204" pitchFamily="34" charset="-122"/>
                <a:cs typeface="黑体" panose="02010609060101010101" charset="-122"/>
              </a:rPr>
              <a:t>（现实的矛盾：工作</a:t>
            </a:r>
            <a:r>
              <a:rPr lang="en-US" altLang="zh-CN" sz="3200" b="1" kern="0" dirty="0">
                <a:solidFill>
                  <a:srgbClr val="7030A0"/>
                </a:solidFill>
                <a:latin typeface="微软雅黑" panose="020B0503020204020204" pitchFamily="34" charset="-122"/>
                <a:ea typeface="微软雅黑" panose="020B0503020204020204" pitchFamily="34" charset="-122"/>
                <a:cs typeface="黑体" panose="02010609060101010101" charset="-122"/>
              </a:rPr>
              <a:t>-</a:t>
            </a:r>
            <a:r>
              <a:rPr lang="zh-CN" altLang="en-US" sz="3200" b="1" kern="0" dirty="0">
                <a:solidFill>
                  <a:srgbClr val="7030A0"/>
                </a:solidFill>
                <a:latin typeface="微软雅黑" panose="020B0503020204020204" pitchFamily="34" charset="-122"/>
                <a:ea typeface="微软雅黑" panose="020B0503020204020204" pitchFamily="34" charset="-122"/>
                <a:cs typeface="黑体" panose="02010609060101010101" charset="-122"/>
              </a:rPr>
              <a:t>发展）</a:t>
            </a:r>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p:cNvSpPr>
          <p:nvPr>
            <p:ph type="title"/>
          </p:nvPr>
        </p:nvSpPr>
        <p:spPr>
          <a:xfrm>
            <a:off x="679340" y="658040"/>
            <a:ext cx="10968738" cy="1140460"/>
          </a:xfrm>
        </p:spPr>
        <p:txBody>
          <a:bodyPr vert="horz" wrap="square" lIns="121874" tIns="60937" rIns="121874" bIns="60937" anchor="ctr"/>
          <a:lstStyle/>
          <a:p>
            <a:r>
              <a:rPr lang="zh-CN" altLang="en-US" b="1" dirty="0">
                <a:latin typeface="微软雅黑" panose="020B0503020204020204" pitchFamily="34" charset="-122"/>
                <a:ea typeface="微软雅黑" panose="020B0503020204020204" pitchFamily="34" charset="-122"/>
                <a:sym typeface="+mn-ea"/>
              </a:rPr>
              <a:t>四</a:t>
            </a:r>
            <a:r>
              <a:rPr lang="en-US" altLang="zh-CN" b="1" dirty="0">
                <a:latin typeface="微软雅黑" panose="020B0503020204020204" pitchFamily="34" charset="-122"/>
                <a:ea typeface="微软雅黑" panose="020B0503020204020204" pitchFamily="34" charset="-122"/>
                <a:sym typeface="+mn-ea"/>
              </a:rPr>
              <a:t>、教师专业发展阶段划分</a:t>
            </a:r>
          </a:p>
        </p:txBody>
      </p:sp>
      <p:sp>
        <p:nvSpPr>
          <p:cNvPr id="31747" name="Rectangle 3"/>
          <p:cNvSpPr>
            <a:spLocks noGrp="1" noChangeArrowheads="1"/>
          </p:cNvSpPr>
          <p:nvPr>
            <p:ph idx="1"/>
          </p:nvPr>
        </p:nvSpPr>
        <p:spPr>
          <a:xfrm>
            <a:off x="1661020" y="1703705"/>
            <a:ext cx="8925886" cy="4736465"/>
          </a:xfrm>
        </p:spPr>
        <p:txBody>
          <a:bodyPr vert="horz" wrap="square" lIns="121874" tIns="60937" rIns="121874" bIns="60937" numCol="1" anchor="t" anchorCtr="0" compatLnSpc="1">
            <a:normAutofit/>
          </a:bodyPr>
          <a:lstStyle/>
          <a:p>
            <a:pPr marL="0" lvl="0" indent="0" fontAlgn="base">
              <a:lnSpc>
                <a:spcPct val="125000"/>
              </a:lnSpc>
              <a:spcBef>
                <a:spcPts val="0"/>
              </a:spcBef>
              <a:spcAft>
                <a:spcPct val="0"/>
              </a:spcAft>
              <a:buSzTx/>
              <a:buNone/>
              <a:defRPr/>
            </a:pPr>
            <a:r>
              <a:rPr lang="zh-CN" altLang="en-US" sz="3200" b="1" kern="0" dirty="0">
                <a:solidFill>
                  <a:schemeClr val="tx1"/>
                </a:solidFill>
                <a:latin typeface="微软雅黑" panose="020B0503020204020204" pitchFamily="34" charset="-122"/>
                <a:ea typeface="微软雅黑" panose="020B0503020204020204" pitchFamily="34" charset="-122"/>
                <a:cs typeface="黑体" panose="02010609060101010101" charset="-122"/>
              </a:rPr>
              <a:t>教师专业发展可分为以下阶段：</a:t>
            </a:r>
          </a:p>
          <a:p>
            <a:pPr marL="0" lvl="0" indent="0" fontAlgn="base">
              <a:lnSpc>
                <a:spcPct val="125000"/>
              </a:lnSpc>
              <a:spcBef>
                <a:spcPts val="0"/>
              </a:spcBef>
              <a:spcAft>
                <a:spcPct val="0"/>
              </a:spcAft>
              <a:buSzTx/>
              <a:buNone/>
              <a:defRPr/>
            </a:pPr>
            <a:endParaRPr lang="zh-CN" altLang="en-US" sz="3200" b="1" kern="0" dirty="0">
              <a:solidFill>
                <a:schemeClr val="tx1"/>
              </a:solidFill>
              <a:latin typeface="微软雅黑" panose="020B0503020204020204" pitchFamily="34" charset="-122"/>
              <a:ea typeface="微软雅黑" panose="020B0503020204020204" pitchFamily="34" charset="-122"/>
              <a:cs typeface="黑体" panose="02010609060101010101" charset="-122"/>
            </a:endParaRPr>
          </a:p>
          <a:p>
            <a:pPr marL="0" lvl="0" indent="0" fontAlgn="base">
              <a:lnSpc>
                <a:spcPct val="125000"/>
              </a:lnSpc>
              <a:spcBef>
                <a:spcPts val="0"/>
              </a:spcBef>
              <a:spcAft>
                <a:spcPct val="0"/>
              </a:spcAft>
              <a:buSzTx/>
              <a:buNone/>
              <a:defRPr/>
            </a:pPr>
            <a:r>
              <a:rPr lang="zh-CN" altLang="en-US" sz="3200" b="1" kern="0" dirty="0">
                <a:solidFill>
                  <a:schemeClr val="tx1"/>
                </a:solidFill>
                <a:latin typeface="微软雅黑" panose="020B0503020204020204" pitchFamily="34" charset="-122"/>
                <a:ea typeface="微软雅黑" panose="020B0503020204020204" pitchFamily="34" charset="-122"/>
                <a:cs typeface="黑体" panose="02010609060101010101" charset="-122"/>
              </a:rPr>
              <a:t>    1．职前储备阶段。    2．入职调整阶段。</a:t>
            </a:r>
          </a:p>
          <a:p>
            <a:pPr marL="0" lvl="0" indent="0" fontAlgn="base">
              <a:lnSpc>
                <a:spcPct val="125000"/>
              </a:lnSpc>
              <a:spcBef>
                <a:spcPts val="0"/>
              </a:spcBef>
              <a:spcAft>
                <a:spcPct val="0"/>
              </a:spcAft>
              <a:buSzTx/>
              <a:buNone/>
              <a:defRPr/>
            </a:pPr>
            <a:endParaRPr lang="zh-CN" altLang="en-US" sz="3200" b="1" kern="0" dirty="0">
              <a:solidFill>
                <a:schemeClr val="tx1"/>
              </a:solidFill>
              <a:latin typeface="微软雅黑" panose="020B0503020204020204" pitchFamily="34" charset="-122"/>
              <a:ea typeface="微软雅黑" panose="020B0503020204020204" pitchFamily="34" charset="-122"/>
              <a:cs typeface="黑体" panose="02010609060101010101" charset="-122"/>
            </a:endParaRPr>
          </a:p>
          <a:p>
            <a:pPr marL="0" lvl="0" indent="0" fontAlgn="base">
              <a:lnSpc>
                <a:spcPct val="125000"/>
              </a:lnSpc>
              <a:spcBef>
                <a:spcPts val="0"/>
              </a:spcBef>
              <a:spcAft>
                <a:spcPct val="0"/>
              </a:spcAft>
              <a:buSzTx/>
              <a:buNone/>
              <a:defRPr/>
            </a:pPr>
            <a:r>
              <a:rPr lang="zh-CN" altLang="en-US" sz="3200" b="1" kern="0" dirty="0">
                <a:solidFill>
                  <a:schemeClr val="tx1"/>
                </a:solidFill>
                <a:latin typeface="微软雅黑" panose="020B0503020204020204" pitchFamily="34" charset="-122"/>
                <a:ea typeface="微软雅黑" panose="020B0503020204020204" pitchFamily="34" charset="-122"/>
                <a:cs typeface="黑体" panose="02010609060101010101" charset="-122"/>
              </a:rPr>
              <a:t>    3．巩固稳定阶段。    4．创新成熟阶段。</a:t>
            </a:r>
            <a:endParaRPr lang="en-US" altLang="zh-CN" sz="3200" b="1" kern="0" dirty="0">
              <a:solidFill>
                <a:schemeClr val="tx1"/>
              </a:solidFill>
              <a:latin typeface="微软雅黑" panose="020B0503020204020204" pitchFamily="34" charset="-122"/>
              <a:ea typeface="微软雅黑" panose="020B0503020204020204" pitchFamily="34" charset="-122"/>
              <a:cs typeface="黑体" panose="02010609060101010101" charset="-122"/>
            </a:endParaRPr>
          </a:p>
          <a:p>
            <a:pPr marL="0" lvl="0" indent="0" fontAlgn="base">
              <a:lnSpc>
                <a:spcPct val="125000"/>
              </a:lnSpc>
              <a:spcBef>
                <a:spcPts val="0"/>
              </a:spcBef>
              <a:spcAft>
                <a:spcPct val="0"/>
              </a:spcAft>
              <a:buSzTx/>
              <a:buNone/>
              <a:defRPr/>
            </a:pPr>
            <a:endParaRPr lang="en-US" altLang="zh-CN" sz="3200" b="1" kern="0" dirty="0">
              <a:solidFill>
                <a:schemeClr val="tx1"/>
              </a:solidFill>
              <a:latin typeface="微软雅黑" panose="020B0503020204020204" pitchFamily="34" charset="-122"/>
              <a:ea typeface="微软雅黑" panose="020B0503020204020204" pitchFamily="34" charset="-122"/>
              <a:cs typeface="黑体" panose="02010609060101010101" charset="-122"/>
            </a:endParaRPr>
          </a:p>
          <a:p>
            <a:pPr marL="0" lvl="0" indent="0" algn="ctr" fontAlgn="base">
              <a:lnSpc>
                <a:spcPct val="125000"/>
              </a:lnSpc>
              <a:spcBef>
                <a:spcPts val="0"/>
              </a:spcBef>
              <a:spcAft>
                <a:spcPct val="0"/>
              </a:spcAft>
              <a:buSzTx/>
              <a:buNone/>
              <a:defRPr/>
            </a:pPr>
            <a:r>
              <a:rPr lang="zh-CN" altLang="en-US" sz="3200" b="1" kern="0" dirty="0">
                <a:solidFill>
                  <a:srgbClr val="7030A0"/>
                </a:solidFill>
                <a:latin typeface="微软雅黑" panose="020B0503020204020204" pitchFamily="34" charset="-122"/>
                <a:ea typeface="微软雅黑" panose="020B0503020204020204" pitchFamily="34" charset="-122"/>
                <a:cs typeface="黑体" panose="02010609060101010101" charset="-122"/>
              </a:rPr>
              <a:t>（理想状态</a:t>
            </a:r>
            <a:r>
              <a:rPr lang="en-US" altLang="zh-CN" sz="3200" b="1" kern="0" dirty="0">
                <a:solidFill>
                  <a:srgbClr val="7030A0"/>
                </a:solidFill>
                <a:latin typeface="微软雅黑" panose="020B0503020204020204" pitchFamily="34" charset="-122"/>
                <a:ea typeface="微软雅黑" panose="020B0503020204020204" pitchFamily="34" charset="-122"/>
                <a:cs typeface="黑体" panose="02010609060101010101" charset="-122"/>
              </a:rPr>
              <a:t>——</a:t>
            </a:r>
            <a:r>
              <a:rPr lang="zh-CN" altLang="en-US" sz="3200" b="1" kern="0" dirty="0">
                <a:solidFill>
                  <a:srgbClr val="7030A0"/>
                </a:solidFill>
                <a:latin typeface="微软雅黑" panose="020B0503020204020204" pitchFamily="34" charset="-122"/>
                <a:ea typeface="微软雅黑" panose="020B0503020204020204" pitchFamily="34" charset="-122"/>
                <a:cs typeface="黑体" panose="02010609060101010101" charset="-122"/>
              </a:rPr>
              <a:t>倦怠）</a:t>
            </a:r>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标题 1"/>
          <p:cNvSpPr>
            <a:spLocks noGrp="1"/>
          </p:cNvSpPr>
          <p:nvPr>
            <p:ph type="ctrTitle"/>
          </p:nvPr>
        </p:nvSpPr>
        <p:spPr>
          <a:xfrm>
            <a:off x="331470" y="1494155"/>
            <a:ext cx="12042140" cy="2223770"/>
          </a:xfrm>
        </p:spPr>
        <p:txBody>
          <a:bodyPr vert="horz" wrap="square" lIns="121874" tIns="60937" rIns="121874" bIns="60937" anchor="ctr">
            <a:normAutofit/>
          </a:bodyPr>
          <a:lstStyle/>
          <a:p>
            <a:r>
              <a:rPr lang="zh-CN" altLang="en-US" sz="6400" b="1" dirty="0">
                <a:solidFill>
                  <a:schemeClr val="tx1"/>
                </a:solidFill>
                <a:latin typeface="微软雅黑" panose="020B0503020204020204" pitchFamily="34" charset="-122"/>
                <a:ea typeface="微软雅黑" panose="020B0503020204020204" pitchFamily="34" charset="-122"/>
              </a:rPr>
              <a:t>知识点</a:t>
            </a:r>
            <a:r>
              <a:rPr lang="en-US" altLang="zh-CN" sz="6400" b="1" dirty="0">
                <a:solidFill>
                  <a:schemeClr val="tx1"/>
                </a:solidFill>
                <a:latin typeface="微软雅黑" panose="020B0503020204020204" pitchFamily="34" charset="-122"/>
                <a:ea typeface="微软雅黑" panose="020B0503020204020204" pitchFamily="34" charset="-122"/>
              </a:rPr>
              <a:t>2</a:t>
            </a:r>
            <a:r>
              <a:rPr lang="zh-CN" altLang="en-US" sz="6400" b="1" dirty="0">
                <a:solidFill>
                  <a:schemeClr val="tx1"/>
                </a:solidFill>
                <a:latin typeface="微软雅黑" panose="020B0503020204020204" pitchFamily="34" charset="-122"/>
                <a:ea typeface="微软雅黑" panose="020B0503020204020204" pitchFamily="34" charset="-122"/>
              </a:rPr>
              <a:t>：</a:t>
            </a:r>
            <a:br>
              <a:rPr lang="en-US" altLang="zh-CN" sz="6400" b="1" dirty="0">
                <a:solidFill>
                  <a:schemeClr val="tx1"/>
                </a:solidFill>
                <a:latin typeface="微软雅黑" panose="020B0503020204020204" pitchFamily="34" charset="-122"/>
                <a:ea typeface="微软雅黑" panose="020B0503020204020204" pitchFamily="34" charset="-122"/>
              </a:rPr>
            </a:br>
            <a:r>
              <a:rPr lang="zh-CN" altLang="en-US" sz="6400" b="1" dirty="0">
                <a:solidFill>
                  <a:schemeClr val="tx1"/>
                </a:solidFill>
                <a:latin typeface="微软雅黑" panose="020B0503020204020204" pitchFamily="34" charset="-122"/>
                <a:ea typeface="微软雅黑" panose="020B0503020204020204" pitchFamily="34" charset="-122"/>
              </a:rPr>
              <a:t>教师角色的专业化发展</a:t>
            </a:r>
            <a:r>
              <a:rPr lang="en-US" altLang="zh-CN" sz="6400" b="1" dirty="0">
                <a:solidFill>
                  <a:schemeClr val="tx1"/>
                </a:solidFill>
                <a:latin typeface="微软雅黑" panose="020B0503020204020204" pitchFamily="34" charset="-122"/>
                <a:ea typeface="微软雅黑" panose="020B0503020204020204" pitchFamily="34" charset="-122"/>
              </a:rPr>
              <a:t>　</a:t>
            </a:r>
          </a:p>
        </p:txBody>
      </p:sp>
      <p:sp>
        <p:nvSpPr>
          <p:cNvPr id="18435" name="副标题 2"/>
          <p:cNvSpPr>
            <a:spLocks noGrp="1"/>
          </p:cNvSpPr>
          <p:nvPr>
            <p:ph type="subTitle" idx="1"/>
          </p:nvPr>
        </p:nvSpPr>
        <p:spPr>
          <a:xfrm>
            <a:off x="1830380" y="3884761"/>
            <a:ext cx="8531240" cy="1754068"/>
          </a:xfrm>
        </p:spPr>
        <p:txBody>
          <a:bodyPr vert="horz" wrap="square" lIns="121874" tIns="60937" rIns="121874" bIns="60937" anchor="t"/>
          <a:lstStyle/>
          <a:p>
            <a:pPr eaLnBrk="1" hangingPunct="1"/>
            <a:endParaRPr lang="zh-CN" altLang="en-US" dirty="0">
              <a:latin typeface="+mn-lt"/>
              <a:ea typeface="+mn-ea"/>
              <a:cs typeface="+mn-cs"/>
            </a:endParaRPr>
          </a:p>
        </p:txBody>
      </p:sp>
      <p:pic>
        <p:nvPicPr>
          <p:cNvPr id="24580" name="图片 1"/>
          <p:cNvPicPr>
            <a:picLocks noChangeAspect="1"/>
          </p:cNvPicPr>
          <p:nvPr/>
        </p:nvPicPr>
        <p:blipFill>
          <a:blip r:embed="rId2"/>
          <a:stretch>
            <a:fillRect/>
          </a:stretch>
        </p:blipFill>
        <p:spPr>
          <a:xfrm>
            <a:off x="4563370" y="3885224"/>
            <a:ext cx="3273272" cy="2615231"/>
          </a:xfrm>
          <a:prstGeom prst="rect">
            <a:avLst/>
          </a:prstGeom>
          <a:noFill/>
          <a:ln w="9525">
            <a:noFill/>
          </a:ln>
        </p:spPr>
      </p:pic>
    </p:spTree>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C8B1564C-7AA6-42D5-BC66-F2194F2ADC25}"/>
              </a:ext>
            </a:extLst>
          </p:cNvPr>
          <p:cNvSpPr>
            <a:spLocks noGrp="1"/>
          </p:cNvSpPr>
          <p:nvPr>
            <p:ph type="title"/>
          </p:nvPr>
        </p:nvSpPr>
        <p:spPr>
          <a:xfrm>
            <a:off x="838200" y="570451"/>
            <a:ext cx="10515600" cy="742872"/>
          </a:xfrm>
        </p:spPr>
        <p:txBody>
          <a:bodyPr/>
          <a:lstStyle/>
          <a:p>
            <a:pPr algn="ctr"/>
            <a:r>
              <a:rPr lang="zh-CN" altLang="en-US" b="1" dirty="0"/>
              <a:t>案例：“名师工作室”</a:t>
            </a:r>
          </a:p>
        </p:txBody>
      </p:sp>
      <p:sp>
        <p:nvSpPr>
          <p:cNvPr id="3" name="内容占位符 2">
            <a:extLst>
              <a:ext uri="{FF2B5EF4-FFF2-40B4-BE49-F238E27FC236}">
                <a16:creationId xmlns:a16="http://schemas.microsoft.com/office/drawing/2014/main" id="{68BCF2C4-F50E-4809-B37D-483652804C26}"/>
              </a:ext>
            </a:extLst>
          </p:cNvPr>
          <p:cNvSpPr>
            <a:spLocks noGrp="1"/>
          </p:cNvSpPr>
          <p:nvPr>
            <p:ph idx="1"/>
          </p:nvPr>
        </p:nvSpPr>
        <p:spPr/>
        <p:txBody>
          <a:bodyPr/>
          <a:lstStyle/>
          <a:p>
            <a:pPr marL="0" indent="0">
              <a:buNone/>
            </a:pPr>
            <a:r>
              <a:rPr lang="zh-CN" altLang="en-US" dirty="0"/>
              <a:t>       </a:t>
            </a:r>
            <a:r>
              <a:rPr lang="zh-CN" altLang="en-US" b="1" dirty="0"/>
              <a:t>某教育局</a:t>
            </a:r>
            <a:r>
              <a:rPr lang="en-US" altLang="zh-CN" b="1" dirty="0"/>
              <a:t>2008</a:t>
            </a:r>
            <a:r>
              <a:rPr lang="zh-CN" altLang="en-US" b="1" dirty="0"/>
              <a:t>年就成立了覆盖中小学语文、数学、美术、物理、化学等六个学科的“名师工作室”。多年来，在工作室的引领下，各学科的老师不论是科研意识与能力都有了较大幅度的提升。获得各级科研项目多项、在教学比赛中多人获奖，组织全国性的学科研讨会，并成立了“校际联合体”。</a:t>
            </a:r>
            <a:endParaRPr lang="en-US" altLang="zh-CN" b="1" dirty="0"/>
          </a:p>
          <a:p>
            <a:pPr marL="0" indent="0">
              <a:buNone/>
            </a:pPr>
            <a:r>
              <a:rPr lang="en-US" altLang="zh-CN" b="1" dirty="0"/>
              <a:t>       </a:t>
            </a:r>
            <a:r>
              <a:rPr lang="zh-CN" altLang="en-US" b="1" dirty="0">
                <a:solidFill>
                  <a:srgbClr val="C00000"/>
                </a:solidFill>
              </a:rPr>
              <a:t>分析：</a:t>
            </a:r>
            <a:r>
              <a:rPr lang="zh-CN" altLang="en-US" b="1" dirty="0"/>
              <a:t>“名师工作室”对教师的专业发展起到了一个很好的引领作用。教师间的互动是正向的，教师间的合作是一种学习型组织。每一位教师都不是孤立者，而是合作者。</a:t>
            </a:r>
          </a:p>
        </p:txBody>
      </p:sp>
    </p:spTree>
    <p:extLst>
      <p:ext uri="{BB962C8B-B14F-4D97-AF65-F5344CB8AC3E}">
        <p14:creationId xmlns:p14="http://schemas.microsoft.com/office/powerpoint/2010/main" val="427034521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docProps/app.xml><?xml version="1.0" encoding="utf-8"?>
<Properties xmlns="http://schemas.openxmlformats.org/officeDocument/2006/extended-properties" xmlns:vt="http://schemas.openxmlformats.org/officeDocument/2006/docPropsVTypes">
  <TotalTime>122</TotalTime>
  <Words>984</Words>
  <Application>Microsoft Office PowerPoint</Application>
  <PresentationFormat>宽屏</PresentationFormat>
  <Paragraphs>90</Paragraphs>
  <Slides>18</Slides>
  <Notes>0</Notes>
  <HiddenSlides>0</HiddenSlides>
  <MMClips>0</MMClips>
  <ScaleCrop>false</ScaleCrop>
  <HeadingPairs>
    <vt:vector size="6" baseType="variant">
      <vt:variant>
        <vt:lpstr>已用的字体</vt:lpstr>
      </vt:variant>
      <vt:variant>
        <vt:i4>5</vt:i4>
      </vt:variant>
      <vt:variant>
        <vt:lpstr>主题</vt:lpstr>
      </vt:variant>
      <vt:variant>
        <vt:i4>1</vt:i4>
      </vt:variant>
      <vt:variant>
        <vt:lpstr>幻灯片标题</vt:lpstr>
      </vt:variant>
      <vt:variant>
        <vt:i4>18</vt:i4>
      </vt:variant>
    </vt:vector>
  </HeadingPairs>
  <TitlesOfParts>
    <vt:vector size="24" baseType="lpstr">
      <vt:lpstr>黑体</vt:lpstr>
      <vt:lpstr>微软雅黑</vt:lpstr>
      <vt:lpstr>微软雅黑 Light</vt:lpstr>
      <vt:lpstr>Arial</vt:lpstr>
      <vt:lpstr>Calibri</vt:lpstr>
      <vt:lpstr>Office 主题</vt:lpstr>
      <vt:lpstr>第十六章 教师专业化发展与教师角色</vt:lpstr>
      <vt:lpstr>知识点1： 　 教师专业发展的理论建构</vt:lpstr>
      <vt:lpstr>案例：《乡村教师支持计划》</vt:lpstr>
      <vt:lpstr>知识点1: 教师专业发展的理论建构</vt:lpstr>
      <vt:lpstr>二、教师专业发展的结构</vt:lpstr>
      <vt:lpstr>三、教师专业发展的标准</vt:lpstr>
      <vt:lpstr>四、教师专业发展阶段划分</vt:lpstr>
      <vt:lpstr>知识点2： 教师角色的专业化发展　</vt:lpstr>
      <vt:lpstr>案例：“名师工作室”</vt:lpstr>
      <vt:lpstr>知识点2  教师角色的专业化发展</vt:lpstr>
      <vt:lpstr>二、教师角色的专业化发展策略</vt:lpstr>
      <vt:lpstr>知识点3： “以校为本”的教研制度的开发　</vt:lpstr>
      <vt:lpstr>案例：视频：博客：校本教研的后花园</vt:lpstr>
      <vt:lpstr>知识点3“以校为本”的教研制度的构建</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岚</cp:lastModifiedBy>
  <cp:revision>189</cp:revision>
  <dcterms:created xsi:type="dcterms:W3CDTF">2017-08-03T09:01:00Z</dcterms:created>
  <dcterms:modified xsi:type="dcterms:W3CDTF">2019-08-08T14:36:54Z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2052-10.1.0.7106</vt:lpwstr>
  </property>
</Properties>
</file>