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31"/>
  </p:notesMasterIdLst>
  <p:sldIdLst>
    <p:sldId id="276" r:id="rId4"/>
    <p:sldId id="327" r:id="rId5"/>
    <p:sldId id="287" r:id="rId6"/>
    <p:sldId id="257" r:id="rId7"/>
    <p:sldId id="263" r:id="rId8"/>
    <p:sldId id="320" r:id="rId9"/>
    <p:sldId id="321" r:id="rId10"/>
    <p:sldId id="316" r:id="rId11"/>
    <p:sldId id="323" r:id="rId12"/>
    <p:sldId id="322" r:id="rId13"/>
    <p:sldId id="324" r:id="rId14"/>
    <p:sldId id="325" r:id="rId15"/>
    <p:sldId id="264" r:id="rId16"/>
    <p:sldId id="281" r:id="rId17"/>
    <p:sldId id="328" r:id="rId18"/>
    <p:sldId id="259" r:id="rId19"/>
    <p:sldId id="317" r:id="rId20"/>
    <p:sldId id="266" r:id="rId21"/>
    <p:sldId id="326" r:id="rId22"/>
    <p:sldId id="267" r:id="rId23"/>
    <p:sldId id="282" r:id="rId24"/>
    <p:sldId id="329" r:id="rId25"/>
    <p:sldId id="262" r:id="rId26"/>
    <p:sldId id="272" r:id="rId27"/>
    <p:sldId id="318" r:id="rId28"/>
    <p:sldId id="319" r:id="rId29"/>
    <p:sldId id="270" r:id="rId30"/>
  </p:sldIdLst>
  <p:sldSz cx="9144000" cy="5145088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lvl="1" indent="1143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lvl="2" indent="2286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lvl="3" indent="3429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lvl="4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4660"/>
  </p:normalViewPr>
  <p:slideViewPr>
    <p:cSldViewPr snapToGrid="0" showGuides="1">
      <p:cViewPr varScale="1">
        <p:scale>
          <a:sx n="150" d="100"/>
          <a:sy n="150" d="100"/>
        </p:scale>
        <p:origin x="456" y="120"/>
      </p:cViewPr>
      <p:guideLst>
        <p:guide orient="horz" pos="159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816" y="1143000"/>
            <a:ext cx="548436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9108"/>
            <a:ext cx="7772400" cy="11020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14509"/>
            <a:ext cx="2057400" cy="42304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14509"/>
            <a:ext cx="6019800" cy="423040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9108"/>
            <a:ext cx="7772400" cy="11020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2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12"/>
            <a:ext cx="7772400" cy="112588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439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294"/>
            <a:ext cx="4040188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2454"/>
            <a:ext cx="4040188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294"/>
            <a:ext cx="4041775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2454"/>
            <a:ext cx="4041775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3"/>
            <a:ext cx="3008313" cy="8718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07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89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5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517"/>
            <a:ext cx="5486400" cy="3087053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7144"/>
            <a:ext cx="5486400" cy="603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14509"/>
            <a:ext cx="2057400" cy="42304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14509"/>
            <a:ext cx="6019800" cy="423040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213"/>
            <a:ext cx="7772400" cy="11031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354"/>
            <a:ext cx="6400800" cy="131479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C53353-4708-458C-ABEF-1BBE56E603A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7A0535C-14D9-430A-BD04-3A45F59DD77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794"/>
            <a:ext cx="7772400" cy="10219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41"/>
            <a:ext cx="7772400" cy="112545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CDEAAF-24A3-4128-945E-6470CB19FD4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717"/>
            <a:ext cx="4038600" cy="33951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717"/>
            <a:ext cx="4038600" cy="33951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86D5ED4-380B-4BEC-A69B-1FBDB837FE3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24"/>
            <a:ext cx="4040188" cy="4798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41"/>
            <a:ext cx="4040188" cy="29647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24"/>
            <a:ext cx="4041775" cy="4798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41"/>
            <a:ext cx="4041775" cy="29647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899D82-3CD7-40CB-A30C-F90E2E6FDD1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E2A10B-05B2-4A8B-8C32-84F5C1FD752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CBC2CA-58F3-4E02-9EDF-074EE573365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2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12"/>
            <a:ext cx="7772400" cy="112588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627"/>
            <a:ext cx="3008313" cy="8726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629"/>
            <a:ext cx="5111750" cy="43912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7234"/>
            <a:ext cx="3008313" cy="35186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B4B61A-0D88-436B-BCD3-160D2E21361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2150"/>
            <a:ext cx="5486400" cy="4245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825"/>
            <a:ext cx="5486400" cy="3087052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693"/>
            <a:ext cx="5486400" cy="604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F88E36-83FE-4A9A-9D49-B43A4FF092D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14207-0838-42EB-B095-4B3A2A3EA6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805"/>
            <a:ext cx="2057400" cy="439008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805"/>
            <a:ext cx="6019800" cy="439008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1CA092-E78E-455F-BCF8-1A7323A5E9B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439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294"/>
            <a:ext cx="4040188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2454"/>
            <a:ext cx="4040188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294"/>
            <a:ext cx="4041775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2454"/>
            <a:ext cx="4041775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3"/>
            <a:ext cx="3008313" cy="8718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07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89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5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517"/>
            <a:ext cx="5486400" cy="3087053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7144"/>
            <a:ext cx="5486400" cy="603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7"/>
          <p:cNvSpPr/>
          <p:nvPr/>
        </p:nvSpPr>
        <p:spPr bwMode="auto">
          <a:xfrm>
            <a:off x="-6350" y="1085850"/>
            <a:ext cx="9161463" cy="2876550"/>
          </a:xfrm>
          <a:custGeom>
            <a:avLst/>
            <a:gdLst/>
            <a:ahLst/>
            <a:cxnLst>
              <a:cxn ang="0">
                <a:pos x="12" y="124"/>
              </a:cxn>
              <a:cxn ang="0">
                <a:pos x="1381" y="12"/>
              </a:cxn>
              <a:cxn ang="0">
                <a:pos x="4064" y="581"/>
              </a:cxn>
              <a:cxn ang="0">
                <a:pos x="5773" y="118"/>
              </a:cxn>
              <a:cxn ang="0">
                <a:pos x="5766" y="2151"/>
              </a:cxn>
              <a:cxn ang="0">
                <a:pos x="3966" y="2263"/>
              </a:cxn>
              <a:cxn ang="0">
                <a:pos x="1963" y="1897"/>
              </a:cxn>
              <a:cxn ang="0">
                <a:pos x="6" y="2407"/>
              </a:cxn>
              <a:cxn ang="0">
                <a:pos x="12" y="124"/>
              </a:cxn>
            </a:cxnLst>
            <a:rect l="0" t="0" r="r" b="b"/>
            <a:pathLst>
              <a:path w="5773" h="2414">
                <a:moveTo>
                  <a:pt x="12" y="124"/>
                </a:moveTo>
                <a:cubicBezTo>
                  <a:pt x="150" y="76"/>
                  <a:pt x="581" y="0"/>
                  <a:pt x="1381" y="12"/>
                </a:cubicBezTo>
                <a:cubicBezTo>
                  <a:pt x="2181" y="23"/>
                  <a:pt x="3370" y="437"/>
                  <a:pt x="4064" y="581"/>
                </a:cubicBezTo>
                <a:cubicBezTo>
                  <a:pt x="4758" y="725"/>
                  <a:pt x="5635" y="219"/>
                  <a:pt x="5773" y="118"/>
                </a:cubicBezTo>
                <a:lnTo>
                  <a:pt x="5766" y="2151"/>
                </a:lnTo>
                <a:cubicBezTo>
                  <a:pt x="4994" y="2407"/>
                  <a:pt x="4326" y="2311"/>
                  <a:pt x="3966" y="2263"/>
                </a:cubicBezTo>
                <a:cubicBezTo>
                  <a:pt x="3606" y="2215"/>
                  <a:pt x="2715" y="1873"/>
                  <a:pt x="1963" y="1897"/>
                </a:cubicBezTo>
                <a:cubicBezTo>
                  <a:pt x="1305" y="1893"/>
                  <a:pt x="0" y="2402"/>
                  <a:pt x="6" y="2407"/>
                </a:cubicBezTo>
                <a:cubicBezTo>
                  <a:pt x="12" y="2414"/>
                  <a:pt x="12" y="568"/>
                  <a:pt x="12" y="124"/>
                </a:cubicBezTo>
                <a:close/>
              </a:path>
            </a:pathLst>
          </a:custGeom>
          <a:solidFill>
            <a:schemeClr val="accent1">
              <a:alpha val="40999"/>
            </a:schemeClr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Freeform 18"/>
          <p:cNvSpPr/>
          <p:nvPr/>
        </p:nvSpPr>
        <p:spPr bwMode="auto">
          <a:xfrm>
            <a:off x="-6350" y="1296988"/>
            <a:ext cx="9147175" cy="2451100"/>
          </a:xfrm>
          <a:custGeom>
            <a:avLst/>
            <a:gdLst/>
            <a:ahLst/>
            <a:cxnLst>
              <a:cxn ang="0">
                <a:pos x="6" y="272"/>
              </a:cxn>
              <a:cxn ang="0">
                <a:pos x="1453" y="10"/>
              </a:cxn>
              <a:cxn ang="0">
                <a:pos x="4182" y="482"/>
              </a:cxn>
              <a:cxn ang="0">
                <a:pos x="5764" y="154"/>
              </a:cxn>
              <a:cxn ang="0">
                <a:pos x="5764" y="1806"/>
              </a:cxn>
              <a:cxn ang="0">
                <a:pos x="4005" y="1994"/>
              </a:cxn>
              <a:cxn ang="0">
                <a:pos x="1891" y="1522"/>
              </a:cxn>
              <a:cxn ang="0">
                <a:pos x="6" y="1967"/>
              </a:cxn>
              <a:cxn ang="0">
                <a:pos x="6" y="272"/>
              </a:cxn>
            </a:cxnLst>
            <a:rect l="0" t="0" r="r" b="b"/>
            <a:pathLst>
              <a:path w="5764" h="2057">
                <a:moveTo>
                  <a:pt x="6" y="272"/>
                </a:moveTo>
                <a:cubicBezTo>
                  <a:pt x="144" y="233"/>
                  <a:pt x="656" y="0"/>
                  <a:pt x="1453" y="10"/>
                </a:cubicBezTo>
                <a:cubicBezTo>
                  <a:pt x="2250" y="20"/>
                  <a:pt x="3475" y="403"/>
                  <a:pt x="4182" y="482"/>
                </a:cubicBezTo>
                <a:cubicBezTo>
                  <a:pt x="4890" y="561"/>
                  <a:pt x="5626" y="237"/>
                  <a:pt x="5764" y="154"/>
                </a:cubicBezTo>
                <a:lnTo>
                  <a:pt x="5764" y="1806"/>
                </a:lnTo>
                <a:cubicBezTo>
                  <a:pt x="4919" y="2052"/>
                  <a:pt x="4485" y="2057"/>
                  <a:pt x="4005" y="1994"/>
                </a:cubicBezTo>
                <a:cubicBezTo>
                  <a:pt x="3526" y="1929"/>
                  <a:pt x="2640" y="1502"/>
                  <a:pt x="1891" y="1522"/>
                </a:cubicBezTo>
                <a:cubicBezTo>
                  <a:pt x="1234" y="1519"/>
                  <a:pt x="0" y="1962"/>
                  <a:pt x="6" y="1967"/>
                </a:cubicBezTo>
                <a:cubicBezTo>
                  <a:pt x="12" y="1972"/>
                  <a:pt x="6" y="641"/>
                  <a:pt x="6" y="27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28" name="Group 4"/>
          <p:cNvGrpSpPr/>
          <p:nvPr/>
        </p:nvGrpSpPr>
        <p:grpSpPr>
          <a:xfrm>
            <a:off x="7086600" y="1462088"/>
            <a:ext cx="533400" cy="400050"/>
            <a:chOff x="0" y="0"/>
            <a:chExt cx="288" cy="288"/>
          </a:xfrm>
        </p:grpSpPr>
        <p:sp>
          <p:nvSpPr>
            <p:cNvPr id="1043" name="Oval 20"/>
            <p:cNvSpPr>
              <a:spLocks noChangeArrowheads="1"/>
            </p:cNvSpPr>
            <p:nvPr/>
          </p:nvSpPr>
          <p:spPr bwMode="auto">
            <a:xfrm>
              <a:off x="0" y="0"/>
              <a:ext cx="288" cy="288"/>
            </a:xfrm>
            <a:prstGeom prst="ellipse">
              <a:avLst/>
            </a:prstGeom>
            <a:gradFill rotWithShape="1">
              <a:gsLst>
                <a:gs pos="0">
                  <a:srgbClr val="C7CEE9"/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4" name="Oval 21"/>
            <p:cNvSpPr>
              <a:spLocks noChangeArrowheads="1"/>
            </p:cNvSpPr>
            <p:nvPr/>
          </p:nvSpPr>
          <p:spPr bwMode="auto">
            <a:xfrm>
              <a:off x="0" y="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29" name="Group 7"/>
          <p:cNvGrpSpPr/>
          <p:nvPr/>
        </p:nvGrpSpPr>
        <p:grpSpPr>
          <a:xfrm>
            <a:off x="7620000" y="1028700"/>
            <a:ext cx="914400" cy="685800"/>
            <a:chOff x="0" y="0"/>
            <a:chExt cx="576" cy="576"/>
          </a:xfrm>
        </p:grpSpPr>
        <p:sp>
          <p:nvSpPr>
            <p:cNvPr id="1041" name="Oval 23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2" name="Oval 24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30" name="Group 10"/>
          <p:cNvGrpSpPr/>
          <p:nvPr/>
        </p:nvGrpSpPr>
        <p:grpSpPr>
          <a:xfrm>
            <a:off x="304800" y="2573338"/>
            <a:ext cx="1295400" cy="1028700"/>
            <a:chOff x="0" y="0"/>
            <a:chExt cx="576" cy="576"/>
          </a:xfrm>
        </p:grpSpPr>
        <p:sp>
          <p:nvSpPr>
            <p:cNvPr id="1039" name="Oval 26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0" name="Oval 27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31" name="Group 13"/>
          <p:cNvGrpSpPr/>
          <p:nvPr/>
        </p:nvGrpSpPr>
        <p:grpSpPr>
          <a:xfrm>
            <a:off x="228600" y="228600"/>
            <a:ext cx="1079500" cy="593725"/>
            <a:chOff x="0" y="0"/>
            <a:chExt cx="680" cy="499"/>
          </a:xfrm>
        </p:grpSpPr>
        <p:sp>
          <p:nvSpPr>
            <p:cNvPr id="1037" name="Text Box 14"/>
            <p:cNvSpPr txBox="1">
              <a:spLocks noChangeArrowheads="1"/>
            </p:cNvSpPr>
            <p:nvPr/>
          </p:nvSpPr>
          <p:spPr bwMode="auto">
            <a:xfrm>
              <a:off x="0" y="111"/>
              <a:ext cx="6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LOGO</a:t>
              </a:r>
            </a:p>
          </p:txBody>
        </p:sp>
        <p:sp>
          <p:nvSpPr>
            <p:cNvPr id="1038" name="AutoShape 15"/>
            <p:cNvSpPr>
              <a:spLocks noChangeArrowheads="1"/>
            </p:cNvSpPr>
            <p:nvPr/>
          </p:nvSpPr>
          <p:spPr bwMode="auto">
            <a:xfrm rot="5400000">
              <a:off x="248" y="-185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2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33734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33" name="Rectangle 2"/>
          <p:cNvSpPr>
            <a:spLocks noGrp="1"/>
          </p:cNvSpPr>
          <p:nvPr>
            <p:ph type="title"/>
          </p:nvPr>
        </p:nvSpPr>
        <p:spPr>
          <a:xfrm>
            <a:off x="914400" y="514350"/>
            <a:ext cx="7391400" cy="422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6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59338"/>
            <a:ext cx="2133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59338"/>
            <a:ext cx="2895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59338"/>
            <a:ext cx="2133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sz="21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9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7"/>
          <p:cNvGraphicFramePr>
            <a:graphicFrameLocks noChangeAspect="1"/>
          </p:cNvGraphicFramePr>
          <p:nvPr/>
        </p:nvGraphicFramePr>
        <p:xfrm>
          <a:off x="0" y="0"/>
          <a:ext cx="9144000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r:id="rId14" imgW="9563100" imgH="1600200" progId="Photoshop.Image.6">
                  <p:embed/>
                </p:oleObj>
              </mc:Choice>
              <mc:Fallback>
                <p:oleObj r:id="rId14" imgW="9563100" imgH="1600200" progId="Photoshop.Image.6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Freeform 16"/>
          <p:cNvSpPr/>
          <p:nvPr/>
        </p:nvSpPr>
        <p:spPr bwMode="auto">
          <a:xfrm>
            <a:off x="-7937" y="211138"/>
            <a:ext cx="9151938" cy="1217613"/>
          </a:xfrm>
          <a:custGeom>
            <a:avLst/>
            <a:gdLst/>
            <a:ahLst/>
            <a:cxnLst>
              <a:cxn ang="0">
                <a:pos x="6" y="109"/>
              </a:cxn>
              <a:cxn ang="0">
                <a:pos x="1427" y="46"/>
              </a:cxn>
              <a:cxn ang="0">
                <a:pos x="4032" y="255"/>
              </a:cxn>
              <a:cxn ang="0">
                <a:pos x="5767" y="0"/>
              </a:cxn>
              <a:cxn ang="0">
                <a:pos x="5767" y="776"/>
              </a:cxn>
              <a:cxn ang="0">
                <a:pos x="4065" y="831"/>
              </a:cxn>
              <a:cxn ang="0">
                <a:pos x="1984" y="674"/>
              </a:cxn>
              <a:cxn ang="0">
                <a:pos x="14" y="995"/>
              </a:cxn>
              <a:cxn ang="0">
                <a:pos x="6" y="109"/>
              </a:cxn>
            </a:cxnLst>
            <a:rect l="0" t="0" r="r" b="b"/>
            <a:pathLst>
              <a:path w="5767" h="1021">
                <a:moveTo>
                  <a:pt x="6" y="109"/>
                </a:moveTo>
                <a:cubicBezTo>
                  <a:pt x="144" y="93"/>
                  <a:pt x="626" y="42"/>
                  <a:pt x="1427" y="46"/>
                </a:cubicBezTo>
                <a:cubicBezTo>
                  <a:pt x="2228" y="50"/>
                  <a:pt x="3321" y="224"/>
                  <a:pt x="4032" y="255"/>
                </a:cubicBezTo>
                <a:cubicBezTo>
                  <a:pt x="4742" y="286"/>
                  <a:pt x="5649" y="91"/>
                  <a:pt x="5767" y="0"/>
                </a:cubicBezTo>
                <a:lnTo>
                  <a:pt x="5767" y="776"/>
                </a:lnTo>
                <a:cubicBezTo>
                  <a:pt x="4948" y="879"/>
                  <a:pt x="4543" y="844"/>
                  <a:pt x="4065" y="831"/>
                </a:cubicBezTo>
                <a:cubicBezTo>
                  <a:pt x="3587" y="818"/>
                  <a:pt x="2973" y="694"/>
                  <a:pt x="1984" y="674"/>
                </a:cubicBezTo>
                <a:cubicBezTo>
                  <a:pt x="995" y="654"/>
                  <a:pt x="28" y="969"/>
                  <a:pt x="14" y="995"/>
                </a:cubicBezTo>
                <a:cubicBezTo>
                  <a:pt x="0" y="1021"/>
                  <a:pt x="6" y="255"/>
                  <a:pt x="6" y="109"/>
                </a:cubicBezTo>
                <a:close/>
              </a:path>
            </a:pathLst>
          </a:custGeom>
          <a:solidFill>
            <a:schemeClr val="accent1">
              <a:alpha val="40999"/>
            </a:schemeClr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Freeform 17"/>
          <p:cNvSpPr/>
          <p:nvPr/>
        </p:nvSpPr>
        <p:spPr bwMode="auto">
          <a:xfrm>
            <a:off x="-17462" y="400050"/>
            <a:ext cx="9158288" cy="754063"/>
          </a:xfrm>
          <a:custGeom>
            <a:avLst/>
            <a:gdLst/>
            <a:ahLst/>
            <a:cxnLst>
              <a:cxn ang="0">
                <a:pos x="20" y="109"/>
              </a:cxn>
              <a:cxn ang="0">
                <a:pos x="1442" y="3"/>
              </a:cxn>
              <a:cxn ang="0">
                <a:pos x="4150" y="148"/>
              </a:cxn>
              <a:cxn ang="0">
                <a:pos x="5771" y="37"/>
              </a:cxn>
              <a:cxn ang="0">
                <a:pos x="5771" y="557"/>
              </a:cxn>
              <a:cxn ang="0">
                <a:pos x="3942" y="592"/>
              </a:cxn>
              <a:cxn ang="0">
                <a:pos x="1839" y="456"/>
              </a:cxn>
              <a:cxn ang="0">
                <a:pos x="6" y="620"/>
              </a:cxn>
              <a:cxn ang="0">
                <a:pos x="20" y="109"/>
              </a:cxn>
            </a:cxnLst>
            <a:rect l="0" t="0" r="r" b="b"/>
            <a:pathLst>
              <a:path w="5771" h="634">
                <a:moveTo>
                  <a:pt x="20" y="109"/>
                </a:moveTo>
                <a:cubicBezTo>
                  <a:pt x="26" y="109"/>
                  <a:pt x="645" y="0"/>
                  <a:pt x="1442" y="3"/>
                </a:cubicBezTo>
                <a:cubicBezTo>
                  <a:pt x="2239" y="6"/>
                  <a:pt x="3443" y="123"/>
                  <a:pt x="4150" y="148"/>
                </a:cubicBezTo>
                <a:cubicBezTo>
                  <a:pt x="4858" y="173"/>
                  <a:pt x="5633" y="63"/>
                  <a:pt x="5771" y="37"/>
                </a:cubicBezTo>
                <a:lnTo>
                  <a:pt x="5771" y="557"/>
                </a:lnTo>
                <a:cubicBezTo>
                  <a:pt x="4926" y="634"/>
                  <a:pt x="4422" y="612"/>
                  <a:pt x="3942" y="592"/>
                </a:cubicBezTo>
                <a:cubicBezTo>
                  <a:pt x="3463" y="572"/>
                  <a:pt x="2588" y="450"/>
                  <a:pt x="1839" y="456"/>
                </a:cubicBezTo>
                <a:cubicBezTo>
                  <a:pt x="1182" y="455"/>
                  <a:pt x="0" y="618"/>
                  <a:pt x="6" y="620"/>
                </a:cubicBezTo>
                <a:cubicBezTo>
                  <a:pt x="12" y="621"/>
                  <a:pt x="14" y="109"/>
                  <a:pt x="20" y="10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53" name="Group 5"/>
          <p:cNvGrpSpPr/>
          <p:nvPr/>
        </p:nvGrpSpPr>
        <p:grpSpPr>
          <a:xfrm>
            <a:off x="7740650" y="260350"/>
            <a:ext cx="387350" cy="274638"/>
            <a:chOff x="0" y="0"/>
            <a:chExt cx="288" cy="288"/>
          </a:xfrm>
        </p:grpSpPr>
        <p:sp>
          <p:nvSpPr>
            <p:cNvPr id="2065" name="Oval 19"/>
            <p:cNvSpPr>
              <a:spLocks noChangeArrowheads="1"/>
            </p:cNvSpPr>
            <p:nvPr/>
          </p:nvSpPr>
          <p:spPr bwMode="auto">
            <a:xfrm>
              <a:off x="0" y="0"/>
              <a:ext cx="288" cy="288"/>
            </a:xfrm>
            <a:prstGeom prst="ellipse">
              <a:avLst/>
            </a:prstGeom>
            <a:gradFill rotWithShape="1">
              <a:gsLst>
                <a:gs pos="0">
                  <a:srgbClr val="C7CEE9"/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6" name="Oval 20"/>
            <p:cNvSpPr>
              <a:spLocks noChangeArrowheads="1"/>
            </p:cNvSpPr>
            <p:nvPr/>
          </p:nvSpPr>
          <p:spPr bwMode="auto">
            <a:xfrm>
              <a:off x="0" y="0"/>
              <a:ext cx="192" cy="19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54" name="Group 8"/>
          <p:cNvGrpSpPr/>
          <p:nvPr/>
        </p:nvGrpSpPr>
        <p:grpSpPr>
          <a:xfrm>
            <a:off x="8153400" y="39688"/>
            <a:ext cx="609600" cy="444500"/>
            <a:chOff x="0" y="0"/>
            <a:chExt cx="576" cy="576"/>
          </a:xfrm>
        </p:grpSpPr>
        <p:sp>
          <p:nvSpPr>
            <p:cNvPr id="2063" name="Oval 22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4" name="Oval 23"/>
            <p:cNvSpPr>
              <a:spLocks noChangeArrowheads="1"/>
            </p:cNvSpPr>
            <p:nvPr/>
          </p:nvSpPr>
          <p:spPr bwMode="auto">
            <a:xfrm>
              <a:off x="0" y="97"/>
              <a:ext cx="480" cy="383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55" name="Group 11"/>
          <p:cNvGrpSpPr/>
          <p:nvPr/>
        </p:nvGrpSpPr>
        <p:grpSpPr>
          <a:xfrm>
            <a:off x="171450" y="614363"/>
            <a:ext cx="720725" cy="571500"/>
            <a:chOff x="0" y="0"/>
            <a:chExt cx="576" cy="576"/>
          </a:xfrm>
        </p:grpSpPr>
        <p:sp>
          <p:nvSpPr>
            <p:cNvPr id="2061" name="Oval 25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2" name="Oval 26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6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33734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3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02188"/>
            <a:ext cx="2133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02188"/>
            <a:ext cx="2895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02188"/>
            <a:ext cx="2133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0" name="Rectangle 2"/>
          <p:cNvSpPr>
            <a:spLocks noGrp="1"/>
          </p:cNvSpPr>
          <p:nvPr>
            <p:ph type="title"/>
          </p:nvPr>
        </p:nvSpPr>
        <p:spPr>
          <a:xfrm>
            <a:off x="914400" y="514350"/>
            <a:ext cx="7391400" cy="422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sz="21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9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56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56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371D1D-0150-43D4-87A0-5194FA364A28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457200" y="638175"/>
            <a:ext cx="8229600" cy="814388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</a:rPr>
              <a:t>第二章  课程与教学概念界定</a:t>
            </a:r>
          </a:p>
        </p:txBody>
      </p:sp>
      <p:pic>
        <p:nvPicPr>
          <p:cNvPr id="18435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9775" y="1754188"/>
            <a:ext cx="5124450" cy="29130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6B72CE-421F-49B5-BC1C-4C69AD971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EACFDC-8ABD-4E0F-AC16-8B4FCB8D2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82599"/>
            <a:ext cx="8229600" cy="4456113"/>
          </a:xfrm>
        </p:spPr>
        <p:txBody>
          <a:bodyPr/>
          <a:lstStyle/>
          <a:p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课程是目标</a:t>
            </a:r>
          </a:p>
          <a:p>
            <a:r>
              <a:rPr lang="zh-CN" altLang="zh-CN" sz="2400" dirty="0"/>
              <a:t>课程研究主要应该解决四个问题：一是学校应该达到哪些教育目标？二是提供哪些教育经验才能实现这些目标？三是怎样才能有效地组织这些教育经验？四是我们怎样才能确定这些目标正在得到实现？</a:t>
            </a:r>
            <a:r>
              <a:rPr lang="en-US" altLang="zh-CN" sz="2400" dirty="0"/>
              <a:t>                  </a:t>
            </a:r>
            <a:r>
              <a:rPr lang="zh-CN" altLang="en-US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（课程目标）</a:t>
            </a:r>
            <a:endParaRPr lang="zh-CN" altLang="zh-CN" sz="2400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400" b="1" dirty="0">
                <a:solidFill>
                  <a:srgbClr val="C00000"/>
                </a:solidFill>
              </a:rPr>
              <a:t>观点：</a:t>
            </a:r>
            <a:r>
              <a:rPr lang="zh-CN" altLang="zh-CN" sz="2400" dirty="0"/>
              <a:t>认为课程是预期的，课程要对教学具有指导作用，因此课程目标要</a:t>
            </a:r>
            <a:r>
              <a:rPr lang="zh-CN" altLang="zh-CN" sz="2400" dirty="0">
                <a:solidFill>
                  <a:srgbClr val="C00000"/>
                </a:solidFill>
              </a:rPr>
              <a:t>事先设计</a:t>
            </a:r>
            <a:r>
              <a:rPr lang="zh-CN" altLang="zh-CN" sz="2400" dirty="0"/>
              <a:t>，课程编制人员的根本任务在于发现、选择和组织课程目标，至于课堂上各种活动和材料的选择与安排作为达成目标的手段，是教学的任务，当然教学必须依照课程的导引而展开</a:t>
            </a:r>
            <a:r>
              <a:rPr lang="zh-CN" altLang="en-US" sz="2400" dirty="0"/>
              <a:t>。</a:t>
            </a:r>
            <a:r>
              <a:rPr lang="zh-CN" altLang="en-US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（课程目标设定方式）</a:t>
            </a:r>
            <a:br>
              <a:rPr lang="en-US" altLang="zh-CN" sz="2400" dirty="0"/>
            </a:br>
            <a:r>
              <a:rPr lang="en-US" altLang="zh-CN" sz="2400" dirty="0"/>
              <a:t>           </a:t>
            </a:r>
            <a:r>
              <a:rPr lang="zh-CN" altLang="en-US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小学</a:t>
            </a:r>
            <a:r>
              <a:rPr lang="en-US" altLang="zh-CN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1-2</a:t>
            </a:r>
            <a:r>
              <a:rPr lang="zh-CN" altLang="en-US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年级，识字</a:t>
            </a:r>
            <a:r>
              <a:rPr lang="en-US" altLang="zh-CN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1600-1800</a:t>
            </a:r>
            <a:r>
              <a:rPr lang="zh-CN" altLang="en-US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800-1000</a:t>
            </a:r>
            <a:r>
              <a:rPr lang="zh-CN" altLang="en-US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会写。</a:t>
            </a:r>
          </a:p>
        </p:txBody>
      </p:sp>
    </p:spTree>
    <p:extLst>
      <p:ext uri="{BB962C8B-B14F-4D97-AF65-F5344CB8AC3E}">
        <p14:creationId xmlns:p14="http://schemas.microsoft.com/office/powerpoint/2010/main" val="443511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A4A156-BFA3-41F1-95D4-F5CAA6104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EFA94F4-60D1-4B60-91D7-D0552D909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课程是计划</a:t>
            </a:r>
          </a:p>
          <a:p>
            <a:r>
              <a:rPr lang="zh-CN" altLang="en-US" sz="2800" dirty="0"/>
              <a:t>加强</a:t>
            </a:r>
            <a:r>
              <a:rPr lang="zh-CN" altLang="en-US" sz="2800" dirty="0">
                <a:solidFill>
                  <a:srgbClr val="C00000"/>
                </a:solidFill>
              </a:rPr>
              <a:t>学校</a:t>
            </a:r>
            <a:r>
              <a:rPr lang="zh-CN" altLang="en-US" sz="2800" dirty="0"/>
              <a:t>对学生经验中可计划部分的</a:t>
            </a:r>
            <a:r>
              <a:rPr lang="zh-CN" altLang="en-US" sz="2800" dirty="0">
                <a:solidFill>
                  <a:srgbClr val="C00000"/>
                </a:solidFill>
              </a:rPr>
              <a:t>责任</a:t>
            </a:r>
            <a:r>
              <a:rPr lang="zh-CN" altLang="en-US" sz="2800" dirty="0"/>
              <a:t>。</a:t>
            </a:r>
            <a:endParaRPr lang="en-US" altLang="zh-CN" sz="2800" dirty="0"/>
          </a:p>
          <a:p>
            <a:r>
              <a:rPr lang="zh-CN" altLang="en-US" sz="2800" b="1" dirty="0">
                <a:solidFill>
                  <a:srgbClr val="C00000"/>
                </a:solidFill>
              </a:rPr>
              <a:t>观点：</a:t>
            </a:r>
            <a:r>
              <a:rPr lang="zh-CN" altLang="en-US" sz="2800" dirty="0"/>
              <a:t>严格区分课程与教学两个概念，区分的标准是执行与否。而且课程计划包含了多种因素，如目标、内容、活动、评价等，更全面地体现了课程的面貌。</a:t>
            </a:r>
          </a:p>
        </p:txBody>
      </p:sp>
    </p:spTree>
    <p:extLst>
      <p:ext uri="{BB962C8B-B14F-4D97-AF65-F5344CB8AC3E}">
        <p14:creationId xmlns:p14="http://schemas.microsoft.com/office/powerpoint/2010/main" val="1498750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A3851F-345E-42B5-932F-64418B460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4.</a:t>
            </a:r>
            <a:r>
              <a:rPr lang="zh-CN" altLang="en-US" dirty="0"/>
              <a:t>其它课程观点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D10308-E62A-47F0-9466-C4201EBDF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5663"/>
          </a:xfrm>
        </p:spPr>
        <p:txBody>
          <a:bodyPr/>
          <a:lstStyle/>
          <a:p>
            <a:r>
              <a:rPr lang="zh-CN" altLang="zh-CN" sz="2800" b="1" dirty="0"/>
              <a:t>英国劳顿（</a:t>
            </a:r>
            <a:r>
              <a:rPr lang="en-US" altLang="zh-CN" sz="2800" b="1" dirty="0"/>
              <a:t>Lawton</a:t>
            </a:r>
            <a:r>
              <a:rPr lang="zh-CN" altLang="zh-CN" sz="2800" b="1" dirty="0"/>
              <a:t>）课程是一种社会文化选择。</a:t>
            </a:r>
            <a:endParaRPr lang="en-US" altLang="zh-CN" sz="2800" b="1" dirty="0"/>
          </a:p>
          <a:p>
            <a:r>
              <a:rPr lang="zh-CN" altLang="en-US" sz="2800" b="1" dirty="0"/>
              <a:t>蔡斯（</a:t>
            </a:r>
            <a:r>
              <a:rPr lang="en-US" altLang="zh-CN" sz="2800" b="1" dirty="0" err="1"/>
              <a:t>Zais</a:t>
            </a:r>
            <a:r>
              <a:rPr lang="zh-CN" altLang="en-US" sz="2800" b="1" dirty="0"/>
              <a:t>）不能将课程只看作是书面文件。</a:t>
            </a:r>
            <a:endParaRPr lang="en-US" altLang="zh-CN" sz="2800" b="1" dirty="0"/>
          </a:p>
          <a:p>
            <a:r>
              <a:rPr lang="zh-CN" altLang="en-US" sz="2800" b="1" dirty="0"/>
              <a:t>古特莱德 </a:t>
            </a:r>
            <a:r>
              <a:rPr lang="en-US" altLang="zh-CN" sz="2800" b="1" dirty="0"/>
              <a:t>(</a:t>
            </a:r>
            <a:r>
              <a:rPr lang="en-US" altLang="zh-CN" sz="2800" b="1" dirty="0" err="1"/>
              <a:t>Goodlad</a:t>
            </a:r>
            <a:r>
              <a:rPr lang="zh-CN" altLang="en-US" sz="2800" b="1" dirty="0"/>
              <a:t>，</a:t>
            </a:r>
            <a:r>
              <a:rPr lang="en-US" altLang="zh-CN" sz="2800" b="1" dirty="0"/>
              <a:t>1979) </a:t>
            </a:r>
            <a:r>
              <a:rPr lang="zh-CN" altLang="en-US" sz="2800" b="1" dirty="0"/>
              <a:t>等人提出五种不同水平的课程，即理想课程；文件课程；理解课程；实施课程；经验课程。</a:t>
            </a:r>
            <a:endParaRPr lang="en-US" altLang="zh-CN" sz="2800" b="1" dirty="0"/>
          </a:p>
          <a:p>
            <a:r>
              <a:rPr lang="zh-CN" altLang="zh-CN" b="1" dirty="0"/>
              <a:t>课程是社会文化的再生产；课程是社会变革的力量等等。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06583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-342900" y="920750"/>
            <a:ext cx="8229600" cy="85566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3600" b="1" dirty="0">
                <a:ea typeface="黑体" panose="02010609060101010101" pitchFamily="49" charset="-122"/>
              </a:rPr>
              <a:t>三、课程概念复杂多样的原因</a:t>
            </a:r>
            <a:endParaRPr lang="zh-CN" altLang="en-US" sz="3600" dirty="0"/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1405890" y="2022475"/>
            <a:ext cx="7429500" cy="2573655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课程的层次性</a:t>
            </a:r>
          </a:p>
          <a:p>
            <a:pPr eaLnBrk="1" hangingPunct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课程的历史制约性与发展性</a:t>
            </a:r>
          </a:p>
          <a:p>
            <a:pPr eaLnBrk="1" hangingPunct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研究群体的复杂性</a:t>
            </a:r>
          </a:p>
          <a:p>
            <a:pPr eaLnBrk="1" hangingPunct="1"/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1" hangingPunct="1"/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6" grpId="1"/>
      <p:bldP spid="3277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4800" b="1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教学概念</a:t>
            </a:r>
            <a:endParaRPr lang="en-US" altLang="zh-CN" sz="4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75067B-CDAD-4D73-BC88-32A153632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案例：这种理解对不对？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7EEBD8-B4AD-4FCE-ABA1-D0B295D63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     </a:t>
            </a:r>
            <a:r>
              <a:rPr lang="zh-CN" altLang="zh-CN" sz="2800" b="1" dirty="0"/>
              <a:t>有人认为教学就是一种课堂中的师生互动过程，其目的就是要完成学校有计划、有目的的教学活动，促进学生的全面发展，最直接的目标就是为上一级学校输送更多的人才。所以，我们现在倡导以生为本，一切为了学生。为了学生的一切，我们必须搞好教学。</a:t>
            </a:r>
          </a:p>
          <a:p>
            <a:r>
              <a:rPr lang="zh-CN" altLang="zh-CN" sz="2800" b="1" dirty="0"/>
              <a:t>你认为这种对教学的理解对不对？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1564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406400"/>
            <a:ext cx="8229600" cy="85566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：教学的概念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906462" y="1398588"/>
            <a:ext cx="7331075" cy="300355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600" b="1" dirty="0">
                <a:ea typeface="黑体" panose="02010609060101010101" pitchFamily="49" charset="-122"/>
              </a:rPr>
              <a:t>一、教学概念的历史考古和词源考证</a:t>
            </a:r>
          </a:p>
          <a:p>
            <a:pPr marL="0" indent="0" eaLnBrk="1" hangingPunct="1">
              <a:buNone/>
            </a:pPr>
            <a:r>
              <a:rPr lang="zh-CN" altLang="en-US" b="1" dirty="0"/>
              <a:t>   </a:t>
            </a:r>
            <a:r>
              <a:rPr lang="en-US" altLang="zh-CN" b="1" dirty="0"/>
              <a:t>1.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早在商朝，甲骨文中已经出现了“教”和“学”。“教”和“学”最初都是独立的单字。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说文解字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中记载：“教，上所施，下所效也。” 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（传统的教育）</a:t>
            </a:r>
          </a:p>
          <a:p>
            <a:pPr marL="0" indent="0" eaLnBrk="1" hangingPunct="1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3789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650875"/>
            <a:ext cx="8229600" cy="85566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endParaRPr lang="zh-CN" altLang="en-US" sz="4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906145" y="1506538"/>
            <a:ext cx="7552055" cy="300355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2800" b="1" dirty="0"/>
              <a:t>   </a:t>
            </a:r>
            <a:r>
              <a:rPr lang="en-US" altLang="zh-CN" sz="2800" b="1" dirty="0"/>
              <a:t>2.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在英语世界与教学相对应的词     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“teach”,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教师的教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“instruct”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，教学过程、情境</a:t>
            </a: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“teach and learn”，教与学</a:t>
            </a:r>
          </a:p>
          <a:p>
            <a:pPr marL="0" indent="0" eaLnBrk="1" hangingPunct="1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3789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内容占位符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5240698"/>
              </p:ext>
            </p:extLst>
          </p:nvPr>
        </p:nvGraphicFramePr>
        <p:xfrm>
          <a:off x="333057" y="1170940"/>
          <a:ext cx="8477885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7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9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11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定义方式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定义方法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相应定义方式的教学概念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9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描述式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对不同时期的教学做出描述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教学即传授知识或技能。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成功式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教与学是相互交织密不可分的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教学是在各种教学要素互动关系中获得某一学习结果的过程。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意向式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教学导致学习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教学是一种教师有意进行的行为，其目的在于</a:t>
                      </a:r>
                      <a:r>
                        <a:rPr lang="zh-CN" altLang="en-US" sz="1400" dirty="0">
                          <a:solidFill>
                            <a:srgbClr val="C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诱使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学生学习。（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Scheffler,1960)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9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规范式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教学必须遵循某些道德准则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教学是个表示类属的词，代表着一族的活动，其中训练和讲授是直系成员，灌输和条件训练是近亲，而宣传和威胁根本不是这一族的成员。（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Green,1968)</a:t>
                      </a:r>
                    </a:p>
                    <a:p>
                      <a:pPr algn="l">
                        <a:buNone/>
                      </a:pP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                                      </a:t>
                      </a:r>
                      <a:r>
                        <a:rPr lang="zh-CN" altLang="en-US" sz="1400" b="1" dirty="0">
                          <a:solidFill>
                            <a:srgbClr val="7030A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（体罚）</a:t>
                      </a:r>
                      <a:endParaRPr lang="en-US" altLang="zh-CN" sz="1400" b="1" dirty="0">
                        <a:solidFill>
                          <a:srgbClr val="7030A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科学式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若干命题配合而成的定义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（这个定义还没找到，找到后）教学将像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“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诊治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”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和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“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工程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”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今天在医学和工程学的地位一样，不再显得那么重要。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407988"/>
            <a:ext cx="8229600" cy="62071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3600" b="1" dirty="0">
                <a:ea typeface="黑体" panose="02010609060101010101" pitchFamily="49" charset="-122"/>
              </a:rPr>
              <a:t>二、几种对教学概念的厘定角度</a:t>
            </a:r>
            <a:endParaRPr lang="en-US" altLang="zh-CN" sz="3600" b="1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5C248E-8C58-45B2-83B1-F77DFA5A5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三、王策三先生对教学概念的归纳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BE705-6712-4FC2-AA89-F88B612F6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400" b="1" dirty="0">
                <a:latin typeface="+mn-ea"/>
              </a:rPr>
              <a:t>    1. </a:t>
            </a:r>
            <a:r>
              <a:rPr lang="zh-CN" altLang="zh-CN" sz="2400" b="1" dirty="0">
                <a:latin typeface="+mn-ea"/>
              </a:rPr>
              <a:t>最广义的理解。一切学习、自学、教育、科研、劳动，以及生活本身，都是教学。</a:t>
            </a:r>
            <a:r>
              <a:rPr lang="en-US" altLang="zh-CN" sz="2400" b="1" dirty="0">
                <a:latin typeface="+mn-ea"/>
              </a:rPr>
              <a:t>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（缺少系统性）</a:t>
            </a:r>
            <a:b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+mn-ea"/>
              </a:rPr>
              <a:t>    2. </a:t>
            </a:r>
            <a:r>
              <a:rPr lang="zh-CN" altLang="zh-CN" sz="2400" b="1" dirty="0">
                <a:latin typeface="+mn-ea"/>
              </a:rPr>
              <a:t>广义的理解。教学从内容到目的都体现出</a:t>
            </a:r>
            <a:r>
              <a:rPr lang="zh-CN" altLang="zh-CN" sz="2400" b="1" dirty="0">
                <a:solidFill>
                  <a:srgbClr val="C00000"/>
                </a:solidFill>
                <a:latin typeface="+mn-ea"/>
              </a:rPr>
              <a:t>有目的、有领导</a:t>
            </a:r>
            <a:r>
              <a:rPr lang="zh-CN" altLang="zh-CN" sz="2400" b="1" dirty="0">
                <a:latin typeface="+mn-ea"/>
              </a:rPr>
              <a:t>而全面的影响。</a:t>
            </a:r>
            <a:r>
              <a:rPr lang="en-US" altLang="zh-CN" sz="2400" b="1" dirty="0">
                <a:latin typeface="+mn-ea"/>
              </a:rPr>
              <a:t>    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（商业宣传）</a:t>
            </a:r>
            <a:b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+mn-ea"/>
              </a:rPr>
              <a:t>    3. </a:t>
            </a:r>
            <a:r>
              <a:rPr lang="zh-CN" altLang="zh-CN" sz="2400" b="1" dirty="0">
                <a:latin typeface="+mn-ea"/>
              </a:rPr>
              <a:t>狭义的教学。指的是教育的一部分和基本途径。</a:t>
            </a:r>
            <a:br>
              <a:rPr lang="en-US" altLang="zh-CN" sz="2400" b="1" dirty="0">
                <a:latin typeface="+mn-ea"/>
              </a:rPr>
            </a:br>
            <a:r>
              <a:rPr lang="en-US" altLang="zh-CN" sz="2400" b="1" dirty="0">
                <a:latin typeface="+mn-ea"/>
              </a:rPr>
              <a:t>    4. </a:t>
            </a:r>
            <a:r>
              <a:rPr lang="zh-CN" altLang="zh-CN" sz="2400" b="1" dirty="0">
                <a:latin typeface="+mn-ea"/>
              </a:rPr>
              <a:t>更狭义的教学。教学被理解为使学生学会各种活动方法和技能的过程，如在小学教学生阅读，写字，算算术。它有训练的意思。</a:t>
            </a:r>
            <a:endParaRPr lang="en-US" altLang="zh-CN" sz="2400" b="1" dirty="0">
              <a:latin typeface="+mn-ea"/>
            </a:endParaRPr>
          </a:p>
          <a:p>
            <a:pPr marL="0" indent="0">
              <a:buNone/>
            </a:pPr>
            <a:r>
              <a:rPr lang="en-US" altLang="zh-CN" sz="2400" b="1" dirty="0">
                <a:latin typeface="+mn-ea"/>
              </a:rPr>
              <a:t>    5. </a:t>
            </a:r>
            <a:r>
              <a:rPr lang="zh-CN" altLang="zh-CN" sz="2400" b="1" dirty="0">
                <a:latin typeface="+mn-ea"/>
              </a:rPr>
              <a:t>具体的教学。</a:t>
            </a:r>
            <a:r>
              <a:rPr lang="zh-CN" altLang="en-US" sz="2400" b="1" dirty="0">
                <a:latin typeface="+mn-ea"/>
              </a:rPr>
              <a:t>不同学科。</a:t>
            </a:r>
          </a:p>
        </p:txBody>
      </p:sp>
    </p:spTree>
    <p:extLst>
      <p:ext uri="{BB962C8B-B14F-4D97-AF65-F5344CB8AC3E}">
        <p14:creationId xmlns:p14="http://schemas.microsoft.com/office/powerpoint/2010/main" val="563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09E7A9-04D8-48C2-915D-E977AE11E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案例：一名学生的困惑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75E5478-9D10-4A56-B483-C9AB2AFF0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     </a:t>
            </a:r>
            <a:r>
              <a:rPr lang="zh-CN" altLang="zh-CN" sz="2800" b="1" dirty="0"/>
              <a:t>一名学生在学习过程中发现，有关课程的解释有很多种，不仅如此，有些解释还有很大差别，有从文化视角分析，有从课堂实际教学活动来看课程，有从学科角度来阐释等等，究竟怎样理解课程，有没有一个权威定义？一个概括性的、公认的、科学界定，会更有助于对课程的理解与学习。</a:t>
            </a:r>
          </a:p>
          <a:p>
            <a:r>
              <a:rPr lang="zh-CN" altLang="zh-CN" sz="2800" b="1" dirty="0"/>
              <a:t>您能帮助这名同学解答这个问题吗？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404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-525780" y="667068"/>
            <a:ext cx="8229600" cy="85566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3600" b="1" dirty="0">
                <a:ea typeface="黑体" panose="02010609060101010101" pitchFamily="49" charset="-122"/>
              </a:rPr>
              <a:t>四、教学概念的几种共识</a:t>
            </a:r>
            <a:endParaRPr lang="zh-CN" altLang="en-US" sz="3600" dirty="0"/>
          </a:p>
        </p:txBody>
      </p:sp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281113" y="1522413"/>
            <a:ext cx="6581775" cy="3092450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教学是一种动态的活动过程。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（差异互动，翻）</a:t>
            </a:r>
          </a:p>
          <a:p>
            <a:pPr eaLnBrk="1" hangingPunct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教学是以课程为中介、教师与学生相互作用或交往的过程。</a:t>
            </a:r>
          </a:p>
          <a:p>
            <a:pPr eaLnBrk="1" hangingPunct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教学将促进教师、学生的共同发展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  <a:p>
            <a:pPr marL="0" indent="0" eaLnBrk="1" hangingPunct="1">
              <a:buNone/>
            </a:pP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3584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ctrTitle"/>
          </p:nvPr>
        </p:nvSpPr>
        <p:spPr>
          <a:xfrm>
            <a:off x="742950" y="955675"/>
            <a:ext cx="7772400" cy="1881188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程与教学的关系</a:t>
            </a:r>
          </a:p>
        </p:txBody>
      </p:sp>
      <p:sp>
        <p:nvSpPr>
          <p:cNvPr id="31747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3072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614BE2-135A-4373-9245-9EB82AA61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案例：</a:t>
            </a:r>
            <a:r>
              <a:rPr lang="zh-CN" altLang="zh-CN" b="1" dirty="0"/>
              <a:t>一位教师的困惑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0B3C4A-FBDA-49FC-A922-F737E71D9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     </a:t>
            </a:r>
            <a:r>
              <a:rPr lang="zh-CN" altLang="zh-CN" sz="2800" b="1" dirty="0"/>
              <a:t>近些年，随着课程改革的推进，要求教师不仅要搞好教学，知道如何教，还要积极参加课程改革，开发校本课程。一位教师对些颇有微词：教师上好课，让学生听明白不就行了吗？为什么还要去研究课程，这不是浪费时间吗？</a:t>
            </a:r>
          </a:p>
          <a:p>
            <a:r>
              <a:rPr lang="en-US" altLang="zh-CN" sz="2800" b="1" dirty="0"/>
              <a:t>   </a:t>
            </a:r>
            <a:r>
              <a:rPr lang="zh-CN" altLang="zh-CN" sz="2800" b="1" dirty="0"/>
              <a:t>你对这位教师的困惑有何感想？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88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531813"/>
            <a:ext cx="8229600" cy="85566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：课程与教学的关系</a:t>
            </a: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1133474" y="1573213"/>
            <a:ext cx="6956425" cy="3100387"/>
          </a:xfrm>
        </p:spPr>
        <p:txBody>
          <a:bodyPr vert="horz" wrap="square" lIns="91440" tIns="45720" rIns="91440" bIns="45720" anchor="t"/>
          <a:lstStyle/>
          <a:p>
            <a:pPr eaLnBrk="1" hangingPunct="1">
              <a:lnSpc>
                <a:spcPct val="80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一、问题的源起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．在古代，重要的问题是“怎样教学”。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（启发诱导、因材施教）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．在近代，注重“教什么”的问题。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（立足人材培养目标）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．现如今，二者兼顾。  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（课程改革</a:t>
            </a:r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毛笔字、足球）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930275" y="841375"/>
            <a:ext cx="7350125" cy="337185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二、课程与教学关系的几种认识</a:t>
            </a:r>
          </a:p>
          <a:p>
            <a:pPr marL="0" indent="0" eaLnBrk="1" hangingPunct="1"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</a:p>
          <a:p>
            <a:pPr marL="0" indent="0" eaLnBrk="1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1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、独立模式</a:t>
            </a: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独立模式即课程、教学相对独立，各执一       端，互不交叉。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（国外原版课程）</a:t>
            </a:r>
          </a:p>
          <a:p>
            <a:pPr marL="0" indent="0" eaLnBrk="1" hangingPunct="1">
              <a:buNone/>
            </a:pP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896937" y="619124"/>
            <a:ext cx="7350125" cy="4060826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2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、包含模式</a:t>
            </a: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（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）大教学小课程，即认为教学是上位概念，课程包含于其中。科目、教材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课程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（学科融合）</a:t>
            </a: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（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）大课程小教学，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即把课程理解为上位概念，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课程的内涵和外延都相对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扩大。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（戏剧表演）</a:t>
            </a:r>
          </a:p>
          <a:p>
            <a:pPr marL="0" indent="0" eaLnBrk="1" hangingPunct="1">
              <a:buNone/>
            </a:pP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140" y="2757487"/>
            <a:ext cx="3368040" cy="1864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1047750" y="841375"/>
            <a:ext cx="7010400" cy="337185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3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、循环模式</a:t>
            </a: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循环模式即两种系统虽然相对独立，但存在互为反馈的延续关系，课程不断地对教学产生影响，反之亦然。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（新课改</a:t>
            </a:r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美术）</a:t>
            </a: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</a:p>
          <a:p>
            <a:pPr marL="0" indent="0" eaLnBrk="1" hangingPunct="1">
              <a:buNone/>
            </a:pP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940" y="3056890"/>
            <a:ext cx="3246120" cy="1534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三、课程与教学关系的共识</a:t>
            </a:r>
          </a:p>
        </p:txBody>
      </p:sp>
      <p:sp>
        <p:nvSpPr>
          <p:cNvPr id="39939" name="Rectangle 3"/>
          <p:cNvSpPr>
            <a:spLocks noGrp="1"/>
          </p:cNvSpPr>
          <p:nvPr>
            <p:ph idx="1"/>
          </p:nvPr>
        </p:nvSpPr>
        <p:spPr>
          <a:xfrm>
            <a:off x="1151572" y="1111250"/>
            <a:ext cx="6840855" cy="3429000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．从静态的角度理解课程时</a:t>
            </a:r>
          </a:p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课程与教学既有本质上的区别，又     有实践上的联系。</a:t>
            </a:r>
          </a:p>
          <a:p>
            <a:pPr eaLnBrk="1" hangingPunct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2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．从动态的角度理解课程时</a:t>
            </a:r>
          </a:p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课程几乎与教学活动相统一，教和学的过程也是课程生成的过程。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（实践课程）</a:t>
            </a:r>
          </a:p>
          <a:p>
            <a:pPr marL="0" indent="0" eaLnBrk="1" hangingPunct="1">
              <a:buNone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程的概念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52425"/>
            <a:ext cx="8229600" cy="733425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1: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课程的概念</a:t>
            </a:r>
            <a:endParaRPr lang="zh-CN" altLang="en-US" sz="4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0550" y="1176654"/>
            <a:ext cx="7848600" cy="3344546"/>
          </a:xfrm>
        </p:spPr>
        <p:txBody>
          <a:bodyPr vert="horz" wrap="square" lIns="91440" tIns="45720" rIns="91440" bIns="45720" anchor="t"/>
          <a:lstStyle/>
          <a:p>
            <a:pPr marL="704850" indent="-704850" algn="just" eaLnBrk="1" hangingPunct="1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一、课程的词源分析</a:t>
            </a:r>
          </a:p>
          <a:p>
            <a:pPr marL="704850" indent="-704850" algn="just" eaLnBrk="1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1. </a:t>
            </a:r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课程一词最早见于唐朝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。礼仪活动的相关程式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朱熹：学习内容的安排次序和规定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学程。教程，程序及设计。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80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年代中期以前，“课程”一词很少出现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凯洛夫。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704850" indent="-704850" algn="just" eaLnBrk="1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2.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在西方，课程一词最早是从拉丁语派生出来的，意为“跑道”(race-course)。</a:t>
            </a:r>
          </a:p>
          <a:p>
            <a:pPr marL="704850" indent="-704850" algn="just" eaLnBrk="1" hangingPunct="1">
              <a:buNone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704850" indent="-704850" algn="just" eaLnBrk="1" hangingPunct="1">
              <a:buNone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704850" indent="-704850" algn="just" eaLnBrk="1" hangingPunct="1">
              <a:buNone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508000" y="493713"/>
            <a:ext cx="8229600" cy="85566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3600" b="1" dirty="0">
                <a:ea typeface="黑体" panose="02010609060101010101" pitchFamily="49" charset="-122"/>
              </a:rPr>
              <a:t>二、关于课程概念的不同界说及其实际意义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85470" y="1543050"/>
            <a:ext cx="8152130" cy="304355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1.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《中国大百科全书·教育》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“课业及进程。广义指所教学科（教学科目）的总和，或指学生在教师指导下各种活动的总和；狭义指一门学科。”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br>
            <a:b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altLang="zh-CN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317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F65318-BBEE-44FF-976B-DB92D6D17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 dirty="0"/>
              <a:t>2.《</a:t>
            </a:r>
            <a:r>
              <a:rPr lang="zh-CN" altLang="en-US" sz="3200" b="1" dirty="0"/>
              <a:t>简明国际教育百科全书</a:t>
            </a:r>
            <a:r>
              <a:rPr lang="en-US" altLang="zh-CN" sz="3200" b="1" dirty="0"/>
              <a:t>·</a:t>
            </a:r>
            <a:r>
              <a:rPr lang="zh-CN" altLang="en-US" sz="3200" b="1" dirty="0"/>
              <a:t>课程</a:t>
            </a:r>
            <a:r>
              <a:rPr lang="en-US" altLang="zh-CN" sz="3200" b="1" dirty="0"/>
              <a:t>》9</a:t>
            </a:r>
            <a:r>
              <a:rPr lang="zh-CN" altLang="en-US" sz="3200" b="1" dirty="0"/>
              <a:t>种定义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93995E7-5C10-430C-8FF3-1EA6DCAEE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000" b="1" dirty="0"/>
              <a:t>    １、在学校教育中，为了使儿童和青年掌握一系列思维和行为的方式，而将潜在的经验按照一定顺序组织起来，这种经验组织就叫课程。</a:t>
            </a:r>
            <a:endParaRPr lang="en-US" altLang="zh-CN" sz="2000" b="1" dirty="0"/>
          </a:p>
          <a:p>
            <a:pPr marL="0" indent="0">
              <a:buNone/>
            </a:pP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（教材、课程结构）</a:t>
            </a:r>
            <a:endParaRPr lang="en-US" altLang="zh-CN" sz="2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2000" b="1" dirty="0"/>
              <a:t>    </a:t>
            </a:r>
            <a:r>
              <a:rPr lang="zh-CN" altLang="en-US" sz="2000" b="1" dirty="0"/>
              <a:t>２、学生在学校指导下经验的全部历程。  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（教育过程</a:t>
            </a:r>
            <a:r>
              <a:rPr lang="en-US" altLang="zh-CN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好学校）</a:t>
            </a:r>
          </a:p>
          <a:p>
            <a:pPr marL="0" indent="0">
              <a:buNone/>
            </a:pPr>
            <a:r>
              <a:rPr lang="zh-CN" altLang="en-US" sz="2000" b="1" dirty="0"/>
              <a:t>    ３、学校应为学生提供的一整套教学内容和实施计划。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（培养方案）</a:t>
            </a:r>
          </a:p>
          <a:p>
            <a:pPr marL="0" indent="0">
              <a:buNone/>
            </a:pPr>
            <a:r>
              <a:rPr lang="zh-CN" altLang="en-US" sz="2000" b="1" dirty="0"/>
              <a:t>    ４、课程是旨在探讨能够体现教师、学生、学科、环境影响的学科内容的各种方式方法。                                        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（教学方法）</a:t>
            </a:r>
          </a:p>
          <a:p>
            <a:pPr marL="0" indent="0">
              <a:buNone/>
            </a:pPr>
            <a:r>
              <a:rPr lang="zh-CN" altLang="en-US" sz="2000" b="1" dirty="0"/>
              <a:t>   ５、课程是学校的生活和计划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是一项指导生活的计划；课程构成了人们及前人积极的活动趋势。     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（目标导向：学习生活的全部计划）</a:t>
            </a:r>
            <a:r>
              <a:rPr lang="zh-CN" altLang="en-US" sz="2000" b="1" dirty="0"/>
              <a:t>    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500887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68DB3F-01AB-4A8D-ACCE-C85615470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98B11A6-04A9-4A31-A393-E9A335FB9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08000"/>
            <a:ext cx="8229600" cy="43307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b="1" dirty="0"/>
              <a:t>    ６、课程是一种学习计划。                （学生视角）</a:t>
            </a:r>
          </a:p>
          <a:p>
            <a:pPr marL="0" indent="0">
              <a:buNone/>
            </a:pPr>
            <a:r>
              <a:rPr lang="zh-CN" altLang="en-US" sz="2400" b="1" dirty="0"/>
              <a:t>    ７、课程是通过对知识和经验的系统再现，有计划地说明人类的学习经验和预期的学习成果，使学生在学校的指导下，能够有意识地不断发展个人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社会能力。（社会视角）</a:t>
            </a:r>
          </a:p>
          <a:p>
            <a:pPr marL="0" indent="0">
              <a:buNone/>
            </a:pPr>
            <a:r>
              <a:rPr lang="zh-CN" altLang="en-US" sz="2400" b="1" dirty="0"/>
              <a:t>    ８、课程基本上由</a:t>
            </a:r>
            <a:r>
              <a:rPr lang="en-US" altLang="zh-CN" sz="2400" b="1" dirty="0"/>
              <a:t>5</a:t>
            </a:r>
            <a:r>
              <a:rPr lang="zh-CN" altLang="en-US" sz="2400" b="1" dirty="0"/>
              <a:t>大方面的学科构成：掌握母语；数学；自然科学；历史；外语。                              （学科视角）</a:t>
            </a:r>
          </a:p>
          <a:p>
            <a:pPr marL="0" indent="0">
              <a:buNone/>
            </a:pPr>
            <a:r>
              <a:rPr lang="zh-CN" altLang="en-US" sz="2400" b="1" dirty="0"/>
              <a:t>    ９、课程被认为是关于人类经验的可行思维模式，其范围广泛且不断扩大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不是指结论，而是指从中导出结论的模式，以及在这些结论中那些所谓有根据的经过检验的真理。</a:t>
            </a:r>
            <a:endParaRPr lang="en-US" altLang="zh-CN" sz="2400" b="1" dirty="0"/>
          </a:p>
          <a:p>
            <a:pPr marL="0" indent="0">
              <a:buNone/>
            </a:pPr>
            <a:r>
              <a:rPr lang="en-US" altLang="zh-CN" sz="2400" b="1" dirty="0"/>
              <a:t>                                                  </a:t>
            </a:r>
            <a:r>
              <a:rPr lang="zh-CN" altLang="en-US" sz="2400" b="1" dirty="0"/>
              <a:t>（思维模式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学生能力）</a:t>
            </a:r>
          </a:p>
          <a:p>
            <a:pPr marL="0" indent="0">
              <a:buNone/>
            </a:pPr>
            <a:r>
              <a:rPr lang="zh-CN" altLang="en-US" sz="2400" b="1" dirty="0"/>
              <a:t>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113504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031875" y="355600"/>
            <a:ext cx="7080250" cy="42227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黄政杰对课程的分类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课程是学科（内容）、教材。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lvl="0" eaLnBrk="1" hangingPunct="1"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一个科目或所有科目。一本教科书、一套教科书、教科书的内容及各种教学材料等。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buNone/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观点：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课程发展或开发的主要工作是各种科目的罗列、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教材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的编制与审定、教科书的撰写以及其他教学材料的生产；课程的价值取向是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以知识为中心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，教师最关心的是知识的传授和学生对知识的掌握；课程的编制、开发工作主要由学科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专家负责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教师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只是一系列课程材料的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使用者和执行者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br>
            <a:b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altLang="zh-CN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B90BAC-D002-4F4D-9DEA-723BD2FA7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EDF0CCC-4C50-4ED2-8E34-8A9064AE4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55600"/>
            <a:ext cx="8229600" cy="4356100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课程是经验</a:t>
            </a:r>
          </a:p>
          <a:p>
            <a:r>
              <a:rPr lang="zh-CN" altLang="en-US" sz="2000" dirty="0"/>
              <a:t> </a:t>
            </a:r>
            <a:r>
              <a:rPr lang="zh-CN" altLang="zh-CN" sz="2000" dirty="0"/>
              <a:t>①课程是学校中在行政管理、计划、教学和学习时实际发生的一切；②课程是学校中学生所遭遇的一切经验；③课程是学校内学生所遭遇的一切有计划、有组织的经验；④课程是学校内学生所遭遇的一切有计划、有组织的经验，这些经验是</a:t>
            </a:r>
            <a:r>
              <a:rPr lang="zh-CN" altLang="zh-CN" sz="2000" dirty="0">
                <a:solidFill>
                  <a:srgbClr val="C00000"/>
                </a:solidFill>
              </a:rPr>
              <a:t>为了教学目</a:t>
            </a:r>
            <a:r>
              <a:rPr lang="zh-CN" altLang="zh-CN" sz="2000" dirty="0"/>
              <a:t>的而设计的；⑤课程是学生所参与的一连串活动，这些活动是</a:t>
            </a:r>
            <a:r>
              <a:rPr lang="zh-CN" altLang="zh-CN" sz="2000" dirty="0">
                <a:solidFill>
                  <a:srgbClr val="C00000"/>
                </a:solidFill>
              </a:rPr>
              <a:t>为了改变学生的知识能力</a:t>
            </a:r>
            <a:r>
              <a:rPr lang="zh-CN" altLang="zh-CN" sz="2000" dirty="0"/>
              <a:t>而设计的；⑥课程是学校内学生生活的</a:t>
            </a:r>
            <a:r>
              <a:rPr lang="zh-CN" altLang="zh-CN" sz="2000" dirty="0">
                <a:solidFill>
                  <a:srgbClr val="FF0000"/>
                </a:solidFill>
              </a:rPr>
              <a:t>有计划干预</a:t>
            </a:r>
            <a:r>
              <a:rPr lang="zh-CN" altLang="zh-CN" sz="2000" dirty="0"/>
              <a:t>，这种干预是</a:t>
            </a:r>
            <a:r>
              <a:rPr lang="zh-CN" altLang="zh-CN" sz="2000" dirty="0">
                <a:solidFill>
                  <a:srgbClr val="C00000"/>
                </a:solidFill>
              </a:rPr>
              <a:t>为了加速学生的教育</a:t>
            </a:r>
            <a:r>
              <a:rPr lang="zh-CN" altLang="zh-CN" sz="2000" dirty="0"/>
              <a:t>而设计的。</a:t>
            </a:r>
            <a:r>
              <a:rPr lang="en-US" altLang="zh-CN" sz="2000" dirty="0"/>
              <a:t>                 </a:t>
            </a:r>
            <a:r>
              <a:rPr lang="zh-CN" altLang="en-US" sz="2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（课程究竟是如何设计？）</a:t>
            </a:r>
            <a:endParaRPr lang="zh-CN" altLang="zh-CN" sz="2000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000" b="1" dirty="0">
                <a:solidFill>
                  <a:srgbClr val="C00000"/>
                </a:solidFill>
              </a:rPr>
              <a:t>观点：</a:t>
            </a:r>
            <a:r>
              <a:rPr lang="zh-CN" altLang="zh-CN" sz="2000" dirty="0"/>
              <a:t>关心的是学校或教室内实际发生了什么，重视师生间的交互作用所产生的结果，关注的焦点由</a:t>
            </a:r>
            <a:r>
              <a:rPr lang="zh-CN" altLang="zh-CN" sz="2000" dirty="0">
                <a:solidFill>
                  <a:srgbClr val="C00000"/>
                </a:solidFill>
              </a:rPr>
              <a:t>“教”</a:t>
            </a:r>
            <a:r>
              <a:rPr lang="zh-CN" altLang="en-US" sz="2000" dirty="0">
                <a:solidFill>
                  <a:srgbClr val="C00000"/>
                </a:solidFill>
              </a:rPr>
              <a:t> </a:t>
            </a:r>
            <a:r>
              <a:rPr lang="zh-CN" altLang="zh-CN" sz="2000" dirty="0">
                <a:solidFill>
                  <a:srgbClr val="C00000"/>
                </a:solidFill>
              </a:rPr>
              <a:t>转向了“学”</a:t>
            </a:r>
            <a:r>
              <a:rPr lang="zh-CN" altLang="en-US" sz="2000" dirty="0">
                <a:solidFill>
                  <a:srgbClr val="C00000"/>
                </a:solidFill>
              </a:rPr>
              <a:t> </a:t>
            </a:r>
            <a:r>
              <a:rPr lang="zh-CN" altLang="zh-CN" sz="2000" dirty="0"/>
              <a:t>。每个学生都有自己独特的课程，</a:t>
            </a:r>
            <a:r>
              <a:rPr lang="zh-CN" altLang="zh-CN" sz="2000" dirty="0">
                <a:solidFill>
                  <a:srgbClr val="C00000"/>
                </a:solidFill>
              </a:rPr>
              <a:t>教师</a:t>
            </a:r>
            <a:r>
              <a:rPr lang="zh-CN" altLang="zh-CN" sz="2000" dirty="0"/>
              <a:t>也不再是被动接纳的容器，而是拥有创造的自由与空间的课程发展者。课程的</a:t>
            </a:r>
            <a:r>
              <a:rPr lang="zh-CN" altLang="zh-CN" sz="2000" dirty="0">
                <a:solidFill>
                  <a:srgbClr val="C00000"/>
                </a:solidFill>
              </a:rPr>
              <a:t>评价</a:t>
            </a:r>
            <a:r>
              <a:rPr lang="zh-CN" altLang="zh-CN" sz="2000" dirty="0"/>
              <a:t>也不能再固守事先规定的文件课程，而必须充分考虑实际发生的课程和学生多方面的体验与收获。</a:t>
            </a:r>
            <a:br>
              <a:rPr lang="en-US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1285940"/>
      </p:ext>
    </p:extLst>
  </p:cSld>
  <p:clrMapOvr>
    <a:masterClrMapping/>
  </p:clrMapOvr>
</p:sld>
</file>

<file path=ppt/theme/theme1.xml><?xml version="1.0" encoding="utf-8"?>
<a:theme xmlns:a="http://schemas.openxmlformats.org/drawingml/2006/main" name="1_cdb2004169gl">
  <a:themeElements>
    <a:clrScheme name="1_cdb2004169gl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1_cdb2004169g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cdb2004169gl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169gl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169gl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db2004169gl">
  <a:themeElements>
    <a:clrScheme name="cdb2004169gl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cdb2004169g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db2004169gl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69gl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69gl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纯白16比9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模板001</Template>
  <TotalTime>381</TotalTime>
  <Words>1991</Words>
  <Application>Microsoft Office PowerPoint</Application>
  <PresentationFormat>自定义</PresentationFormat>
  <Paragraphs>132</Paragraphs>
  <Slides>27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黑体</vt:lpstr>
      <vt:lpstr>楷体</vt:lpstr>
      <vt:lpstr>宋体</vt:lpstr>
      <vt:lpstr>Arial</vt:lpstr>
      <vt:lpstr>Calibri</vt:lpstr>
      <vt:lpstr>Wingdings</vt:lpstr>
      <vt:lpstr>1_cdb2004169gl</vt:lpstr>
      <vt:lpstr>cdb2004169gl</vt:lpstr>
      <vt:lpstr>纯白16比9模板</vt:lpstr>
      <vt:lpstr>Photoshop.Image.6</vt:lpstr>
      <vt:lpstr>第二章  课程与教学概念界定</vt:lpstr>
      <vt:lpstr>案例：一名学生的困惑</vt:lpstr>
      <vt:lpstr>知识点1： 课程的概念</vt:lpstr>
      <vt:lpstr>知识点1:课程的概念</vt:lpstr>
      <vt:lpstr>二、关于课程概念的不同界说及其实际意义</vt:lpstr>
      <vt:lpstr>2.《简明国际教育百科全书·课程》9种定义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4.其它课程观点</vt:lpstr>
      <vt:lpstr>三、课程概念复杂多样的原因</vt:lpstr>
      <vt:lpstr>知识点2： 教学概念</vt:lpstr>
      <vt:lpstr>案例：这种理解对不对？</vt:lpstr>
      <vt:lpstr>知识点2：教学的概念</vt:lpstr>
      <vt:lpstr>PowerPoint 演示文稿</vt:lpstr>
      <vt:lpstr>二、几种对教学概念的厘定角度</vt:lpstr>
      <vt:lpstr>三、王策三先生对教学概念的归纳</vt:lpstr>
      <vt:lpstr>四、教学概念的几种共识</vt:lpstr>
      <vt:lpstr>知识点3： 课程与教学的关系</vt:lpstr>
      <vt:lpstr>案例：一位教师的困惑</vt:lpstr>
      <vt:lpstr>知识点3：课程与教学的关系</vt:lpstr>
      <vt:lpstr>PowerPoint 演示文稿</vt:lpstr>
      <vt:lpstr>PowerPoint 演示文稿</vt:lpstr>
      <vt:lpstr>PowerPoint 演示文稿</vt:lpstr>
      <vt:lpstr>三、课程与教学关系的共识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什么是基础教育</dc:title>
  <dc:creator>Lenovo VIP</dc:creator>
  <cp:lastModifiedBy>岚</cp:lastModifiedBy>
  <cp:revision>132</cp:revision>
  <dcterms:created xsi:type="dcterms:W3CDTF">2013-10-15T12:17:00Z</dcterms:created>
  <dcterms:modified xsi:type="dcterms:W3CDTF">2018-12-20T02:43:37Z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