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sldIdLst>
    <p:sldId id="276" r:id="rId4"/>
    <p:sldId id="287" r:id="rId5"/>
    <p:sldId id="316" r:id="rId6"/>
    <p:sldId id="257" r:id="rId7"/>
    <p:sldId id="313" r:id="rId8"/>
    <p:sldId id="281" r:id="rId9"/>
    <p:sldId id="317" r:id="rId10"/>
    <p:sldId id="259" r:id="rId11"/>
    <p:sldId id="315" r:id="rId12"/>
    <p:sldId id="314" r:id="rId13"/>
    <p:sldId id="266" r:id="rId14"/>
    <p:sldId id="282" r:id="rId15"/>
    <p:sldId id="318" r:id="rId16"/>
    <p:sldId id="262" r:id="rId17"/>
    <p:sldId id="272" r:id="rId18"/>
    <p:sldId id="319" r:id="rId19"/>
    <p:sldId id="284" r:id="rId20"/>
    <p:sldId id="320" r:id="rId21"/>
    <p:sldId id="271" r:id="rId22"/>
    <p:sldId id="277" r:id="rId23"/>
  </p:sldIdLst>
  <p:sldSz cx="9144000" cy="5145088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lvl="1" indent="1143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lvl="2" indent="2286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lvl="3" indent="3429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lvl="4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/>
    <p:restoredTop sz="94660"/>
  </p:normalViewPr>
  <p:slideViewPr>
    <p:cSldViewPr snapToGrid="0" showGuides="1">
      <p:cViewPr varScale="1">
        <p:scale>
          <a:sx n="150" d="100"/>
          <a:sy n="150" d="100"/>
        </p:scale>
        <p:origin x="456" y="120"/>
      </p:cViewPr>
      <p:guideLst>
        <p:guide orient="horz" pos="162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9108"/>
            <a:ext cx="7772400" cy="11020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14509"/>
            <a:ext cx="2057400" cy="423040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14509"/>
            <a:ext cx="6019800" cy="423040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9108"/>
            <a:ext cx="7772400" cy="11020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2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12"/>
            <a:ext cx="7772400" cy="1125884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439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294"/>
            <a:ext cx="4040188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2454"/>
            <a:ext cx="4040188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294"/>
            <a:ext cx="4041775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2454"/>
            <a:ext cx="4041775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3"/>
            <a:ext cx="3008313" cy="8718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2"/>
            <a:ext cx="5111750" cy="43907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89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2"/>
            <a:ext cx="5486400" cy="4255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517"/>
            <a:ext cx="5486400" cy="3087053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7144"/>
            <a:ext cx="5486400" cy="603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14509"/>
            <a:ext cx="2057400" cy="423040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14509"/>
            <a:ext cx="6019800" cy="423040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213"/>
            <a:ext cx="7772400" cy="11031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354"/>
            <a:ext cx="6400800" cy="131479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C53353-4708-458C-ABEF-1BBE56E603A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7A0535C-14D9-430A-BD04-3A45F59DD779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794"/>
            <a:ext cx="7772400" cy="10219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41"/>
            <a:ext cx="7772400" cy="112545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CDEAAF-24A3-4128-945E-6470CB19FD4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717"/>
            <a:ext cx="4038600" cy="33951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717"/>
            <a:ext cx="4038600" cy="33951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86D5ED4-380B-4BEC-A69B-1FBDB837FE3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24"/>
            <a:ext cx="4040188" cy="4798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41"/>
            <a:ext cx="4040188" cy="29647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24"/>
            <a:ext cx="4041775" cy="4798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41"/>
            <a:ext cx="4041775" cy="29647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899D82-3CD7-40CB-A30C-F90E2E6FDD1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E2A10B-05B2-4A8B-8C32-84F5C1FD752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CBC2CA-58F3-4E02-9EDF-074EE5733658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2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12"/>
            <a:ext cx="7772400" cy="1125884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627"/>
            <a:ext cx="3008313" cy="8726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629"/>
            <a:ext cx="5111750" cy="43912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7234"/>
            <a:ext cx="3008313" cy="35186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B4B61A-0D88-436B-BCD3-160D2E213619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2150"/>
            <a:ext cx="5486400" cy="4245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825"/>
            <a:ext cx="5486400" cy="3087052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693"/>
            <a:ext cx="5486400" cy="604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F88E36-83FE-4A9A-9D49-B43A4FF092D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14207-0838-42EB-B095-4B3A2A3EA6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805"/>
            <a:ext cx="2057400" cy="439008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805"/>
            <a:ext cx="6019800" cy="439008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1CA092-E78E-455F-BCF8-1A7323A5E9B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439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294"/>
            <a:ext cx="4040188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2454"/>
            <a:ext cx="4040188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294"/>
            <a:ext cx="4041775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2454"/>
            <a:ext cx="4041775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3"/>
            <a:ext cx="3008313" cy="8718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2"/>
            <a:ext cx="5111750" cy="43907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89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2"/>
            <a:ext cx="5486400" cy="4255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517"/>
            <a:ext cx="5486400" cy="3087053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7144"/>
            <a:ext cx="5486400" cy="603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17"/>
          <p:cNvSpPr/>
          <p:nvPr/>
        </p:nvSpPr>
        <p:spPr bwMode="auto">
          <a:xfrm>
            <a:off x="-6350" y="1085850"/>
            <a:ext cx="9161463" cy="2876550"/>
          </a:xfrm>
          <a:custGeom>
            <a:avLst/>
            <a:gdLst/>
            <a:ahLst/>
            <a:cxnLst>
              <a:cxn ang="0">
                <a:pos x="12" y="124"/>
              </a:cxn>
              <a:cxn ang="0">
                <a:pos x="1381" y="12"/>
              </a:cxn>
              <a:cxn ang="0">
                <a:pos x="4064" y="581"/>
              </a:cxn>
              <a:cxn ang="0">
                <a:pos x="5773" y="118"/>
              </a:cxn>
              <a:cxn ang="0">
                <a:pos x="5766" y="2151"/>
              </a:cxn>
              <a:cxn ang="0">
                <a:pos x="3966" y="2263"/>
              </a:cxn>
              <a:cxn ang="0">
                <a:pos x="1963" y="1897"/>
              </a:cxn>
              <a:cxn ang="0">
                <a:pos x="6" y="2407"/>
              </a:cxn>
              <a:cxn ang="0">
                <a:pos x="12" y="124"/>
              </a:cxn>
            </a:cxnLst>
            <a:rect l="0" t="0" r="r" b="b"/>
            <a:pathLst>
              <a:path w="5773" h="2414">
                <a:moveTo>
                  <a:pt x="12" y="124"/>
                </a:moveTo>
                <a:cubicBezTo>
                  <a:pt x="150" y="76"/>
                  <a:pt x="581" y="0"/>
                  <a:pt x="1381" y="12"/>
                </a:cubicBezTo>
                <a:cubicBezTo>
                  <a:pt x="2181" y="23"/>
                  <a:pt x="3370" y="437"/>
                  <a:pt x="4064" y="581"/>
                </a:cubicBezTo>
                <a:cubicBezTo>
                  <a:pt x="4758" y="725"/>
                  <a:pt x="5635" y="219"/>
                  <a:pt x="5773" y="118"/>
                </a:cubicBezTo>
                <a:lnTo>
                  <a:pt x="5766" y="2151"/>
                </a:lnTo>
                <a:cubicBezTo>
                  <a:pt x="4994" y="2407"/>
                  <a:pt x="4326" y="2311"/>
                  <a:pt x="3966" y="2263"/>
                </a:cubicBezTo>
                <a:cubicBezTo>
                  <a:pt x="3606" y="2215"/>
                  <a:pt x="2715" y="1873"/>
                  <a:pt x="1963" y="1897"/>
                </a:cubicBezTo>
                <a:cubicBezTo>
                  <a:pt x="1305" y="1893"/>
                  <a:pt x="0" y="2402"/>
                  <a:pt x="6" y="2407"/>
                </a:cubicBezTo>
                <a:cubicBezTo>
                  <a:pt x="12" y="2414"/>
                  <a:pt x="12" y="568"/>
                  <a:pt x="12" y="124"/>
                </a:cubicBezTo>
                <a:close/>
              </a:path>
            </a:pathLst>
          </a:custGeom>
          <a:solidFill>
            <a:schemeClr val="accent1">
              <a:alpha val="40999"/>
            </a:schemeClr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Freeform 18"/>
          <p:cNvSpPr/>
          <p:nvPr/>
        </p:nvSpPr>
        <p:spPr bwMode="auto">
          <a:xfrm>
            <a:off x="-6350" y="1296988"/>
            <a:ext cx="9147175" cy="2451100"/>
          </a:xfrm>
          <a:custGeom>
            <a:avLst/>
            <a:gdLst/>
            <a:ahLst/>
            <a:cxnLst>
              <a:cxn ang="0">
                <a:pos x="6" y="272"/>
              </a:cxn>
              <a:cxn ang="0">
                <a:pos x="1453" y="10"/>
              </a:cxn>
              <a:cxn ang="0">
                <a:pos x="4182" y="482"/>
              </a:cxn>
              <a:cxn ang="0">
                <a:pos x="5764" y="154"/>
              </a:cxn>
              <a:cxn ang="0">
                <a:pos x="5764" y="1806"/>
              </a:cxn>
              <a:cxn ang="0">
                <a:pos x="4005" y="1994"/>
              </a:cxn>
              <a:cxn ang="0">
                <a:pos x="1891" y="1522"/>
              </a:cxn>
              <a:cxn ang="0">
                <a:pos x="6" y="1967"/>
              </a:cxn>
              <a:cxn ang="0">
                <a:pos x="6" y="272"/>
              </a:cxn>
            </a:cxnLst>
            <a:rect l="0" t="0" r="r" b="b"/>
            <a:pathLst>
              <a:path w="5764" h="2057">
                <a:moveTo>
                  <a:pt x="6" y="272"/>
                </a:moveTo>
                <a:cubicBezTo>
                  <a:pt x="144" y="233"/>
                  <a:pt x="656" y="0"/>
                  <a:pt x="1453" y="10"/>
                </a:cubicBezTo>
                <a:cubicBezTo>
                  <a:pt x="2250" y="20"/>
                  <a:pt x="3475" y="403"/>
                  <a:pt x="4182" y="482"/>
                </a:cubicBezTo>
                <a:cubicBezTo>
                  <a:pt x="4890" y="561"/>
                  <a:pt x="5626" y="237"/>
                  <a:pt x="5764" y="154"/>
                </a:cubicBezTo>
                <a:lnTo>
                  <a:pt x="5764" y="1806"/>
                </a:lnTo>
                <a:cubicBezTo>
                  <a:pt x="4919" y="2052"/>
                  <a:pt x="4485" y="2057"/>
                  <a:pt x="4005" y="1994"/>
                </a:cubicBezTo>
                <a:cubicBezTo>
                  <a:pt x="3526" y="1929"/>
                  <a:pt x="2640" y="1502"/>
                  <a:pt x="1891" y="1522"/>
                </a:cubicBezTo>
                <a:cubicBezTo>
                  <a:pt x="1234" y="1519"/>
                  <a:pt x="0" y="1962"/>
                  <a:pt x="6" y="1967"/>
                </a:cubicBezTo>
                <a:cubicBezTo>
                  <a:pt x="12" y="1972"/>
                  <a:pt x="6" y="641"/>
                  <a:pt x="6" y="27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28" name="Group 4"/>
          <p:cNvGrpSpPr/>
          <p:nvPr/>
        </p:nvGrpSpPr>
        <p:grpSpPr>
          <a:xfrm>
            <a:off x="7086600" y="1462088"/>
            <a:ext cx="533400" cy="400050"/>
            <a:chOff x="0" y="0"/>
            <a:chExt cx="288" cy="288"/>
          </a:xfrm>
        </p:grpSpPr>
        <p:sp>
          <p:nvSpPr>
            <p:cNvPr id="1043" name="Oval 20"/>
            <p:cNvSpPr>
              <a:spLocks noChangeArrowheads="1"/>
            </p:cNvSpPr>
            <p:nvPr/>
          </p:nvSpPr>
          <p:spPr bwMode="auto">
            <a:xfrm>
              <a:off x="0" y="0"/>
              <a:ext cx="288" cy="288"/>
            </a:xfrm>
            <a:prstGeom prst="ellipse">
              <a:avLst/>
            </a:prstGeom>
            <a:gradFill rotWithShape="1">
              <a:gsLst>
                <a:gs pos="0">
                  <a:srgbClr val="C7CEE9"/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4" name="Oval 21"/>
            <p:cNvSpPr>
              <a:spLocks noChangeArrowheads="1"/>
            </p:cNvSpPr>
            <p:nvPr/>
          </p:nvSpPr>
          <p:spPr bwMode="auto">
            <a:xfrm>
              <a:off x="0" y="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29" name="Group 7"/>
          <p:cNvGrpSpPr/>
          <p:nvPr/>
        </p:nvGrpSpPr>
        <p:grpSpPr>
          <a:xfrm>
            <a:off x="7620000" y="1028700"/>
            <a:ext cx="914400" cy="685800"/>
            <a:chOff x="0" y="0"/>
            <a:chExt cx="576" cy="576"/>
          </a:xfrm>
        </p:grpSpPr>
        <p:sp>
          <p:nvSpPr>
            <p:cNvPr id="1041" name="Oval 23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2" name="Oval 24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30" name="Group 10"/>
          <p:cNvGrpSpPr/>
          <p:nvPr/>
        </p:nvGrpSpPr>
        <p:grpSpPr>
          <a:xfrm>
            <a:off x="304800" y="2573338"/>
            <a:ext cx="1295400" cy="1028700"/>
            <a:chOff x="0" y="0"/>
            <a:chExt cx="576" cy="576"/>
          </a:xfrm>
        </p:grpSpPr>
        <p:sp>
          <p:nvSpPr>
            <p:cNvPr id="1039" name="Oval 26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tx2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0" name="Oval 27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31" name="Group 13"/>
          <p:cNvGrpSpPr/>
          <p:nvPr/>
        </p:nvGrpSpPr>
        <p:grpSpPr>
          <a:xfrm>
            <a:off x="228600" y="228600"/>
            <a:ext cx="1079500" cy="593725"/>
            <a:chOff x="0" y="0"/>
            <a:chExt cx="680" cy="499"/>
          </a:xfrm>
        </p:grpSpPr>
        <p:sp>
          <p:nvSpPr>
            <p:cNvPr id="1037" name="Text Box 14"/>
            <p:cNvSpPr txBox="1">
              <a:spLocks noChangeArrowheads="1"/>
            </p:cNvSpPr>
            <p:nvPr/>
          </p:nvSpPr>
          <p:spPr bwMode="auto">
            <a:xfrm>
              <a:off x="0" y="111"/>
              <a:ext cx="68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LOGO</a:t>
              </a:r>
            </a:p>
          </p:txBody>
        </p:sp>
        <p:sp>
          <p:nvSpPr>
            <p:cNvPr id="1038" name="AutoShape 15"/>
            <p:cNvSpPr>
              <a:spLocks noChangeArrowheads="1"/>
            </p:cNvSpPr>
            <p:nvPr/>
          </p:nvSpPr>
          <p:spPr bwMode="auto">
            <a:xfrm rot="5400000">
              <a:off x="248" y="-185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2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33734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33" name="Rectangle 2"/>
          <p:cNvSpPr>
            <a:spLocks noGrp="1"/>
          </p:cNvSpPr>
          <p:nvPr>
            <p:ph type="title"/>
          </p:nvPr>
        </p:nvSpPr>
        <p:spPr>
          <a:xfrm>
            <a:off x="914400" y="514350"/>
            <a:ext cx="7391400" cy="422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6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59338"/>
            <a:ext cx="2133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59338"/>
            <a:ext cx="2895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59338"/>
            <a:ext cx="2133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1630" indent="-3416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448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•"/>
        <a:defRPr sz="2100">
          <a:solidFill>
            <a:schemeClr val="tx1"/>
          </a:solidFill>
          <a:latin typeface="+mn-lt"/>
        </a:defRPr>
      </a:lvl3pPr>
      <a:lvl4pPr marL="15989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1900">
          <a:solidFill>
            <a:schemeClr val="tx1"/>
          </a:solidFill>
          <a:latin typeface="+mn-lt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9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7"/>
          <p:cNvGraphicFramePr>
            <a:graphicFrameLocks noChangeAspect="1"/>
          </p:cNvGraphicFramePr>
          <p:nvPr/>
        </p:nvGraphicFramePr>
        <p:xfrm>
          <a:off x="0" y="0"/>
          <a:ext cx="9144000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r:id="rId14" imgW="9563100" imgH="1600200" progId="Photoshop.Image.6">
                  <p:embed/>
                </p:oleObj>
              </mc:Choice>
              <mc:Fallback>
                <p:oleObj r:id="rId14" imgW="9563100" imgH="1600200" progId="Photoshop.Image.6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900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Freeform 16"/>
          <p:cNvSpPr/>
          <p:nvPr/>
        </p:nvSpPr>
        <p:spPr bwMode="auto">
          <a:xfrm>
            <a:off x="-7937" y="211138"/>
            <a:ext cx="9151938" cy="1217613"/>
          </a:xfrm>
          <a:custGeom>
            <a:avLst/>
            <a:gdLst/>
            <a:ahLst/>
            <a:cxnLst>
              <a:cxn ang="0">
                <a:pos x="6" y="109"/>
              </a:cxn>
              <a:cxn ang="0">
                <a:pos x="1427" y="46"/>
              </a:cxn>
              <a:cxn ang="0">
                <a:pos x="4032" y="255"/>
              </a:cxn>
              <a:cxn ang="0">
                <a:pos x="5767" y="0"/>
              </a:cxn>
              <a:cxn ang="0">
                <a:pos x="5767" y="776"/>
              </a:cxn>
              <a:cxn ang="0">
                <a:pos x="4065" y="831"/>
              </a:cxn>
              <a:cxn ang="0">
                <a:pos x="1984" y="674"/>
              </a:cxn>
              <a:cxn ang="0">
                <a:pos x="14" y="995"/>
              </a:cxn>
              <a:cxn ang="0">
                <a:pos x="6" y="109"/>
              </a:cxn>
            </a:cxnLst>
            <a:rect l="0" t="0" r="r" b="b"/>
            <a:pathLst>
              <a:path w="5767" h="1021">
                <a:moveTo>
                  <a:pt x="6" y="109"/>
                </a:moveTo>
                <a:cubicBezTo>
                  <a:pt x="144" y="93"/>
                  <a:pt x="626" y="42"/>
                  <a:pt x="1427" y="46"/>
                </a:cubicBezTo>
                <a:cubicBezTo>
                  <a:pt x="2228" y="50"/>
                  <a:pt x="3321" y="224"/>
                  <a:pt x="4032" y="255"/>
                </a:cubicBezTo>
                <a:cubicBezTo>
                  <a:pt x="4742" y="286"/>
                  <a:pt x="5649" y="91"/>
                  <a:pt x="5767" y="0"/>
                </a:cubicBezTo>
                <a:lnTo>
                  <a:pt x="5767" y="776"/>
                </a:lnTo>
                <a:cubicBezTo>
                  <a:pt x="4948" y="879"/>
                  <a:pt x="4543" y="844"/>
                  <a:pt x="4065" y="831"/>
                </a:cubicBezTo>
                <a:cubicBezTo>
                  <a:pt x="3587" y="818"/>
                  <a:pt x="2973" y="694"/>
                  <a:pt x="1984" y="674"/>
                </a:cubicBezTo>
                <a:cubicBezTo>
                  <a:pt x="995" y="654"/>
                  <a:pt x="28" y="969"/>
                  <a:pt x="14" y="995"/>
                </a:cubicBezTo>
                <a:cubicBezTo>
                  <a:pt x="0" y="1021"/>
                  <a:pt x="6" y="255"/>
                  <a:pt x="6" y="109"/>
                </a:cubicBezTo>
                <a:close/>
              </a:path>
            </a:pathLst>
          </a:custGeom>
          <a:solidFill>
            <a:schemeClr val="accent1">
              <a:alpha val="40999"/>
            </a:schemeClr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Freeform 17"/>
          <p:cNvSpPr/>
          <p:nvPr/>
        </p:nvSpPr>
        <p:spPr bwMode="auto">
          <a:xfrm>
            <a:off x="-17462" y="400050"/>
            <a:ext cx="9158288" cy="754063"/>
          </a:xfrm>
          <a:custGeom>
            <a:avLst/>
            <a:gdLst/>
            <a:ahLst/>
            <a:cxnLst>
              <a:cxn ang="0">
                <a:pos x="20" y="109"/>
              </a:cxn>
              <a:cxn ang="0">
                <a:pos x="1442" y="3"/>
              </a:cxn>
              <a:cxn ang="0">
                <a:pos x="4150" y="148"/>
              </a:cxn>
              <a:cxn ang="0">
                <a:pos x="5771" y="37"/>
              </a:cxn>
              <a:cxn ang="0">
                <a:pos x="5771" y="557"/>
              </a:cxn>
              <a:cxn ang="0">
                <a:pos x="3942" y="592"/>
              </a:cxn>
              <a:cxn ang="0">
                <a:pos x="1839" y="456"/>
              </a:cxn>
              <a:cxn ang="0">
                <a:pos x="6" y="620"/>
              </a:cxn>
              <a:cxn ang="0">
                <a:pos x="20" y="109"/>
              </a:cxn>
            </a:cxnLst>
            <a:rect l="0" t="0" r="r" b="b"/>
            <a:pathLst>
              <a:path w="5771" h="634">
                <a:moveTo>
                  <a:pt x="20" y="109"/>
                </a:moveTo>
                <a:cubicBezTo>
                  <a:pt x="26" y="109"/>
                  <a:pt x="645" y="0"/>
                  <a:pt x="1442" y="3"/>
                </a:cubicBezTo>
                <a:cubicBezTo>
                  <a:pt x="2239" y="6"/>
                  <a:pt x="3443" y="123"/>
                  <a:pt x="4150" y="148"/>
                </a:cubicBezTo>
                <a:cubicBezTo>
                  <a:pt x="4858" y="173"/>
                  <a:pt x="5633" y="63"/>
                  <a:pt x="5771" y="37"/>
                </a:cubicBezTo>
                <a:lnTo>
                  <a:pt x="5771" y="557"/>
                </a:lnTo>
                <a:cubicBezTo>
                  <a:pt x="4926" y="634"/>
                  <a:pt x="4422" y="612"/>
                  <a:pt x="3942" y="592"/>
                </a:cubicBezTo>
                <a:cubicBezTo>
                  <a:pt x="3463" y="572"/>
                  <a:pt x="2588" y="450"/>
                  <a:pt x="1839" y="456"/>
                </a:cubicBezTo>
                <a:cubicBezTo>
                  <a:pt x="1182" y="455"/>
                  <a:pt x="0" y="618"/>
                  <a:pt x="6" y="620"/>
                </a:cubicBezTo>
                <a:cubicBezTo>
                  <a:pt x="12" y="621"/>
                  <a:pt x="14" y="109"/>
                  <a:pt x="20" y="10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053" name="Group 5"/>
          <p:cNvGrpSpPr/>
          <p:nvPr/>
        </p:nvGrpSpPr>
        <p:grpSpPr>
          <a:xfrm>
            <a:off x="7740650" y="260350"/>
            <a:ext cx="387350" cy="274638"/>
            <a:chOff x="0" y="0"/>
            <a:chExt cx="288" cy="288"/>
          </a:xfrm>
        </p:grpSpPr>
        <p:sp>
          <p:nvSpPr>
            <p:cNvPr id="2065" name="Oval 19"/>
            <p:cNvSpPr>
              <a:spLocks noChangeArrowheads="1"/>
            </p:cNvSpPr>
            <p:nvPr/>
          </p:nvSpPr>
          <p:spPr bwMode="auto">
            <a:xfrm>
              <a:off x="0" y="0"/>
              <a:ext cx="288" cy="288"/>
            </a:xfrm>
            <a:prstGeom prst="ellipse">
              <a:avLst/>
            </a:prstGeom>
            <a:gradFill rotWithShape="1">
              <a:gsLst>
                <a:gs pos="0">
                  <a:srgbClr val="C7CEE9"/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6" name="Oval 20"/>
            <p:cNvSpPr>
              <a:spLocks noChangeArrowheads="1"/>
            </p:cNvSpPr>
            <p:nvPr/>
          </p:nvSpPr>
          <p:spPr bwMode="auto">
            <a:xfrm>
              <a:off x="0" y="0"/>
              <a:ext cx="192" cy="19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54" name="Group 8"/>
          <p:cNvGrpSpPr/>
          <p:nvPr/>
        </p:nvGrpSpPr>
        <p:grpSpPr>
          <a:xfrm>
            <a:off x="8153400" y="39688"/>
            <a:ext cx="609600" cy="444500"/>
            <a:chOff x="0" y="0"/>
            <a:chExt cx="576" cy="576"/>
          </a:xfrm>
        </p:grpSpPr>
        <p:sp>
          <p:nvSpPr>
            <p:cNvPr id="2063" name="Oval 22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4" name="Oval 23"/>
            <p:cNvSpPr>
              <a:spLocks noChangeArrowheads="1"/>
            </p:cNvSpPr>
            <p:nvPr/>
          </p:nvSpPr>
          <p:spPr bwMode="auto">
            <a:xfrm>
              <a:off x="0" y="97"/>
              <a:ext cx="480" cy="383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55" name="Group 11"/>
          <p:cNvGrpSpPr/>
          <p:nvPr/>
        </p:nvGrpSpPr>
        <p:grpSpPr>
          <a:xfrm>
            <a:off x="171450" y="614363"/>
            <a:ext cx="720725" cy="571500"/>
            <a:chOff x="0" y="0"/>
            <a:chExt cx="576" cy="576"/>
          </a:xfrm>
        </p:grpSpPr>
        <p:sp>
          <p:nvSpPr>
            <p:cNvPr id="2061" name="Oval 25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tx2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2" name="Oval 26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6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33734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3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02188"/>
            <a:ext cx="2133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02188"/>
            <a:ext cx="2895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02188"/>
            <a:ext cx="2133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0" name="Rectangle 2"/>
          <p:cNvSpPr>
            <a:spLocks noGrp="1"/>
          </p:cNvSpPr>
          <p:nvPr>
            <p:ph type="title"/>
          </p:nvPr>
        </p:nvSpPr>
        <p:spPr>
          <a:xfrm>
            <a:off x="914400" y="514350"/>
            <a:ext cx="7391400" cy="422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1630" indent="-3416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448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•"/>
        <a:defRPr sz="2100">
          <a:solidFill>
            <a:schemeClr val="tx1"/>
          </a:solidFill>
          <a:latin typeface="+mn-lt"/>
        </a:defRPr>
      </a:lvl3pPr>
      <a:lvl4pPr marL="15989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1900">
          <a:solidFill>
            <a:schemeClr val="tx1"/>
          </a:solidFill>
          <a:latin typeface="+mn-lt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9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56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56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371D1D-0150-43D4-87A0-5194FA364A28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457200" y="707390"/>
            <a:ext cx="8229600" cy="814388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第八章  课程内容的选择与组织</a:t>
            </a:r>
          </a:p>
        </p:txBody>
      </p:sp>
      <p:pic>
        <p:nvPicPr>
          <p:cNvPr id="18435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09775" y="1754188"/>
            <a:ext cx="5124450" cy="29130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490855" y="501014"/>
            <a:ext cx="7734935" cy="4318635"/>
          </a:xfrm>
        </p:spPr>
        <p:txBody>
          <a:bodyPr vert="horz" wrap="square" lIns="91440" tIns="45720" rIns="91440" bIns="45720" anchor="t"/>
          <a:lstStyle/>
          <a:p>
            <a:pPr marL="0" indent="0" algn="ctr" eaLnBrk="1" hangingPunct="1">
              <a:buNone/>
            </a:pPr>
            <a:r>
              <a:rPr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（二）课程内容选择的依据</a:t>
            </a:r>
          </a:p>
          <a:p>
            <a:pPr marL="0" indent="745490" algn="l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1.课程目标</a:t>
            </a:r>
            <a:r>
              <a:rPr lang="zh-CN" sz="33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（指导作用）</a:t>
            </a:r>
          </a:p>
          <a:p>
            <a:pPr marL="0" indent="745490" algn="l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2.学生的需要、兴趣与身心发展水平      </a:t>
            </a:r>
          </a:p>
          <a:p>
            <a:pPr marL="0" indent="745490" algn="l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sz="33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（学习动力、有效学习、接受程度）</a:t>
            </a:r>
          </a:p>
          <a:p>
            <a:pPr marL="0" indent="745490" algn="l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3.社会发展需要</a:t>
            </a:r>
            <a:r>
              <a:rPr lang="en-US" altLang="zh-CN"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sz="33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33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信息技术</a:t>
            </a:r>
            <a:r>
              <a:rPr lang="zh-CN" sz="33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  <a:p>
            <a:pPr marL="0" indent="745490" algn="l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4.课程内容本身的性质</a:t>
            </a:r>
          </a:p>
          <a:p>
            <a:pPr marL="0" indent="745490" algn="l" eaLnBrk="1" latinLnBrk="0" hangingPunct="1">
              <a:lnSpc>
                <a:spcPct val="125000"/>
              </a:lnSpc>
              <a:spcBef>
                <a:spcPts val="0"/>
              </a:spcBef>
              <a:buNone/>
            </a:pPr>
            <a:r>
              <a:rPr lang="zh-CN" sz="33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（内容的重要性、实用性、正确性）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57200" y="782638"/>
            <a:ext cx="8229600" cy="62071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b="1" dirty="0">
                <a:ea typeface="黑体" panose="02010609060101010101" pitchFamily="49" charset="-122"/>
              </a:rPr>
              <a:t>二、课程内容选择的原则</a:t>
            </a:r>
          </a:p>
        </p:txBody>
      </p:sp>
      <p:sp>
        <p:nvSpPr>
          <p:cNvPr id="34819" name="Rectangle 3"/>
          <p:cNvSpPr>
            <a:spLocks noGrp="1"/>
          </p:cNvSpPr>
          <p:nvPr>
            <p:ph idx="1"/>
          </p:nvPr>
        </p:nvSpPr>
        <p:spPr>
          <a:xfrm>
            <a:off x="1757363" y="1682115"/>
            <a:ext cx="6657975" cy="312420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b="1" dirty="0">
                <a:latin typeface="黑体" panose="02010609060101010101" pitchFamily="49" charset="-122"/>
                <a:ea typeface="黑体" panose="02010609060101010101" pitchFamily="49" charset="-122"/>
              </a:rPr>
              <a:t>1.必须以课程目标为主要依据</a:t>
            </a:r>
          </a:p>
          <a:p>
            <a:pPr marL="0" indent="0" eaLnBrk="1" hangingPunct="1">
              <a:buNone/>
            </a:pPr>
            <a:r>
              <a:rPr b="1" dirty="0">
                <a:latin typeface="黑体" panose="02010609060101010101" pitchFamily="49" charset="-122"/>
                <a:ea typeface="黑体" panose="02010609060101010101" pitchFamily="49" charset="-122"/>
              </a:rPr>
              <a:t>2.必须适应学生的特点</a:t>
            </a:r>
          </a:p>
          <a:p>
            <a:pPr marL="0" indent="0" eaLnBrk="1" hangingPunct="1">
              <a:buNone/>
            </a:pPr>
            <a:r>
              <a:rPr b="1" dirty="0">
                <a:latin typeface="黑体" panose="02010609060101010101" pitchFamily="49" charset="-122"/>
                <a:ea typeface="黑体" panose="02010609060101010101" pitchFamily="49" charset="-122"/>
              </a:rPr>
              <a:t>3.注重内容的基础性</a:t>
            </a:r>
          </a:p>
          <a:p>
            <a:pPr marL="0" indent="0" eaLnBrk="1" hangingPunct="1">
              <a:buNone/>
            </a:pPr>
            <a:r>
              <a:rPr b="1" dirty="0">
                <a:latin typeface="黑体" panose="02010609060101010101" pitchFamily="49" charset="-122"/>
                <a:ea typeface="黑体" panose="02010609060101010101" pitchFamily="49" charset="-122"/>
              </a:rPr>
              <a:t>4.应贴近社会生活与学生生活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ctrTitle"/>
          </p:nvPr>
        </p:nvSpPr>
        <p:spPr>
          <a:xfrm>
            <a:off x="742950" y="955675"/>
            <a:ext cx="7772400" cy="1881188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课程内容的组织</a:t>
            </a:r>
          </a:p>
        </p:txBody>
      </p:sp>
      <p:sp>
        <p:nvSpPr>
          <p:cNvPr id="31747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3072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9BBFD6-C1AA-4CB2-A873-8DADF5B4D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案例：全科教师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2FDA36-DAAB-4081-ACF6-97E10BE26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800" b="1" dirty="0"/>
              <a:t>        随着课程改革的深化，有人提出要培养全科教师，但也受到一些人的反对。认为这样会加大教师的工作压力，一名教师什么课都要教，太辛苦了！</a:t>
            </a:r>
            <a:endParaRPr lang="en-US" altLang="zh-CN" sz="2800" b="1" dirty="0"/>
          </a:p>
          <a:p>
            <a:pPr marL="0" indent="0">
              <a:buNone/>
            </a:pPr>
            <a:r>
              <a:rPr lang="en-US" altLang="zh-CN" sz="2800" b="1" dirty="0"/>
              <a:t>        </a:t>
            </a:r>
            <a:r>
              <a:rPr lang="zh-CN" altLang="en-US" sz="2800" b="1" dirty="0">
                <a:solidFill>
                  <a:srgbClr val="C00000"/>
                </a:solidFill>
              </a:rPr>
              <a:t>分析： </a:t>
            </a:r>
            <a:r>
              <a:rPr lang="zh-CN" altLang="en-US" sz="2800" b="1" dirty="0"/>
              <a:t>这是课程内容横向组织的一个要求。近年来，我们提倡开设融合课程，要求任课教师要精通或熟悉各门学科的内容，因此我们要培养全科教师。但不是让一位教师教各个学科，而是开设融合课程，并不增加工作量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0959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57200" y="531813"/>
            <a:ext cx="8229600" cy="85566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：课程内容的组织</a:t>
            </a: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457835" y="1584960"/>
            <a:ext cx="8229600" cy="2905125"/>
          </a:xfrm>
        </p:spPr>
        <p:txBody>
          <a:bodyPr vert="horz" wrap="square" lIns="91440" tIns="45720" rIns="91440" bIns="45720" anchor="t"/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一、课程内容组织的准则</a:t>
            </a:r>
          </a:p>
          <a:p>
            <a:pPr marL="0" indent="457200" eaLnBrk="1" latinLnBrk="0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1.连续性：直线式地陈述主要的课程要素</a:t>
            </a:r>
          </a:p>
          <a:p>
            <a:pPr marL="0" indent="457200" eaLnBrk="1" latinLnBrk="0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2.顺序性：在更高层次上处理后续的内容</a:t>
            </a:r>
          </a:p>
          <a:p>
            <a:pPr marL="0" indent="457200" eaLnBrk="1" latinLnBrk="0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3.整合性：各种课程内容之间横向的联系</a:t>
            </a:r>
            <a:br>
              <a:rPr lang="zh-CN" altLang="en-US" sz="2400" b="1" dirty="0"/>
            </a:br>
            <a:r>
              <a:rPr lang="zh-CN" altLang="en-US" sz="2400" dirty="0"/>
              <a:t> </a:t>
            </a:r>
            <a:br>
              <a:rPr lang="zh-CN" altLang="en-US" sz="2400" dirty="0"/>
            </a:br>
            <a:endParaRPr lang="zh-CN" alt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502920" y="650240"/>
            <a:ext cx="8138160" cy="4201160"/>
          </a:xfrm>
        </p:spPr>
        <p:txBody>
          <a:bodyPr vert="horz" wrap="square" lIns="91440" tIns="45720" rIns="91440" bIns="45720" anchor="t"/>
          <a:lstStyle/>
          <a:p>
            <a:pPr marL="0" indent="0" algn="ctr" eaLnBrk="1" hangingPunct="1"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二、课程内容呈现的方式</a:t>
            </a:r>
          </a:p>
          <a:p>
            <a:pPr marL="0" indent="0" eaLnBrk="1" latinLnBrk="0" hangingPunct="1">
              <a:lnSpc>
                <a:spcPct val="100000"/>
              </a:lnSpc>
              <a:spcBef>
                <a:spcPts val="500"/>
              </a:spcBef>
              <a:buNone/>
            </a:pPr>
            <a:r>
              <a:rPr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1.纵向组织与横向组织</a:t>
            </a:r>
            <a:r>
              <a:rPr 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</a:p>
          <a:p>
            <a:pPr marL="306070" algn="just" eaLnBrk="1" latinLnBrk="0" hangingPunct="1"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纵向组织:按照某些准则以先后顺序排列课程内容。</a:t>
            </a:r>
          </a:p>
          <a:p>
            <a:pPr marL="306070" algn="just" eaLnBrk="1" latinLnBrk="0" hangingPunct="1"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横向组织:要求打破学科的界限和传统的知识体系，以便让学生有机会更好地探索社会和个人最关心的问题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  <a:p>
            <a:pPr marL="0" indent="0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2.逻辑顺序与心理顺序</a:t>
            </a:r>
            <a:r>
              <a:rPr 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</a:p>
          <a:p>
            <a:pPr algn="just" eaLnBrk="1" latinLnBrk="0" hangingPunct="1">
              <a:lnSpc>
                <a:spcPct val="100000"/>
              </a:lnSpc>
              <a:spcBef>
                <a:spcPts val="0"/>
              </a:spcBef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逻辑顺序：根据学科本身的系统和内在的联系来组织课程内容。</a:t>
            </a:r>
          </a:p>
          <a:p>
            <a:pPr algn="just" eaLnBrk="1" latinLnBrk="0" hangingPunct="1">
              <a:lnSpc>
                <a:spcPct val="100000"/>
              </a:lnSpc>
              <a:spcBef>
                <a:spcPts val="0"/>
              </a:spcBef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心理顺序：按照学生心理发展的特点来组织课程内容。</a:t>
            </a:r>
          </a:p>
        </p:txBody>
      </p:sp>
      <p:sp>
        <p:nvSpPr>
          <p:cNvPr id="2" name="箭头: 右 1">
            <a:extLst>
              <a:ext uri="{FF2B5EF4-FFF2-40B4-BE49-F238E27FC236}">
                <a16:creationId xmlns:a16="http://schemas.microsoft.com/office/drawing/2014/main" id="{2EAA98D3-3715-4CC5-9DD2-1F0BB9279507}"/>
              </a:ext>
            </a:extLst>
          </p:cNvPr>
          <p:cNvSpPr/>
          <p:nvPr/>
        </p:nvSpPr>
        <p:spPr>
          <a:xfrm>
            <a:off x="7750175" y="3917950"/>
            <a:ext cx="450850" cy="5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3DC124-5329-4722-A2B3-81879993C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A67CD4-AC88-49EA-AACD-3F4E9BA82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0750"/>
            <a:ext cx="8229600" cy="3395663"/>
          </a:xfrm>
        </p:spPr>
        <p:txBody>
          <a:bodyPr/>
          <a:lstStyle/>
          <a:p>
            <a:r>
              <a:rPr lang="en-US" altLang="zh-CN" b="1" dirty="0">
                <a:solidFill>
                  <a:srgbClr val="C00000"/>
                </a:solidFill>
              </a:rPr>
              <a:t>3.</a:t>
            </a:r>
            <a:r>
              <a:rPr lang="zh-CN" altLang="en-US" b="1" dirty="0">
                <a:solidFill>
                  <a:srgbClr val="C00000"/>
                </a:solidFill>
              </a:rPr>
              <a:t>直线式与螺旋式：</a:t>
            </a:r>
          </a:p>
          <a:p>
            <a:r>
              <a:rPr lang="zh-CN" altLang="en-US" b="1" dirty="0">
                <a:solidFill>
                  <a:srgbClr val="C00000"/>
                </a:solidFill>
              </a:rPr>
              <a:t>直线式：</a:t>
            </a:r>
            <a:r>
              <a:rPr lang="zh-CN" altLang="en-US" b="1" dirty="0"/>
              <a:t>把一门课程的内容组织成一条在逻辑上前后联系的直线，前后内容基本上不重复。</a:t>
            </a:r>
          </a:p>
          <a:p>
            <a:r>
              <a:rPr lang="zh-CN" altLang="en-US" b="1" dirty="0">
                <a:solidFill>
                  <a:srgbClr val="C00000"/>
                </a:solidFill>
              </a:rPr>
              <a:t>螺旋式：</a:t>
            </a:r>
            <a:r>
              <a:rPr lang="zh-CN" altLang="en-US" b="1" dirty="0"/>
              <a:t>在不同阶段上使课程内容重复出现，但逐渐扩大范围和加深程度。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75970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/>
          </p:cNvSpPr>
          <p:nvPr>
            <p:ph type="ctrTitle"/>
          </p:nvPr>
        </p:nvSpPr>
        <p:spPr>
          <a:xfrm>
            <a:off x="685800" y="741045"/>
            <a:ext cx="7772400" cy="2289810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中国基础教育课程内容的</a:t>
            </a:r>
            <a:b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反思与改革</a:t>
            </a:r>
          </a:p>
        </p:txBody>
      </p:sp>
      <p:sp>
        <p:nvSpPr>
          <p:cNvPr id="36867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35844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428F16-94EF-419F-886E-F9D8D7ADE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b="1" dirty="0"/>
              <a:t>案例：课程内容改革的趋势之一是追求现代性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9109ED7-F910-4E2D-B216-FB8ECC422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54965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世界各国课程内容改革的趋势是要追求现代性，只有现代的课程内容才能培养出现代社会的人才。</a:t>
            </a:r>
            <a:endParaRPr lang="en-US" altLang="zh-CN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400" b="1" dirty="0"/>
              <a:t>        </a:t>
            </a:r>
            <a:r>
              <a:rPr lang="zh-CN" altLang="en-US" sz="2400" b="1" dirty="0">
                <a:solidFill>
                  <a:srgbClr val="C00000"/>
                </a:solidFill>
              </a:rPr>
              <a:t>分析：</a:t>
            </a:r>
            <a:r>
              <a:rPr lang="zh-CN" altLang="en-US" sz="2400" b="1" dirty="0"/>
              <a:t>课程内容改革追求现代性，但并不是越现代越好。因为，超过学生理解能力的现代性课程，学生是接受不了的。而且，“现代性”是在不断变化的，要紧跟时代步伐，也是不可能的。我们可以从以下两个方面来认识：第一，针对那些确实是陈旧的内容，有选择的加以淘汰，相应地增加。第二，用现代哲学观念、现代精神重新诠释传统的内容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2457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457200" y="578485"/>
            <a:ext cx="8389620" cy="855345"/>
          </a:xfrm>
        </p:spPr>
        <p:txBody>
          <a:bodyPr vert="horz" wrap="square" lIns="91440" tIns="45720" rIns="91440" bIns="45720" anchor="ctr"/>
          <a:lstStyle/>
          <a:p>
            <a:pPr algn="ctr" eaLnBrk="1" hangingPunct="1"/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：中国基础教育课程内容的反思与改革</a:t>
            </a:r>
          </a:p>
        </p:txBody>
      </p:sp>
      <p:sp>
        <p:nvSpPr>
          <p:cNvPr id="40963" name="Rectangle 3"/>
          <p:cNvSpPr>
            <a:spLocks noGrp="1"/>
          </p:cNvSpPr>
          <p:nvPr>
            <p:ph idx="1"/>
          </p:nvPr>
        </p:nvSpPr>
        <p:spPr>
          <a:xfrm>
            <a:off x="457200" y="1433830"/>
            <a:ext cx="8538210" cy="324612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 一、问题——反思的必然结果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  <a:p>
            <a:pPr marL="0" indent="0" eaLnBrk="1" hangingPunct="1"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1.课程内容选择取向的偏颇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“课程内容即教材”</a:t>
            </a:r>
          </a:p>
          <a:p>
            <a:pPr marL="0" indent="0" eaLnBrk="1" hangingPunct="1"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2.课程内容脱离社会生活与学生生活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 </a:t>
            </a:r>
          </a:p>
          <a:p>
            <a:pPr marL="0" indent="0" eaLnBrk="1" hangingPunct="1">
              <a:buNone/>
            </a:pPr>
            <a:r>
              <a:rPr lang="en-US" altLang="zh-CN" sz="2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过分强调注重基础知识、基本技能和学科知识学习的系统性</a:t>
            </a:r>
          </a:p>
          <a:p>
            <a:pPr marL="0" indent="0" eaLnBrk="1" hangingPunct="1"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3.课程内容的选择忽视学生的需要、兴趣和身心发展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</a:p>
          <a:p>
            <a:pPr marL="0" indent="0" eaLnBrk="1" hangingPunct="1">
              <a:buNone/>
            </a:pPr>
            <a:r>
              <a:rPr lang="zh-CN" altLang="en-US" sz="2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失</a:t>
            </a:r>
            <a:r>
              <a:rPr lang="en-US" altLang="zh-CN" sz="2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去了对教育的主体—人的关注</a:t>
            </a:r>
            <a:r>
              <a:rPr lang="zh-CN" altLang="en-US" sz="2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，学生成为被动接受的群体</a:t>
            </a:r>
          </a:p>
          <a:p>
            <a:pPr marL="0" indent="0" eaLnBrk="1" hangingPunct="1"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4.课程内容缺乏弹性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——“集权式课程管理体制”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247650" y="1428750"/>
            <a:ext cx="8648700" cy="140811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课程内容选择的取向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pPr eaLnBrk="1" hangingPunct="1"/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750888"/>
            <a:ext cx="8229600" cy="4125912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二、改革——教育的必然选择 </a:t>
            </a:r>
          </a:p>
          <a:p>
            <a:pPr marL="0" indent="0" algn="just" eaLnBrk="1" latinLnBrk="0" hangingPunct="1">
              <a:spcBef>
                <a:spcPts val="1200"/>
              </a:spcBef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1.处理好课程的基础性与现代性的关系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 eaLnBrk="1" latinLnBrk="0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2.选择紧密联系社会生活与学生生活的内容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（应用）</a:t>
            </a:r>
            <a:endParaRPr lang="en-US" altLang="zh-CN" sz="2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just" eaLnBrk="1" latinLnBrk="0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3.进一步加强选择性，进一步特色化、个性化，关注学生的个别差异，关注地区差异</a:t>
            </a:r>
          </a:p>
          <a:p>
            <a:pPr marL="0" indent="0" algn="just" eaLnBrk="1" latinLnBrk="0" hangingPunct="1">
              <a:buNone/>
            </a:pPr>
            <a:r>
              <a:rPr lang="en-US" alt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（特色学校、弱势群体、城乡差异）</a:t>
            </a:r>
            <a:endParaRPr lang="en-US" altLang="zh-CN" sz="2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just" eaLnBrk="1" latinLnBrk="0" hangingPunct="1"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4.强调人文精神的培养，体现课程内容的民族性</a:t>
            </a:r>
          </a:p>
          <a:p>
            <a:pPr marL="0" indent="0" eaLnBrk="1" latinLnBrk="0" hangingPunct="1">
              <a:buNone/>
            </a:pP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（传统文化教育、地方课程）</a:t>
            </a:r>
            <a:b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E62B92-717B-45F2-86CB-3ED46CEA4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案例：一名问题学生的课程观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08F109-1AF2-484D-98F4-7E9932573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400" dirty="0"/>
              <a:t>       </a:t>
            </a:r>
            <a:r>
              <a:rPr lang="zh-CN" altLang="en-US" sz="2400" b="1" dirty="0"/>
              <a:t>一名问题学生，对上学不感兴趣，认为学校的课程没有用，教师只是照本宣科，毫无新意可言。事实上，许多学生也不把教材看作是自己生活的必需，而是对教师和家长的一种应付。“读完</a:t>
            </a:r>
            <a:r>
              <a:rPr lang="en-US" altLang="zh-CN" sz="2400" b="1" dirty="0"/>
              <a:t>——</a:t>
            </a:r>
            <a:r>
              <a:rPr lang="zh-CN" altLang="en-US" sz="2400" b="1" dirty="0"/>
              <a:t>考完</a:t>
            </a:r>
            <a:r>
              <a:rPr lang="en-US" altLang="zh-CN" sz="2400" b="1" dirty="0"/>
              <a:t>——</a:t>
            </a:r>
            <a:r>
              <a:rPr lang="zh-CN" altLang="en-US" sz="2400" b="1" dirty="0"/>
              <a:t>忘完”，这是部分学生的学习经历。</a:t>
            </a:r>
            <a:endParaRPr lang="en-US" altLang="zh-CN" sz="2400" b="1" dirty="0"/>
          </a:p>
          <a:p>
            <a:pPr marL="0" indent="0">
              <a:buNone/>
            </a:pPr>
            <a:r>
              <a:rPr lang="en-US" altLang="zh-CN" sz="2400" b="1" dirty="0"/>
              <a:t>        </a:t>
            </a:r>
            <a:r>
              <a:rPr lang="zh-CN" altLang="en-US" sz="2400" b="1" dirty="0">
                <a:solidFill>
                  <a:srgbClr val="C00000"/>
                </a:solidFill>
              </a:rPr>
              <a:t>分析： </a:t>
            </a:r>
            <a:r>
              <a:rPr lang="zh-CN" altLang="en-US" sz="2400" b="1" dirty="0"/>
              <a:t>这是一种传统的课程观</a:t>
            </a:r>
            <a:r>
              <a:rPr lang="en-US" altLang="zh-CN" sz="2400" b="1" dirty="0"/>
              <a:t>——</a:t>
            </a:r>
            <a:r>
              <a:rPr lang="zh-CN" altLang="en-US" sz="2400" b="1" dirty="0"/>
              <a:t>课程内容即教材。可教材中的内容有时并不是学生需要的，所以，才会造成部分学生失去学习的兴趣。既使来上学，也是来应付教师与家长。人在学校，心却不在学习上，最后成为问题学生。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9995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76275"/>
            <a:ext cx="8229600" cy="733425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1:</a:t>
            </a:r>
            <a:r>
              <a:rPr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课程内容选择的取向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14804"/>
            <a:ext cx="8230235" cy="3204845"/>
          </a:xfrm>
        </p:spPr>
        <p:txBody>
          <a:bodyPr vert="horz" wrap="square" lIns="91440" tIns="45720" rIns="91440" bIns="45720" anchor="t"/>
          <a:lstStyle/>
          <a:p>
            <a:pPr marL="514350" marR="0" lvl="0" indent="-514350" algn="l" defTabSz="914400" rtl="0" eaLnBrk="1" latinLnBrk="0" hangingPunct="1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sz="2800" b="1" noProof="0" dirty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课程内容即</a:t>
            </a:r>
            <a:r>
              <a:rPr sz="2800" b="1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教材</a:t>
            </a:r>
            <a:r>
              <a:rPr lang="zh-CN" sz="2800" b="1" noProof="0" dirty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（向学生传递知识，知识的传递以教材为依据）</a:t>
            </a:r>
            <a:endParaRPr kumimoji="0" 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514350" marR="0" lvl="0" indent="-514350" algn="l" defTabSz="914400" rtl="0" eaLnBrk="1" latinLnBrk="0" hangingPunct="1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sz="2800" b="1" noProof="0" dirty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课程内容即</a:t>
            </a:r>
            <a:r>
              <a:rPr sz="2800" b="1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学习经验</a:t>
            </a:r>
            <a:r>
              <a:rPr lang="zh-CN" sz="2800" b="1" noProof="0" dirty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（学生与外部环境的相互作用，学生是学习的主动参与者）</a:t>
            </a:r>
          </a:p>
          <a:p>
            <a:pPr marL="514350" marR="0" lvl="0" indent="-514350" algn="l" defTabSz="914400" rtl="0" eaLnBrk="1" latinLnBrk="0" hangingPunct="1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sz="2800" b="1" noProof="0" dirty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课程内容即</a:t>
            </a:r>
            <a:r>
              <a:rPr sz="2800" b="1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学习活动</a:t>
            </a:r>
            <a:r>
              <a:rPr lang="zh-CN" sz="2800" b="1" noProof="0" dirty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（注意课程与社会生活的联系，强调学生在学习中的主动性）</a:t>
            </a:r>
          </a:p>
        </p:txBody>
      </p:sp>
      <p:sp>
        <p:nvSpPr>
          <p:cNvPr id="4" name="箭头: 右 3">
            <a:extLst>
              <a:ext uri="{FF2B5EF4-FFF2-40B4-BE49-F238E27FC236}">
                <a16:creationId xmlns:a16="http://schemas.microsoft.com/office/drawing/2014/main" id="{CC2E6BDF-26EC-4136-9643-2646508FF7CC}"/>
              </a:ext>
            </a:extLst>
          </p:cNvPr>
          <p:cNvSpPr/>
          <p:nvPr/>
        </p:nvSpPr>
        <p:spPr>
          <a:xfrm>
            <a:off x="6775450" y="4341812"/>
            <a:ext cx="450850" cy="6048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225550" y="1497013"/>
            <a:ext cx="6794500" cy="3043238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br>
            <a:b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altLang="zh-CN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" name="表格 1"/>
          <p:cNvGraphicFramePr/>
          <p:nvPr>
            <p:extLst>
              <p:ext uri="{D42A27DB-BD31-4B8C-83A1-F6EECF244321}">
                <p14:modId xmlns:p14="http://schemas.microsoft.com/office/powerpoint/2010/main" val="3573950528"/>
              </p:ext>
            </p:extLst>
          </p:nvPr>
        </p:nvGraphicFramePr>
        <p:xfrm>
          <a:off x="377190" y="241300"/>
          <a:ext cx="8389620" cy="4697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41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907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</a:rPr>
                        <a:t>特                   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401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/>
                        <a:t>课程内容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800" b="1"/>
                        <a:t>即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800" b="1"/>
                        <a:t>教材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/>
                        <a:t>课程体系是以科学逻辑组织的。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/>
                        <a:t>课程是社会选择和社会意志的体现。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/>
                        <a:t>课程是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</a:rPr>
                        <a:t>既定的、先验的、静态的</a:t>
                      </a:r>
                      <a:r>
                        <a:rPr lang="zh-CN" altLang="en-US" sz="1800" dirty="0"/>
                        <a:t>。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/>
                        <a:t>课程是外在于学习者的，并且基本上是凌驾与学习者之上的——学习者服从课程，在课程面前是接受者的角色。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039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/>
                        <a:t>课程内容即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800" b="1"/>
                        <a:t>学习经验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/>
                        <a:t>课程往往是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</a:rPr>
                        <a:t>从学习者角度</a:t>
                      </a:r>
                      <a:r>
                        <a:rPr lang="zh-CN" altLang="en-US" sz="1800" dirty="0"/>
                        <a:t>出发和设计的。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/>
                        <a:t>课程是与学习者个人经验相联系、相结合的。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/>
                        <a:t>强调学习者作为学习主体的角色。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36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/>
                        <a:t>课程内容即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800" b="1"/>
                        <a:t>学习活动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/>
                        <a:t>强调学习者是课程的主体，以及作为主体的能动性。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/>
                        <a:t>强调以学习者的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</a:rPr>
                        <a:t>兴趣、需要、能力、经验</a:t>
                      </a:r>
                      <a:r>
                        <a:rPr lang="zh-CN" altLang="en-US" sz="1800" dirty="0"/>
                        <a:t>为中介实施课程。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/>
                        <a:t>强调活动的完整性，突出课程的综合性和整体性，反对过于详细的分科。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/>
                        <a:t>强调活动是人心理发生发展的基础，重视学习活动的水平、结构、方式，特别是学习者与课程各因素的关系。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247650" y="1428750"/>
            <a:ext cx="8648700" cy="140811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课程内容选择的依据与原则</a:t>
            </a:r>
          </a:p>
        </p:txBody>
      </p:sp>
      <p:sp>
        <p:nvSpPr>
          <p:cNvPr id="2560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ED3455-D4A7-4860-9D82-0CD5A1B01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案例：一种特殊班级</a:t>
            </a:r>
            <a:r>
              <a:rPr lang="en-US" altLang="zh-CN" sz="4000" b="1" dirty="0"/>
              <a:t>——“</a:t>
            </a:r>
            <a:r>
              <a:rPr lang="zh-CN" altLang="en-US" sz="4000" b="1" dirty="0"/>
              <a:t>小班”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C76683E-0DEF-423C-B73C-60653E7A9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195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       </a:t>
            </a:r>
            <a:r>
              <a:rPr lang="zh-CN" altLang="en-US" sz="2800" b="1" dirty="0"/>
              <a:t>在部分小学、初中及高中有一种特殊班级，这种班级的学生比正常同年级的孩子要小一岁或几岁，有的地区称之为“小班”。他们所学知识与同年级相同，但年龄却比同年级要小，即超前学习班。</a:t>
            </a:r>
          </a:p>
          <a:p>
            <a:pPr marL="0" indent="0">
              <a:buNone/>
            </a:pPr>
            <a:r>
              <a:rPr lang="zh-CN" altLang="en-US" sz="2800" b="1" dirty="0"/>
              <a:t>        </a:t>
            </a:r>
            <a:r>
              <a:rPr lang="zh-CN" altLang="en-US" sz="2800" b="1" dirty="0">
                <a:solidFill>
                  <a:srgbClr val="C00000"/>
                </a:solidFill>
              </a:rPr>
              <a:t>分析：</a:t>
            </a:r>
            <a:r>
              <a:rPr lang="zh-CN" altLang="en-US" sz="2800" b="1" dirty="0"/>
              <a:t>这种班级不利于学生对课程的学习。因为，学生的身心发展水平与特点决定了对课程内容的接受程度。超前学习，只是部分学生能适应，容易造成部分学生的厌学，最后事与愿违。</a:t>
            </a:r>
          </a:p>
        </p:txBody>
      </p:sp>
    </p:spTree>
    <p:extLst>
      <p:ext uri="{BB962C8B-B14F-4D97-AF65-F5344CB8AC3E}">
        <p14:creationId xmlns:p14="http://schemas.microsoft.com/office/powerpoint/2010/main" val="2809185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582295"/>
            <a:ext cx="8229600" cy="855663"/>
          </a:xfrm>
        </p:spPr>
        <p:txBody>
          <a:bodyPr vert="horz" wrap="square" lIns="91440" tIns="45720" rIns="91440" bIns="45720" anchor="ctr"/>
          <a:lstStyle/>
          <a:p>
            <a:pPr algn="ctr" eaLnBrk="1" hangingPunct="1"/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课程内容选择的依据与原则</a:t>
            </a: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1010920" y="1895475"/>
            <a:ext cx="7121525" cy="300355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zh-CN" altLang="en-US" sz="3600" b="1" dirty="0">
                <a:ea typeface="黑体" panose="02010609060101010101" pitchFamily="49" charset="-122"/>
              </a:rPr>
              <a:t>一、课程内容选择的依据</a:t>
            </a:r>
          </a:p>
          <a:p>
            <a:pPr marL="0" indent="0" eaLnBrk="1" latinLnBrk="0" hangingPunct="1">
              <a:lnSpc>
                <a:spcPts val="4840"/>
              </a:lnSpc>
              <a:spcBef>
                <a:spcPts val="0"/>
              </a:spcBef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（一）课程内容选择的影响因素分析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（二）课程内容选择的依据</a:t>
            </a:r>
          </a:p>
          <a:p>
            <a:pPr marL="0" indent="0" eaLnBrk="1" hangingPunct="1">
              <a:buNone/>
            </a:pP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箭头: 右 1">
            <a:extLst>
              <a:ext uri="{FF2B5EF4-FFF2-40B4-BE49-F238E27FC236}">
                <a16:creationId xmlns:a16="http://schemas.microsoft.com/office/drawing/2014/main" id="{986D176A-4205-43C5-B5C9-AFC1D8202A85}"/>
              </a:ext>
            </a:extLst>
          </p:cNvPr>
          <p:cNvSpPr/>
          <p:nvPr/>
        </p:nvSpPr>
        <p:spPr>
          <a:xfrm>
            <a:off x="6984694" y="3626359"/>
            <a:ext cx="837282" cy="9364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457200" y="763905"/>
            <a:ext cx="8229600" cy="4252212"/>
          </a:xfrm>
        </p:spPr>
        <p:txBody>
          <a:bodyPr vert="horz" wrap="square" lIns="91440" tIns="45720" rIns="91440" bIns="45720" anchor="t"/>
          <a:lstStyle/>
          <a:p>
            <a:pPr marL="0" indent="0" algn="ctr" eaLnBrk="1" hangingPunct="1"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（一）课程内容选择的影响因素分析</a:t>
            </a:r>
          </a:p>
          <a:p>
            <a:pPr eaLnBrk="1" hangingPunct="1"/>
            <a:r>
              <a:rPr lang="zh-CN" altLang="en-US" sz="2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宏观角度：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受制于社会的政治、经济、文化发展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（教育管理体制、经济全球化、传统文化）</a:t>
            </a:r>
            <a:endParaRPr lang="en-US" altLang="zh-CN" sz="2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微观角度：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社会对学生的期望、课程目标、学科内容、执行模式、评价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（考试内容）</a:t>
            </a:r>
            <a:endParaRPr lang="en-US" altLang="zh-CN" sz="2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db2004169gl">
  <a:themeElements>
    <a:clrScheme name="1_cdb2004169gl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1_cdb2004169g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cdb2004169gl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db2004169gl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db2004169gl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db2004169gl">
  <a:themeElements>
    <a:clrScheme name="cdb2004169gl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cdb2004169g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cdb2004169gl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69gl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69gl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纯白16比9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模板001</Template>
  <TotalTime>78</TotalTime>
  <Words>1216</Words>
  <Application>Microsoft Office PowerPoint</Application>
  <PresentationFormat>自定义</PresentationFormat>
  <Paragraphs>92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黑体</vt:lpstr>
      <vt:lpstr>楷体</vt:lpstr>
      <vt:lpstr>Arial</vt:lpstr>
      <vt:lpstr>Wingdings</vt:lpstr>
      <vt:lpstr>1_cdb2004169gl</vt:lpstr>
      <vt:lpstr>cdb2004169gl</vt:lpstr>
      <vt:lpstr>纯白16比9模板</vt:lpstr>
      <vt:lpstr>Photoshop.Image.6</vt:lpstr>
      <vt:lpstr>第八章  课程内容的选择与组织</vt:lpstr>
      <vt:lpstr>知识点1： 课程内容选择的取向</vt:lpstr>
      <vt:lpstr>案例：一名问题学生的课程观</vt:lpstr>
      <vt:lpstr>知识点1:课程内容选择的取向</vt:lpstr>
      <vt:lpstr>PowerPoint 演示文稿</vt:lpstr>
      <vt:lpstr>知识点2： 课程内容选择的依据与原则</vt:lpstr>
      <vt:lpstr>案例：一种特殊班级——“小班”</vt:lpstr>
      <vt:lpstr>知识点2： 课程内容选择的依据与原则</vt:lpstr>
      <vt:lpstr>PowerPoint 演示文稿</vt:lpstr>
      <vt:lpstr>PowerPoint 演示文稿</vt:lpstr>
      <vt:lpstr>二、课程内容选择的原则</vt:lpstr>
      <vt:lpstr>知识点3： 课程内容的组织</vt:lpstr>
      <vt:lpstr>案例：全科教师</vt:lpstr>
      <vt:lpstr>知识点3：课程内容的组织</vt:lpstr>
      <vt:lpstr>PowerPoint 演示文稿</vt:lpstr>
      <vt:lpstr>PowerPoint 演示文稿</vt:lpstr>
      <vt:lpstr>知识点4： 中国基础教育课程内容的 反思与改革</vt:lpstr>
      <vt:lpstr>案例：课程内容改革的趋势之一是追求现代性</vt:lpstr>
      <vt:lpstr>知识点4：中国基础教育课程内容的反思与改革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什么是基础教育</dc:title>
  <dc:creator>Lenovo VIP</dc:creator>
  <cp:lastModifiedBy>岚</cp:lastModifiedBy>
  <cp:revision>116</cp:revision>
  <dcterms:created xsi:type="dcterms:W3CDTF">2013-10-15T12:17:00Z</dcterms:created>
  <dcterms:modified xsi:type="dcterms:W3CDTF">2019-08-01T15:37:47Z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