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2"/>
    <p:sldMasterId id="2147483672" r:id="rId3"/>
  </p:sldMasterIdLst>
  <p:sldIdLst>
    <p:sldId id="276" r:id="rId4"/>
    <p:sldId id="287" r:id="rId5"/>
    <p:sldId id="317" r:id="rId6"/>
    <p:sldId id="257" r:id="rId7"/>
    <p:sldId id="263" r:id="rId8"/>
    <p:sldId id="281" r:id="rId9"/>
    <p:sldId id="318" r:id="rId10"/>
    <p:sldId id="259" r:id="rId11"/>
    <p:sldId id="266" r:id="rId12"/>
    <p:sldId id="267" r:id="rId13"/>
    <p:sldId id="282" r:id="rId14"/>
    <p:sldId id="319" r:id="rId15"/>
    <p:sldId id="262" r:id="rId16"/>
    <p:sldId id="272" r:id="rId17"/>
    <p:sldId id="313" r:id="rId18"/>
    <p:sldId id="270" r:id="rId19"/>
    <p:sldId id="284" r:id="rId20"/>
    <p:sldId id="320" r:id="rId21"/>
    <p:sldId id="271" r:id="rId22"/>
    <p:sldId id="315" r:id="rId23"/>
    <p:sldId id="316" r:id="rId24"/>
  </p:sldIdLst>
  <p:sldSz cx="9144000" cy="5145088"/>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1pPr>
    <a:lvl2pPr marL="342900" lvl="1" indent="1143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2pPr>
    <a:lvl3pPr marL="685800" lvl="2" indent="2286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3pPr>
    <a:lvl4pPr marL="1028700" lvl="3" indent="3429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4pPr>
    <a:lvl5pPr marL="1371600" lvl="4"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5pPr>
    <a:lvl6pPr marL="2286000" lvl="5"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6pPr>
    <a:lvl7pPr marL="2743200" lvl="6"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7pPr>
    <a:lvl8pPr marL="3200400" lvl="7"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8pPr>
    <a:lvl9pPr marL="3657600" lvl="8" indent="457200" algn="l" defTabSz="914400" rtl="0" eaLnBrk="0" fontAlgn="base" latinLnBrk="0" hangingPunct="0">
      <a:lnSpc>
        <a:spcPct val="100000"/>
      </a:lnSpc>
      <a:spcBef>
        <a:spcPct val="0"/>
      </a:spcBef>
      <a:spcAft>
        <a:spcPct val="0"/>
      </a:spcAft>
      <a:buNone/>
      <a:defRPr sz="2100" b="0" i="0" u="none" kern="1200" baseline="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62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p:restoredTop sz="94660"/>
  </p:normalViewPr>
  <p:slideViewPr>
    <p:cSldViewPr snapToGrid="0" showGuides="1">
      <p:cViewPr varScale="1">
        <p:scale>
          <a:sx n="87" d="100"/>
          <a:sy n="87" d="100"/>
        </p:scale>
        <p:origin x="90" y="648"/>
      </p:cViewPr>
      <p:guideLst>
        <p:guide orient="horz" pos="1621"/>
        <p:guide pos="2880"/>
      </p:guideLst>
    </p:cSldViewPr>
  </p:slideViewPr>
  <p:notesTextViewPr>
    <p:cViewPr>
      <p:scale>
        <a:sx n="1" d="1"/>
        <a:sy n="1" d="1"/>
      </p:scale>
      <p:origin x="0" y="0"/>
    </p:cViewPr>
  </p:notesTextViewPr>
  <p:sorterViewPr showFormatting="0">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9108"/>
            <a:ext cx="7772400" cy="1102065"/>
          </a:xfrm>
        </p:spPr>
        <p:txBody>
          <a:bodyPr/>
          <a:lstStyle/>
          <a:p>
            <a:r>
              <a:rPr lang="zh-CN" altLang="en-US"/>
              <a:t>单击此处编辑母版标题样式</a:t>
            </a:r>
          </a:p>
        </p:txBody>
      </p:sp>
      <p:sp>
        <p:nvSpPr>
          <p:cNvPr id="3" name="副标题 2"/>
          <p:cNvSpPr>
            <a:spLocks noGrp="1"/>
          </p:cNvSpPr>
          <p:nvPr>
            <p:ph type="subTitle" idx="1"/>
          </p:nvPr>
        </p:nvSpPr>
        <p:spPr>
          <a:xfrm>
            <a:off x="1371600" y="2915550"/>
            <a:ext cx="6400800" cy="131485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514509"/>
            <a:ext cx="2057400" cy="4230406"/>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514509"/>
            <a:ext cx="6019800" cy="4230406"/>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213"/>
            <a:ext cx="7772400" cy="1103106"/>
          </a:xfrm>
        </p:spPr>
        <p:txBody>
          <a:bodyPr/>
          <a:lstStyle/>
          <a:p>
            <a:r>
              <a:rPr lang="zh-CN" altLang="en-US"/>
              <a:t>单击此处编辑母版标题样式</a:t>
            </a:r>
          </a:p>
        </p:txBody>
      </p:sp>
      <p:sp>
        <p:nvSpPr>
          <p:cNvPr id="3" name="副标题 2"/>
          <p:cNvSpPr>
            <a:spLocks noGrp="1"/>
          </p:cNvSpPr>
          <p:nvPr>
            <p:ph type="subTitle" idx="1"/>
          </p:nvPr>
        </p:nvSpPr>
        <p:spPr>
          <a:xfrm>
            <a:off x="1371600" y="2915354"/>
            <a:ext cx="6400800" cy="1314791"/>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a:t>单击此处编辑母版副标题样式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A1C53353-4708-458C-ABEF-1BBE56E603A3}"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7A0535C-14D9-430A-BD04-3A45F59DD779}"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794"/>
            <a:ext cx="7772400" cy="1021961"/>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41"/>
            <a:ext cx="7772400" cy="1125451"/>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4CDEAAF-24A3-4128-945E-6470CB19FD4B}"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200717"/>
            <a:ext cx="4038600" cy="33951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C86D5ED4-380B-4BEC-A69B-1FBDB837FE36}"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324"/>
            <a:ext cx="4040188"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1141"/>
            <a:ext cx="4040188"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7" y="1151324"/>
            <a:ext cx="4041775" cy="4798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7" y="1631141"/>
            <a:ext cx="4041775" cy="296474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1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1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E899D82-3CD7-40CB-A30C-F90E2E6FDD13}"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67E2A10B-05B2-4A8B-8C32-84F5C1FD752C}"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F6CBC2CA-58F3-4E02-9EDF-074EE5733658}"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6196"/>
            <a:ext cx="7772400" cy="102266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180312"/>
            <a:ext cx="7772400" cy="1125884"/>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2" y="204627"/>
            <a:ext cx="3008313" cy="872607"/>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629"/>
            <a:ext cx="5111750" cy="439125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2" y="1077234"/>
            <a:ext cx="3008313" cy="351865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06B4B61A-0D88-436B-BCD3-160D2E213619}"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2150"/>
            <a:ext cx="5486400" cy="424543"/>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59825"/>
            <a:ext cx="5486400" cy="3087052"/>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Tx/>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6693"/>
            <a:ext cx="5486400" cy="6044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7" name="Rectangle 4"/>
          <p:cNvSpPr>
            <a:spLocks noGrp="1" noChangeArrowheads="1"/>
          </p:cNvSpPr>
          <p:nvPr>
            <p:ph type="dt" sz="half" idx="1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84F88E36-83FE-4A9A-9D49-B43A4FF092D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01A14207-0838-42EB-B095-4B3A2A3EA6E0}"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805"/>
            <a:ext cx="2057400" cy="439008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05805"/>
            <a:ext cx="6019800" cy="439008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4"/>
          <p:cNvSpPr>
            <a:spLocks noGrp="1" noChangeArrowheads="1"/>
          </p:cNvSpPr>
          <p:nvPr>
            <p:ph type="dt" sz="half" idx="2"/>
          </p:nvPr>
        </p:nvSpPr>
        <p:spPr bwMode="auto">
          <a:xfrm>
            <a:off x="457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Rectangle 5"/>
          <p:cNvSpPr>
            <a:spLocks noGrp="1" noChangeArrowheads="1"/>
          </p:cNvSpPr>
          <p:nvPr>
            <p:ph type="ftr" sz="quarter" idx="3"/>
          </p:nvPr>
        </p:nvSpPr>
        <p:spPr bwMode="auto">
          <a:xfrm>
            <a:off x="3124200" y="4684713"/>
            <a:ext cx="2895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Rectangle 6"/>
          <p:cNvSpPr>
            <a:spLocks noGrp="1" noChangeArrowheads="1"/>
          </p:cNvSpPr>
          <p:nvPr>
            <p:ph type="sldNum" sz="quarter" idx="4"/>
          </p:nvPr>
        </p:nvSpPr>
        <p:spPr bwMode="auto">
          <a:xfrm>
            <a:off x="6553200" y="4684713"/>
            <a:ext cx="2133600" cy="358775"/>
          </a:xfrm>
          <a:prstGeom prst="rect">
            <a:avLst/>
          </a:prstGeom>
          <a:ln>
            <a:miter lim="800000"/>
          </a:ln>
        </p:spPr>
        <p:txBody>
          <a:bodyPr vert="horz" wrap="square" lIns="91440" tIns="45720" rIns="91440" bIns="4572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defRPr/>
            </a:pPr>
            <a:fld id="{961CA092-E78E-455F-BCF8-1A7323A5E9B1}" type="slidenum">
              <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en-US" altLang="zh-CN"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372023"/>
            <a:ext cx="4038600" cy="337289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439"/>
            <a:ext cx="8229600" cy="857515"/>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151294"/>
            <a:ext cx="4040188"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1632454"/>
            <a:ext cx="4040188"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6" y="1151294"/>
            <a:ext cx="4041775" cy="48116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6" y="1632454"/>
            <a:ext cx="4041775" cy="296319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853"/>
            <a:ext cx="3008313" cy="871806"/>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04852"/>
            <a:ext cx="5111750" cy="439079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1" y="1076658"/>
            <a:ext cx="3008313" cy="351898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1562"/>
            <a:ext cx="5486400" cy="425582"/>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460517"/>
            <a:ext cx="5486400" cy="3087053"/>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hlink"/>
              </a:buClr>
              <a:buSzTx/>
              <a:buFont typeface="Wingdings" panose="05000000000000000000" pitchFamily="2" charset="2"/>
              <a:buNone/>
              <a:defRPr/>
            </a:pPr>
            <a:r>
              <a:rPr kumimoji="0" lang="zh-CN" altLang="en-US" sz="3200" b="0" i="0" u="none" strike="noStrike" kern="0" cap="none" spc="0" normalizeH="0" baseline="0" noProof="0">
                <a:ln>
                  <a:noFill/>
                </a:ln>
                <a:solidFill>
                  <a:schemeClr val="tx1"/>
                </a:solidFill>
                <a:effectLst/>
                <a:uLnTx/>
                <a:uFillTx/>
                <a:latin typeface="+mn-lt"/>
                <a:ea typeface="+mn-ea"/>
                <a:cs typeface="+mn-cs"/>
              </a:rPr>
              <a:t>单击图标添加图片</a:t>
            </a:r>
          </a:p>
        </p:txBody>
      </p:sp>
      <p:sp>
        <p:nvSpPr>
          <p:cNvPr id="4" name="文本占位符 3"/>
          <p:cNvSpPr>
            <a:spLocks noGrp="1"/>
          </p:cNvSpPr>
          <p:nvPr>
            <p:ph type="body" sz="half" idx="2"/>
          </p:nvPr>
        </p:nvSpPr>
        <p:spPr>
          <a:xfrm>
            <a:off x="1792288" y="4027144"/>
            <a:ext cx="5486400" cy="603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vmlDrawing" Target="../drawings/vmlDrawing1.v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2.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oleObject" Target="../embeddings/oleObject1.bin"/></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rotWithShape="0">
          <a:blip r:embed="rId13"/>
          <a:stretch>
            <a:fillRect/>
          </a:stretch>
        </a:blipFill>
        <a:effectLst/>
      </p:bgPr>
    </p:bg>
    <p:spTree>
      <p:nvGrpSpPr>
        <p:cNvPr id="1" name=""/>
        <p:cNvGrpSpPr/>
        <p:nvPr/>
      </p:nvGrpSpPr>
      <p:grpSpPr>
        <a:xfrm>
          <a:off x="0" y="0"/>
          <a:ext cx="0" cy="0"/>
          <a:chOff x="0" y="0"/>
          <a:chExt cx="0" cy="0"/>
        </a:xfrm>
      </p:grpSpPr>
      <p:sp>
        <p:nvSpPr>
          <p:cNvPr id="2050" name="Freeform 17"/>
          <p:cNvSpPr/>
          <p:nvPr/>
        </p:nvSpPr>
        <p:spPr bwMode="auto">
          <a:xfrm>
            <a:off x="-6350" y="1085850"/>
            <a:ext cx="9161463" cy="2876550"/>
          </a:xfrm>
          <a:custGeom>
            <a:avLst/>
            <a:gdLst/>
            <a:ahLst/>
            <a:cxnLst>
              <a:cxn ang="0">
                <a:pos x="12" y="124"/>
              </a:cxn>
              <a:cxn ang="0">
                <a:pos x="1381" y="12"/>
              </a:cxn>
              <a:cxn ang="0">
                <a:pos x="4064" y="581"/>
              </a:cxn>
              <a:cxn ang="0">
                <a:pos x="5773" y="118"/>
              </a:cxn>
              <a:cxn ang="0">
                <a:pos x="5766" y="2151"/>
              </a:cxn>
              <a:cxn ang="0">
                <a:pos x="3966" y="2263"/>
              </a:cxn>
              <a:cxn ang="0">
                <a:pos x="1963" y="1897"/>
              </a:cxn>
              <a:cxn ang="0">
                <a:pos x="6" y="2407"/>
              </a:cxn>
              <a:cxn ang="0">
                <a:pos x="12" y="124"/>
              </a:cxn>
            </a:cxnLst>
            <a:rect l="0" t="0" r="r" b="b"/>
            <a:pathLst>
              <a:path w="5773" h="2414">
                <a:moveTo>
                  <a:pt x="12" y="124"/>
                </a:moveTo>
                <a:cubicBezTo>
                  <a:pt x="150" y="76"/>
                  <a:pt x="581" y="0"/>
                  <a:pt x="1381" y="12"/>
                </a:cubicBezTo>
                <a:cubicBezTo>
                  <a:pt x="2181" y="23"/>
                  <a:pt x="3370" y="437"/>
                  <a:pt x="4064" y="581"/>
                </a:cubicBezTo>
                <a:cubicBezTo>
                  <a:pt x="4758" y="725"/>
                  <a:pt x="5635" y="219"/>
                  <a:pt x="5773" y="118"/>
                </a:cubicBezTo>
                <a:lnTo>
                  <a:pt x="5766" y="2151"/>
                </a:lnTo>
                <a:cubicBezTo>
                  <a:pt x="4994" y="2407"/>
                  <a:pt x="4326" y="2311"/>
                  <a:pt x="3966" y="2263"/>
                </a:cubicBezTo>
                <a:cubicBezTo>
                  <a:pt x="3606" y="2215"/>
                  <a:pt x="2715" y="1873"/>
                  <a:pt x="1963" y="1897"/>
                </a:cubicBezTo>
                <a:cubicBezTo>
                  <a:pt x="1305" y="1893"/>
                  <a:pt x="0" y="2402"/>
                  <a:pt x="6" y="2407"/>
                </a:cubicBezTo>
                <a:cubicBezTo>
                  <a:pt x="12" y="2414"/>
                  <a:pt x="12" y="568"/>
                  <a:pt x="12" y="124"/>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51" name="Freeform 18"/>
          <p:cNvSpPr/>
          <p:nvPr/>
        </p:nvSpPr>
        <p:spPr bwMode="auto">
          <a:xfrm>
            <a:off x="-6350" y="1296988"/>
            <a:ext cx="9147175" cy="2451100"/>
          </a:xfrm>
          <a:custGeom>
            <a:avLst/>
            <a:gdLst/>
            <a:ahLst/>
            <a:cxnLst>
              <a:cxn ang="0">
                <a:pos x="6" y="272"/>
              </a:cxn>
              <a:cxn ang="0">
                <a:pos x="1453" y="10"/>
              </a:cxn>
              <a:cxn ang="0">
                <a:pos x="4182" y="482"/>
              </a:cxn>
              <a:cxn ang="0">
                <a:pos x="5764" y="154"/>
              </a:cxn>
              <a:cxn ang="0">
                <a:pos x="5764" y="1806"/>
              </a:cxn>
              <a:cxn ang="0">
                <a:pos x="4005" y="1994"/>
              </a:cxn>
              <a:cxn ang="0">
                <a:pos x="1891" y="1522"/>
              </a:cxn>
              <a:cxn ang="0">
                <a:pos x="6" y="1967"/>
              </a:cxn>
              <a:cxn ang="0">
                <a:pos x="6" y="272"/>
              </a:cxn>
            </a:cxnLst>
            <a:rect l="0" t="0" r="r" b="b"/>
            <a:pathLst>
              <a:path w="5764" h="2057">
                <a:moveTo>
                  <a:pt x="6" y="272"/>
                </a:moveTo>
                <a:cubicBezTo>
                  <a:pt x="144" y="233"/>
                  <a:pt x="656" y="0"/>
                  <a:pt x="1453" y="10"/>
                </a:cubicBezTo>
                <a:cubicBezTo>
                  <a:pt x="2250" y="20"/>
                  <a:pt x="3475" y="403"/>
                  <a:pt x="4182" y="482"/>
                </a:cubicBezTo>
                <a:cubicBezTo>
                  <a:pt x="4890" y="561"/>
                  <a:pt x="5626" y="237"/>
                  <a:pt x="5764" y="154"/>
                </a:cubicBezTo>
                <a:lnTo>
                  <a:pt x="5764" y="1806"/>
                </a:lnTo>
                <a:cubicBezTo>
                  <a:pt x="4919" y="2052"/>
                  <a:pt x="4485" y="2057"/>
                  <a:pt x="4005" y="1994"/>
                </a:cubicBezTo>
                <a:cubicBezTo>
                  <a:pt x="3526" y="1929"/>
                  <a:pt x="2640" y="1502"/>
                  <a:pt x="1891" y="1522"/>
                </a:cubicBezTo>
                <a:cubicBezTo>
                  <a:pt x="1234" y="1519"/>
                  <a:pt x="0" y="1962"/>
                  <a:pt x="6" y="1967"/>
                </a:cubicBezTo>
                <a:cubicBezTo>
                  <a:pt x="12" y="1972"/>
                  <a:pt x="6" y="641"/>
                  <a:pt x="6" y="272"/>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1028" name="Group 4"/>
          <p:cNvGrpSpPr/>
          <p:nvPr/>
        </p:nvGrpSpPr>
        <p:grpSpPr>
          <a:xfrm>
            <a:off x="7086600" y="1462088"/>
            <a:ext cx="533400" cy="400050"/>
            <a:chOff x="0" y="0"/>
            <a:chExt cx="288" cy="288"/>
          </a:xfrm>
        </p:grpSpPr>
        <p:sp>
          <p:nvSpPr>
            <p:cNvPr id="1043" name="Oval 20"/>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4" name="Oval 21"/>
            <p:cNvSpPr>
              <a:spLocks noChangeArrowheads="1"/>
            </p:cNvSpPr>
            <p:nvPr/>
          </p:nvSpPr>
          <p:spPr bwMode="auto">
            <a:xfrm>
              <a:off x="0" y="0"/>
              <a:ext cx="192" cy="192"/>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29" name="Group 7"/>
          <p:cNvGrpSpPr/>
          <p:nvPr/>
        </p:nvGrpSpPr>
        <p:grpSpPr>
          <a:xfrm>
            <a:off x="7620000" y="1028700"/>
            <a:ext cx="914400" cy="685800"/>
            <a:chOff x="0" y="0"/>
            <a:chExt cx="576" cy="576"/>
          </a:xfrm>
        </p:grpSpPr>
        <p:sp>
          <p:nvSpPr>
            <p:cNvPr id="1041" name="Oval 23"/>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2" name="Oval 24"/>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0" name="Group 10"/>
          <p:cNvGrpSpPr/>
          <p:nvPr/>
        </p:nvGrpSpPr>
        <p:grpSpPr>
          <a:xfrm>
            <a:off x="304800" y="2573338"/>
            <a:ext cx="1295400" cy="1028700"/>
            <a:chOff x="0" y="0"/>
            <a:chExt cx="576" cy="576"/>
          </a:xfrm>
        </p:grpSpPr>
        <p:sp>
          <p:nvSpPr>
            <p:cNvPr id="1039" name="Oval 26"/>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Oval 27"/>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1031" name="Group 13"/>
          <p:cNvGrpSpPr/>
          <p:nvPr/>
        </p:nvGrpSpPr>
        <p:grpSpPr>
          <a:xfrm>
            <a:off x="228600" y="228600"/>
            <a:ext cx="1079500" cy="593725"/>
            <a:chOff x="0" y="0"/>
            <a:chExt cx="680" cy="499"/>
          </a:xfrm>
        </p:grpSpPr>
        <p:sp>
          <p:nvSpPr>
            <p:cNvPr id="1037" name="Text Box 14"/>
            <p:cNvSpPr txBox="1">
              <a:spLocks noChangeArrowheads="1"/>
            </p:cNvSpPr>
            <p:nvPr/>
          </p:nvSpPr>
          <p:spPr bwMode="auto">
            <a:xfrm>
              <a:off x="0" y="111"/>
              <a:ext cx="680" cy="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2400" b="1" i="0" u="none" strike="noStrike" kern="1200" cap="none" spc="0" normalizeH="0" baseline="0" noProof="0">
                  <a:ln>
                    <a:noFill/>
                  </a:ln>
                  <a:solidFill>
                    <a:schemeClr val="tx2"/>
                  </a:solidFill>
                  <a:effectLst/>
                  <a:uLnTx/>
                  <a:uFillTx/>
                  <a:latin typeface="Arial" panose="020B0604020202020204" pitchFamily="34" charset="0"/>
                  <a:ea typeface="宋体" panose="02010600030101010101" pitchFamily="2" charset="-122"/>
                  <a:cs typeface="+mn-cs"/>
                </a:rPr>
                <a:t>LOGO</a:t>
              </a:r>
            </a:p>
          </p:txBody>
        </p:sp>
        <p:sp>
          <p:nvSpPr>
            <p:cNvPr id="1038" name="AutoShape 15"/>
            <p:cNvSpPr>
              <a:spLocks noChangeArrowheads="1"/>
            </p:cNvSpPr>
            <p:nvPr/>
          </p:nvSpPr>
          <p:spPr bwMode="auto">
            <a:xfrm rot="5400000">
              <a:off x="248" y="-185"/>
              <a:ext cx="172" cy="542"/>
            </a:xfrm>
            <a:prstGeom prst="moon">
              <a:avLst>
                <a:gd name="adj" fmla="val 21208"/>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1032"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3"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
        <p:nvSpPr>
          <p:cNvPr id="2066" name="Rectangle 4"/>
          <p:cNvSpPr>
            <a:spLocks noGrp="1" noChangeArrowheads="1"/>
          </p:cNvSpPr>
          <p:nvPr>
            <p:ph type="dt" sz="half" idx="2"/>
          </p:nvPr>
        </p:nvSpPr>
        <p:spPr bwMode="auto">
          <a:xfrm>
            <a:off x="457200" y="4859338"/>
            <a:ext cx="2133600" cy="18415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7" name="Rectangle 5"/>
          <p:cNvSpPr>
            <a:spLocks noGrp="1" noChangeArrowheads="1"/>
          </p:cNvSpPr>
          <p:nvPr>
            <p:ph type="ftr" sz="quarter" idx="3"/>
          </p:nvPr>
        </p:nvSpPr>
        <p:spPr bwMode="auto">
          <a:xfrm>
            <a:off x="3124200" y="4859338"/>
            <a:ext cx="2895600" cy="18415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200">
                <a:latin typeface="Arial" panose="020B0604020202020204" pitchFamily="34" charset="0"/>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8" name="Rectangle 6"/>
          <p:cNvSpPr>
            <a:spLocks noGrp="1" noChangeArrowheads="1"/>
          </p:cNvSpPr>
          <p:nvPr>
            <p:ph type="sldNum" sz="quarter" idx="4"/>
          </p:nvPr>
        </p:nvSpPr>
        <p:spPr bwMode="auto">
          <a:xfrm>
            <a:off x="6553200" y="4859338"/>
            <a:ext cx="2133600" cy="18415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200">
                <a:latin typeface="+mn-lt"/>
                <a:ea typeface="宋体" panose="02010600030101010101"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868951C1-F4D7-4F6C-AB83-9241BFEE9AEB}" type="slidenum">
              <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zh-CN" altLang="en-US" sz="12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3600" b="1">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mn-lt"/>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mn-lt"/>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mn-lt"/>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2050" name="Object 27"/>
          <p:cNvGraphicFramePr>
            <a:graphicFrameLocks noChangeAspect="1"/>
          </p:cNvGraphicFramePr>
          <p:nvPr/>
        </p:nvGraphicFramePr>
        <p:xfrm>
          <a:off x="0" y="0"/>
          <a:ext cx="9144000" cy="900113"/>
        </p:xfrm>
        <a:graphic>
          <a:graphicData uri="http://schemas.openxmlformats.org/presentationml/2006/ole">
            <mc:AlternateContent xmlns:mc="http://schemas.openxmlformats.org/markup-compatibility/2006">
              <mc:Choice xmlns:v="urn:schemas-microsoft-com:vml" Requires="v">
                <p:oleObj spid="_x0000_s3085" r:id="rId14" imgW="9563100" imgH="1600200" progId="Photoshop.Image.6">
                  <p:embed/>
                </p:oleObj>
              </mc:Choice>
              <mc:Fallback>
                <p:oleObj r:id="rId14" imgW="9563100" imgH="1600200" progId="Photoshop.Image.6">
                  <p:embed/>
                  <p:pic>
                    <p:nvPicPr>
                      <p:cNvPr id="0" name="图片 3075"/>
                      <p:cNvPicPr/>
                      <p:nvPr/>
                    </p:nvPicPr>
                    <p:blipFill>
                      <a:blip r:embed="rId15"/>
                      <a:stretch>
                        <a:fillRect/>
                      </a:stretch>
                    </p:blipFill>
                    <p:spPr>
                      <a:xfrm>
                        <a:off x="0" y="0"/>
                        <a:ext cx="9144000" cy="900113"/>
                      </a:xfrm>
                      <a:prstGeom prst="rect">
                        <a:avLst/>
                      </a:prstGeom>
                      <a:noFill/>
                      <a:ln w="38100">
                        <a:noFill/>
                        <a:miter/>
                      </a:ln>
                    </p:spPr>
                  </p:pic>
                </p:oleObj>
              </mc:Fallback>
            </mc:AlternateContent>
          </a:graphicData>
        </a:graphic>
      </p:graphicFrame>
      <p:sp>
        <p:nvSpPr>
          <p:cNvPr id="1027" name="Freeform 16"/>
          <p:cNvSpPr/>
          <p:nvPr/>
        </p:nvSpPr>
        <p:spPr bwMode="auto">
          <a:xfrm>
            <a:off x="-7937" y="211138"/>
            <a:ext cx="9151938" cy="1217613"/>
          </a:xfrm>
          <a:custGeom>
            <a:avLst/>
            <a:gdLst/>
            <a:ahLst/>
            <a:cxnLst>
              <a:cxn ang="0">
                <a:pos x="6" y="109"/>
              </a:cxn>
              <a:cxn ang="0">
                <a:pos x="1427" y="46"/>
              </a:cxn>
              <a:cxn ang="0">
                <a:pos x="4032" y="255"/>
              </a:cxn>
              <a:cxn ang="0">
                <a:pos x="5767" y="0"/>
              </a:cxn>
              <a:cxn ang="0">
                <a:pos x="5767" y="776"/>
              </a:cxn>
              <a:cxn ang="0">
                <a:pos x="4065" y="831"/>
              </a:cxn>
              <a:cxn ang="0">
                <a:pos x="1984" y="674"/>
              </a:cxn>
              <a:cxn ang="0">
                <a:pos x="14" y="995"/>
              </a:cxn>
              <a:cxn ang="0">
                <a:pos x="6" y="109"/>
              </a:cxn>
            </a:cxnLst>
            <a:rect l="0" t="0" r="r" b="b"/>
            <a:pathLst>
              <a:path w="5767" h="1021">
                <a:moveTo>
                  <a:pt x="6" y="109"/>
                </a:moveTo>
                <a:cubicBezTo>
                  <a:pt x="144" y="93"/>
                  <a:pt x="626" y="42"/>
                  <a:pt x="1427" y="46"/>
                </a:cubicBezTo>
                <a:cubicBezTo>
                  <a:pt x="2228" y="50"/>
                  <a:pt x="3321" y="224"/>
                  <a:pt x="4032" y="255"/>
                </a:cubicBezTo>
                <a:cubicBezTo>
                  <a:pt x="4742" y="286"/>
                  <a:pt x="5649" y="91"/>
                  <a:pt x="5767" y="0"/>
                </a:cubicBezTo>
                <a:lnTo>
                  <a:pt x="5767" y="776"/>
                </a:lnTo>
                <a:cubicBezTo>
                  <a:pt x="4948" y="879"/>
                  <a:pt x="4543" y="844"/>
                  <a:pt x="4065" y="831"/>
                </a:cubicBezTo>
                <a:cubicBezTo>
                  <a:pt x="3587" y="818"/>
                  <a:pt x="2973" y="694"/>
                  <a:pt x="1984" y="674"/>
                </a:cubicBezTo>
                <a:cubicBezTo>
                  <a:pt x="995" y="654"/>
                  <a:pt x="28" y="969"/>
                  <a:pt x="14" y="995"/>
                </a:cubicBezTo>
                <a:cubicBezTo>
                  <a:pt x="0" y="1021"/>
                  <a:pt x="6" y="255"/>
                  <a:pt x="6" y="109"/>
                </a:cubicBezTo>
                <a:close/>
              </a:path>
            </a:pathLst>
          </a:custGeom>
          <a:solidFill>
            <a:schemeClr val="accent1">
              <a:alpha val="40999"/>
            </a:schemeClr>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8" name="Freeform 17"/>
          <p:cNvSpPr/>
          <p:nvPr/>
        </p:nvSpPr>
        <p:spPr bwMode="auto">
          <a:xfrm>
            <a:off x="-17462" y="400050"/>
            <a:ext cx="9158288" cy="754063"/>
          </a:xfrm>
          <a:custGeom>
            <a:avLst/>
            <a:gdLst/>
            <a:ahLst/>
            <a:cxnLst>
              <a:cxn ang="0">
                <a:pos x="20" y="109"/>
              </a:cxn>
              <a:cxn ang="0">
                <a:pos x="1442" y="3"/>
              </a:cxn>
              <a:cxn ang="0">
                <a:pos x="4150" y="148"/>
              </a:cxn>
              <a:cxn ang="0">
                <a:pos x="5771" y="37"/>
              </a:cxn>
              <a:cxn ang="0">
                <a:pos x="5771" y="557"/>
              </a:cxn>
              <a:cxn ang="0">
                <a:pos x="3942" y="592"/>
              </a:cxn>
              <a:cxn ang="0">
                <a:pos x="1839" y="456"/>
              </a:cxn>
              <a:cxn ang="0">
                <a:pos x="6" y="620"/>
              </a:cxn>
              <a:cxn ang="0">
                <a:pos x="20" y="109"/>
              </a:cxn>
            </a:cxnLst>
            <a:rect l="0" t="0" r="r" b="b"/>
            <a:pathLst>
              <a:path w="5771" h="634">
                <a:moveTo>
                  <a:pt x="20" y="109"/>
                </a:moveTo>
                <a:cubicBezTo>
                  <a:pt x="26" y="109"/>
                  <a:pt x="645" y="0"/>
                  <a:pt x="1442" y="3"/>
                </a:cubicBezTo>
                <a:cubicBezTo>
                  <a:pt x="2239" y="6"/>
                  <a:pt x="3443" y="123"/>
                  <a:pt x="4150" y="148"/>
                </a:cubicBezTo>
                <a:cubicBezTo>
                  <a:pt x="4858" y="173"/>
                  <a:pt x="5633" y="63"/>
                  <a:pt x="5771" y="37"/>
                </a:cubicBezTo>
                <a:lnTo>
                  <a:pt x="5771" y="557"/>
                </a:lnTo>
                <a:cubicBezTo>
                  <a:pt x="4926" y="634"/>
                  <a:pt x="4422" y="612"/>
                  <a:pt x="3942" y="592"/>
                </a:cubicBezTo>
                <a:cubicBezTo>
                  <a:pt x="3463" y="572"/>
                  <a:pt x="2588" y="450"/>
                  <a:pt x="1839" y="456"/>
                </a:cubicBezTo>
                <a:cubicBezTo>
                  <a:pt x="1182" y="455"/>
                  <a:pt x="0" y="618"/>
                  <a:pt x="6" y="620"/>
                </a:cubicBezTo>
                <a:cubicBezTo>
                  <a:pt x="12" y="621"/>
                  <a:pt x="14" y="109"/>
                  <a:pt x="20" y="109"/>
                </a:cubicBezTo>
                <a:close/>
              </a:path>
            </a:pathLst>
          </a:custGeom>
          <a:solidFill>
            <a:schemeClr val="accent1"/>
          </a:solidFill>
          <a:ln w="9525">
            <a:noFill/>
            <a:round/>
          </a:ln>
          <a:effec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defRPr>
            </a:lvl9pPr>
          </a:lstStyle>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nvGrpSpPr>
          <p:cNvPr id="2053" name="Group 5"/>
          <p:cNvGrpSpPr/>
          <p:nvPr/>
        </p:nvGrpSpPr>
        <p:grpSpPr>
          <a:xfrm>
            <a:off x="7740650" y="260350"/>
            <a:ext cx="387350" cy="274638"/>
            <a:chOff x="0" y="0"/>
            <a:chExt cx="288" cy="288"/>
          </a:xfrm>
        </p:grpSpPr>
        <p:sp>
          <p:nvSpPr>
            <p:cNvPr id="2065" name="Oval 19"/>
            <p:cNvSpPr>
              <a:spLocks noChangeArrowheads="1"/>
            </p:cNvSpPr>
            <p:nvPr/>
          </p:nvSpPr>
          <p:spPr bwMode="auto">
            <a:xfrm>
              <a:off x="0" y="0"/>
              <a:ext cx="288" cy="288"/>
            </a:xfrm>
            <a:prstGeom prst="ellipse">
              <a:avLst/>
            </a:prstGeom>
            <a:gradFill rotWithShape="1">
              <a:gsLst>
                <a:gs pos="0">
                  <a:srgbClr val="C7CEE9"/>
                </a:gs>
                <a:gs pos="100000">
                  <a:schemeClr val="tx2">
                    <a:alpha val="31000"/>
                  </a:scheme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6" name="Oval 20"/>
            <p:cNvSpPr>
              <a:spLocks noChangeArrowheads="1"/>
            </p:cNvSpPr>
            <p:nvPr/>
          </p:nvSpPr>
          <p:spPr bwMode="auto">
            <a:xfrm>
              <a:off x="0" y="0"/>
              <a:ext cx="192" cy="191"/>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4" name="Group 8"/>
          <p:cNvGrpSpPr/>
          <p:nvPr/>
        </p:nvGrpSpPr>
        <p:grpSpPr>
          <a:xfrm>
            <a:off x="8153400" y="39688"/>
            <a:ext cx="609600" cy="444500"/>
            <a:chOff x="0" y="0"/>
            <a:chExt cx="576" cy="576"/>
          </a:xfrm>
        </p:grpSpPr>
        <p:sp>
          <p:nvSpPr>
            <p:cNvPr id="2063" name="Oval 22"/>
            <p:cNvSpPr>
              <a:spLocks noChangeArrowheads="1"/>
            </p:cNvSpPr>
            <p:nvPr/>
          </p:nvSpPr>
          <p:spPr bwMode="auto">
            <a:xfrm>
              <a:off x="0" y="0"/>
              <a:ext cx="576" cy="576"/>
            </a:xfrm>
            <a:prstGeom prst="ellipse">
              <a:avLst/>
            </a:prstGeom>
            <a:solidFill>
              <a:schemeClr val="accent1">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4" name="Oval 23"/>
            <p:cNvSpPr>
              <a:spLocks noChangeArrowheads="1"/>
            </p:cNvSpPr>
            <p:nvPr/>
          </p:nvSpPr>
          <p:spPr bwMode="auto">
            <a:xfrm>
              <a:off x="0" y="97"/>
              <a:ext cx="480" cy="383"/>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2055" name="Group 11"/>
          <p:cNvGrpSpPr/>
          <p:nvPr/>
        </p:nvGrpSpPr>
        <p:grpSpPr>
          <a:xfrm>
            <a:off x="171450" y="614363"/>
            <a:ext cx="720725" cy="571500"/>
            <a:chOff x="0" y="0"/>
            <a:chExt cx="576" cy="576"/>
          </a:xfrm>
        </p:grpSpPr>
        <p:sp>
          <p:nvSpPr>
            <p:cNvPr id="2061" name="Oval 25"/>
            <p:cNvSpPr>
              <a:spLocks noChangeArrowheads="1"/>
            </p:cNvSpPr>
            <p:nvPr/>
          </p:nvSpPr>
          <p:spPr bwMode="auto">
            <a:xfrm>
              <a:off x="0" y="0"/>
              <a:ext cx="576" cy="576"/>
            </a:xfrm>
            <a:prstGeom prst="ellipse">
              <a:avLst/>
            </a:prstGeom>
            <a:solidFill>
              <a:schemeClr val="tx2">
                <a:alpha val="52940"/>
              </a:schemeClr>
            </a:soli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2062" name="Oval 26"/>
            <p:cNvSpPr>
              <a:spLocks noChangeArrowheads="1"/>
            </p:cNvSpPr>
            <p:nvPr/>
          </p:nvSpPr>
          <p:spPr bwMode="auto">
            <a:xfrm>
              <a:off x="0" y="96"/>
              <a:ext cx="480" cy="384"/>
            </a:xfrm>
            <a:prstGeom prst="ellipse">
              <a:avLst/>
            </a:prstGeom>
            <a:gradFill rotWithShape="1">
              <a:gsLst>
                <a:gs pos="0">
                  <a:schemeClr val="bg1"/>
                </a:gs>
                <a:gs pos="100000">
                  <a:srgbClr val="FFFFFF">
                    <a:alpha val="0"/>
                  </a:srgbClr>
                </a:gs>
              </a:gsLst>
              <a:path path="shape">
                <a:fillToRect l="50000" t="50000" r="50000" b="50000"/>
              </a:path>
            </a:gradFill>
            <a:ln>
              <a:noFill/>
            </a:ln>
            <a:extLst>
              <a:ext uri="{91240B29-F687-4F45-9708-019B960494DF}">
                <a14:hiddenLine xmlns:a14="http://schemas.microsoft.com/office/drawing/2010/main" w="9525">
                  <a:solidFill>
                    <a:srgbClr val="000000"/>
                  </a:solidFill>
                  <a:round/>
                </a14:hiddenLine>
              </a:ext>
            </a:extLst>
          </p:spPr>
          <p:txBody>
            <a:bodyPr wrap="none" anchor="ct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fontAlgn="base">
                <a:spcBef>
                  <a:spcPct val="0"/>
                </a:spcBef>
                <a:spcAft>
                  <a:spcPct val="0"/>
                </a:spcAft>
                <a:defRPr>
                  <a:solidFill>
                    <a:schemeClr val="tx1"/>
                  </a:solidFill>
                  <a:latin typeface="Arial" panose="020B0604020202020204" pitchFamily="34" charset="0"/>
                </a:defRPr>
              </a:lvl6pPr>
              <a:lvl7pPr marL="2971800" indent="-228600" fontAlgn="base">
                <a:spcBef>
                  <a:spcPct val="0"/>
                </a:spcBef>
                <a:spcAft>
                  <a:spcPct val="0"/>
                </a:spcAft>
                <a:defRPr>
                  <a:solidFill>
                    <a:schemeClr val="tx1"/>
                  </a:solidFill>
                  <a:latin typeface="Arial" panose="020B0604020202020204" pitchFamily="34" charset="0"/>
                </a:defRPr>
              </a:lvl7pPr>
              <a:lvl8pPr marL="3429000" indent="-228600" fontAlgn="base">
                <a:spcBef>
                  <a:spcPct val="0"/>
                </a:spcBef>
                <a:spcAft>
                  <a:spcPct val="0"/>
                </a:spcAft>
                <a:defRPr>
                  <a:solidFill>
                    <a:schemeClr val="tx1"/>
                  </a:solidFill>
                  <a:latin typeface="Arial" panose="020B0604020202020204" pitchFamily="34" charset="0"/>
                </a:defRPr>
              </a:lvl8pPr>
              <a:lvl9pPr marL="3886200" indent="-228600" fontAlgn="base">
                <a:spcBef>
                  <a:spcPct val="0"/>
                </a:spcBef>
                <a:spcAft>
                  <a:spcPct val="0"/>
                </a:spcAft>
                <a:defRPr>
                  <a:solidFill>
                    <a:schemeClr val="tx1"/>
                  </a:solidFill>
                  <a:latin typeface="Arial" panose="020B0604020202020204" pitchFamily="34" charset="0"/>
                </a:defRPr>
              </a:lvl9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2056" name="Rectangle 3"/>
          <p:cNvSpPr>
            <a:spLocks noGrp="1"/>
          </p:cNvSpPr>
          <p:nvPr>
            <p:ph type="body" idx="1"/>
          </p:nvPr>
        </p:nvSpPr>
        <p:spPr>
          <a:xfrm>
            <a:off x="457200" y="1371600"/>
            <a:ext cx="8229600" cy="3373438"/>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39" name="Rectangle 4"/>
          <p:cNvSpPr>
            <a:spLocks noGrp="1" noChangeArrowheads="1"/>
          </p:cNvSpPr>
          <p:nvPr>
            <p:ph type="dt" sz="half" idx="2"/>
          </p:nvPr>
        </p:nvSpPr>
        <p:spPr bwMode="auto">
          <a:xfrm>
            <a:off x="457200" y="4802188"/>
            <a:ext cx="2133600" cy="241300"/>
          </a:xfrm>
          <a:prstGeom prst="rect">
            <a:avLst/>
          </a:prstGeom>
          <a:noFill/>
          <a:ln w="9525">
            <a:noFill/>
            <a:miter lim="800000"/>
          </a:ln>
          <a:effectLst/>
        </p:spPr>
        <p:txBody>
          <a:bodyPr vert="horz" wrap="square" lIns="91440" tIns="45720" rIns="91440" bIns="45720" numCol="1" anchor="t" anchorCtr="0" compatLnSpc="1"/>
          <a:lstStyle>
            <a:lvl1pPr eaLnBrk="1" fontAlgn="auto" hangingPunct="1">
              <a:spcBef>
                <a:spcPts val="0"/>
              </a:spcBef>
              <a:spcAft>
                <a:spcPts val="0"/>
              </a:spcAft>
              <a:buFont typeface="Arial" panose="020B0604020202020204" pitchFamily="34" charset="0"/>
              <a:buNone/>
              <a:defRPr sz="1400">
                <a:latin typeface="Arial" panose="020B0604020202020204" pitchFamily="34" charset="0"/>
                <a:ea typeface="宋体" panose="02010600030101010101" pitchFamily="2" charset="-122"/>
              </a:defRPr>
            </a:lvl1p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0" name="Rectangle 5"/>
          <p:cNvSpPr>
            <a:spLocks noGrp="1" noChangeArrowheads="1"/>
          </p:cNvSpPr>
          <p:nvPr>
            <p:ph type="ftr" sz="quarter" idx="3"/>
          </p:nvPr>
        </p:nvSpPr>
        <p:spPr bwMode="auto">
          <a:xfrm>
            <a:off x="3124200" y="4802188"/>
            <a:ext cx="2895600" cy="241300"/>
          </a:xfrm>
          <a:prstGeom prst="rect">
            <a:avLst/>
          </a:prstGeom>
          <a:noFill/>
          <a:ln w="9525">
            <a:noFill/>
            <a:miter lim="800000"/>
          </a:ln>
          <a:effectLst/>
        </p:spPr>
        <p:txBody>
          <a:bodyPr vert="horz" wrap="square" lIns="91440" tIns="45720" rIns="91440" bIns="45720" numCol="1" anchor="t" anchorCtr="0" compatLnSpc="1"/>
          <a:lstStyle>
            <a:lvl1pPr algn="ctr" eaLnBrk="1" fontAlgn="auto" hangingPunct="1">
              <a:spcBef>
                <a:spcPts val="0"/>
              </a:spcBef>
              <a:spcAft>
                <a:spcPts val="0"/>
              </a:spcAft>
              <a:buFont typeface="Arial" panose="020B0604020202020204" pitchFamily="34" charset="0"/>
              <a:buNone/>
              <a:defRPr sz="1400">
                <a:latin typeface="Arial" panose="020B0604020202020204" pitchFamily="34" charset="0"/>
                <a:ea typeface="宋体" panose="02010600030101010101" pitchFamily="2" charset="-122"/>
              </a:defRPr>
            </a:lvl1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defRPr/>
            </a:pPr>
            <a:endParaRPr kumimoji="0" 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41" name="Rectangle 6"/>
          <p:cNvSpPr>
            <a:spLocks noGrp="1" noChangeArrowheads="1"/>
          </p:cNvSpPr>
          <p:nvPr>
            <p:ph type="sldNum" sz="quarter" idx="4"/>
          </p:nvPr>
        </p:nvSpPr>
        <p:spPr bwMode="auto">
          <a:xfrm>
            <a:off x="6553200" y="4802188"/>
            <a:ext cx="2133600" cy="241300"/>
          </a:xfrm>
          <a:prstGeom prst="rect">
            <a:avLst/>
          </a:prstGeom>
          <a:noFill/>
          <a:ln w="9525">
            <a:noFill/>
            <a:miter lim="800000"/>
          </a:ln>
          <a:effectLst/>
        </p:spPr>
        <p:txBody>
          <a:bodyPr vert="horz" wrap="square" lIns="91440" tIns="45720" rIns="91440" bIns="45720" numCol="1" anchor="t" anchorCtr="0" compatLnSpc="1"/>
          <a:lstStyle>
            <a:lvl1pPr algn="r" eaLnBrk="1" fontAlgn="auto" hangingPunct="1">
              <a:spcBef>
                <a:spcPts val="0"/>
              </a:spcBef>
              <a:spcAft>
                <a:spcPts val="0"/>
              </a:spcAft>
              <a:defRPr sz="1400">
                <a:latin typeface="+mn-lt"/>
                <a:ea typeface="宋体" panose="02010600030101010101" pitchFamily="2" charset="-122"/>
              </a:defRPr>
            </a:lvl1pPr>
          </a:lstStyle>
          <a:p>
            <a:pPr marL="0" marR="0" lvl="0" indent="0" algn="r" defTabSz="914400" rtl="0" eaLnBrk="1" fontAlgn="auto" latinLnBrk="0" hangingPunct="1">
              <a:lnSpc>
                <a:spcPct val="100000"/>
              </a:lnSpc>
              <a:spcBef>
                <a:spcPts val="0"/>
              </a:spcBef>
              <a:spcAft>
                <a:spcPts val="0"/>
              </a:spcAft>
              <a:buClrTx/>
              <a:buSzTx/>
              <a:buFontTx/>
              <a:buNone/>
              <a:defRPr/>
            </a:pPr>
            <a:fld id="{59318220-17B9-4790-B55B-01587B056DBD}" type="slidenum">
              <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rPr>
              <a:t>‹#›</a:t>
            </a:fld>
            <a:endParaRPr kumimoji="0" lang="en-US" altLang="zh-CN" sz="1400" b="0" i="0" u="none" strike="noStrike" kern="1200" cap="none" spc="0" normalizeH="0" baseline="0" noProof="0">
              <a:ln>
                <a:noFill/>
              </a:ln>
              <a:solidFill>
                <a:schemeClr val="tx1"/>
              </a:solidFill>
              <a:effectLst/>
              <a:uLnTx/>
              <a:uFillTx/>
              <a:latin typeface="+mn-lt"/>
              <a:ea typeface="宋体" panose="02010600030101010101" pitchFamily="2" charset="-122"/>
              <a:cs typeface="+mn-cs"/>
            </a:endParaRPr>
          </a:p>
        </p:txBody>
      </p:sp>
      <p:sp>
        <p:nvSpPr>
          <p:cNvPr id="2060" name="Rectangle 2"/>
          <p:cNvSpPr>
            <a:spLocks noGrp="1"/>
          </p:cNvSpPr>
          <p:nvPr>
            <p:ph type="title"/>
          </p:nvPr>
        </p:nvSpPr>
        <p:spPr>
          <a:xfrm>
            <a:off x="914400" y="514350"/>
            <a:ext cx="7391400" cy="422275"/>
          </a:xfrm>
          <a:prstGeom prst="rect">
            <a:avLst/>
          </a:prstGeom>
          <a:noFill/>
          <a:ln w="9525">
            <a:noFill/>
          </a:ln>
        </p:spPr>
        <p:txBody>
          <a:bodyPr anchor="ctr"/>
          <a:lstStyle/>
          <a:p>
            <a:pPr lvl="0"/>
            <a:r>
              <a:rPr lang="zh-CN" altLang="en-US" dirty="0"/>
              <a:t>单击此处编辑母版标题样式</a:t>
            </a: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ctr" rtl="0" eaLnBrk="0" fontAlgn="base" hangingPunct="0">
        <a:spcBef>
          <a:spcPct val="0"/>
        </a:spcBef>
        <a:spcAft>
          <a:spcPct val="0"/>
        </a:spcAft>
        <a:defRPr sz="3600" b="1">
          <a:solidFill>
            <a:schemeClr val="bg1"/>
          </a:solidFill>
          <a:latin typeface="+mj-lt"/>
          <a:ea typeface="+mj-ea"/>
          <a:cs typeface="+mj-cs"/>
        </a:defRPr>
      </a:lvl1pPr>
      <a:lvl2pPr algn="ctr" rtl="0" eaLnBrk="0" fontAlgn="base" hangingPunct="0">
        <a:spcBef>
          <a:spcPct val="0"/>
        </a:spcBef>
        <a:spcAft>
          <a:spcPct val="0"/>
        </a:spcAft>
        <a:defRPr sz="3600" b="1">
          <a:solidFill>
            <a:schemeClr val="bg1"/>
          </a:solidFill>
          <a:latin typeface="Arial" panose="020B0604020202020204" pitchFamily="34" charset="0"/>
        </a:defRPr>
      </a:lvl2pPr>
      <a:lvl3pPr algn="ctr" rtl="0" eaLnBrk="0" fontAlgn="base" hangingPunct="0">
        <a:spcBef>
          <a:spcPct val="0"/>
        </a:spcBef>
        <a:spcAft>
          <a:spcPct val="0"/>
        </a:spcAft>
        <a:defRPr sz="3600" b="1">
          <a:solidFill>
            <a:schemeClr val="bg1"/>
          </a:solidFill>
          <a:latin typeface="Arial" panose="020B0604020202020204" pitchFamily="34" charset="0"/>
        </a:defRPr>
      </a:lvl3pPr>
      <a:lvl4pPr algn="ctr" rtl="0" eaLnBrk="0" fontAlgn="base" hangingPunct="0">
        <a:spcBef>
          <a:spcPct val="0"/>
        </a:spcBef>
        <a:spcAft>
          <a:spcPct val="0"/>
        </a:spcAft>
        <a:defRPr sz="3600" b="1">
          <a:solidFill>
            <a:schemeClr val="bg1"/>
          </a:solidFill>
          <a:latin typeface="Arial" panose="020B0604020202020204" pitchFamily="34" charset="0"/>
        </a:defRPr>
      </a:lvl4pPr>
      <a:lvl5pPr algn="ctr" rtl="0" eaLnBrk="0" fontAlgn="base" hangingPunct="0">
        <a:spcBef>
          <a:spcPct val="0"/>
        </a:spcBef>
        <a:spcAft>
          <a:spcPct val="0"/>
        </a:spcAft>
        <a:defRPr sz="3600" b="1">
          <a:solidFill>
            <a:schemeClr val="bg1"/>
          </a:solidFill>
          <a:latin typeface="Arial" panose="020B0604020202020204" pitchFamily="34" charset="0"/>
        </a:defRPr>
      </a:lvl5pPr>
      <a:lvl6pPr marL="457200" algn="ctr" rtl="0" eaLnBrk="1" fontAlgn="base" hangingPunct="1">
        <a:spcBef>
          <a:spcPct val="0"/>
        </a:spcBef>
        <a:spcAft>
          <a:spcPct val="0"/>
        </a:spcAft>
        <a:defRPr sz="3600" b="1">
          <a:solidFill>
            <a:schemeClr val="bg1"/>
          </a:solidFill>
          <a:latin typeface="Arial" panose="020B0604020202020204" pitchFamily="34" charset="0"/>
        </a:defRPr>
      </a:lvl6pPr>
      <a:lvl7pPr marL="914400" algn="ctr" rtl="0" eaLnBrk="1" fontAlgn="base" hangingPunct="1">
        <a:spcBef>
          <a:spcPct val="0"/>
        </a:spcBef>
        <a:spcAft>
          <a:spcPct val="0"/>
        </a:spcAft>
        <a:defRPr sz="3600" b="1">
          <a:solidFill>
            <a:schemeClr val="bg1"/>
          </a:solidFill>
          <a:latin typeface="Arial" panose="020B0604020202020204" pitchFamily="34" charset="0"/>
        </a:defRPr>
      </a:lvl7pPr>
      <a:lvl8pPr marL="1371600" algn="ctr" rtl="0" eaLnBrk="1" fontAlgn="base" hangingPunct="1">
        <a:spcBef>
          <a:spcPct val="0"/>
        </a:spcBef>
        <a:spcAft>
          <a:spcPct val="0"/>
        </a:spcAft>
        <a:defRPr sz="3600" b="1">
          <a:solidFill>
            <a:schemeClr val="bg1"/>
          </a:solidFill>
          <a:latin typeface="Arial" panose="020B0604020202020204" pitchFamily="34" charset="0"/>
        </a:defRPr>
      </a:lvl8pPr>
      <a:lvl9pPr marL="1828800" algn="ctr" rtl="0" eaLnBrk="1" fontAlgn="base" hangingPunct="1">
        <a:spcBef>
          <a:spcPct val="0"/>
        </a:spcBef>
        <a:spcAft>
          <a:spcPct val="0"/>
        </a:spcAft>
        <a:defRPr sz="3600" b="1">
          <a:solidFill>
            <a:schemeClr val="bg1"/>
          </a:solidFill>
          <a:latin typeface="Arial" panose="020B0604020202020204" pitchFamily="34" charset="0"/>
        </a:defRPr>
      </a:lvl9pPr>
    </p:titleStyle>
    <p:bodyStyle>
      <a:lvl1pPr marL="341630" indent="-341630" algn="l" rtl="0" eaLnBrk="0" fontAlgn="base" hangingPunct="0">
        <a:spcBef>
          <a:spcPct val="20000"/>
        </a:spcBef>
        <a:spcAft>
          <a:spcPct val="0"/>
        </a:spcAft>
        <a:buClr>
          <a:schemeClr val="hlink"/>
        </a:buClr>
        <a:buFont typeface="Wingdings" panose="05000000000000000000" pitchFamily="2" charset="2"/>
        <a:buChar char="v"/>
        <a:defRPr sz="2700">
          <a:solidFill>
            <a:schemeClr val="tx1"/>
          </a:solidFill>
          <a:latin typeface="+mn-lt"/>
          <a:ea typeface="+mn-ea"/>
          <a:cs typeface="+mn-cs"/>
        </a:defRPr>
      </a:lvl1pPr>
      <a:lvl2pPr marL="741680" indent="-284480" algn="l" rtl="0" eaLnBrk="0" fontAlgn="base" hangingPunct="0">
        <a:spcBef>
          <a:spcPct val="20000"/>
        </a:spcBef>
        <a:spcAft>
          <a:spcPct val="0"/>
        </a:spcAft>
        <a:buClr>
          <a:schemeClr val="hlink"/>
        </a:buClr>
        <a:buFont typeface="Wingdings" panose="05000000000000000000" pitchFamily="2" charset="2"/>
        <a:buChar char="§"/>
        <a:defRPr sz="2400">
          <a:solidFill>
            <a:schemeClr val="tx1"/>
          </a:solidFill>
          <a:latin typeface="+mn-lt"/>
        </a:defRPr>
      </a:lvl2pPr>
      <a:lvl3pPr marL="1141730" indent="-227330" algn="l" rtl="0" eaLnBrk="0" fontAlgn="base" hangingPunct="0">
        <a:spcBef>
          <a:spcPct val="20000"/>
        </a:spcBef>
        <a:spcAft>
          <a:spcPct val="0"/>
        </a:spcAft>
        <a:buClr>
          <a:schemeClr val="hlink"/>
        </a:buClr>
        <a:buFont typeface="Wingdings" panose="05000000000000000000" pitchFamily="2" charset="2"/>
        <a:buChar char="•"/>
        <a:defRPr sz="2100">
          <a:solidFill>
            <a:schemeClr val="tx1"/>
          </a:solidFill>
          <a:latin typeface="+mn-lt"/>
        </a:defRPr>
      </a:lvl3pPr>
      <a:lvl4pPr marL="15989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4pPr>
      <a:lvl5pPr marL="2056130" indent="-227330" algn="l" rtl="0" eaLnBrk="0" fontAlgn="base" hangingPunct="0">
        <a:spcBef>
          <a:spcPct val="20000"/>
        </a:spcBef>
        <a:spcAft>
          <a:spcPct val="0"/>
        </a:spcAft>
        <a:buFont typeface="Wingdings" panose="05000000000000000000" pitchFamily="2" charset="2"/>
        <a:buChar char="»"/>
        <a:defRPr sz="1900">
          <a:solidFill>
            <a:schemeClr val="tx1"/>
          </a:solidFill>
          <a:latin typeface="+mn-lt"/>
        </a:defRPr>
      </a:lvl5pPr>
      <a:lvl6pPr marL="25146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6pPr>
      <a:lvl7pPr marL="29718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7pPr>
      <a:lvl8pPr marL="34290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8pPr>
      <a:lvl9pPr marL="3886200" indent="-228600" algn="l" rtl="0" eaLnBrk="1" fontAlgn="base" hangingPunct="1">
        <a:spcBef>
          <a:spcPct val="20000"/>
        </a:spcBef>
        <a:spcAft>
          <a:spcPct val="0"/>
        </a:spcAft>
        <a:buFont typeface="Wingdings" panose="05000000000000000000" pitchFamily="2" charset="2"/>
        <a:buChar char="»"/>
        <a:defRPr sz="2000">
          <a:solidFill>
            <a:schemeClr val="tx1"/>
          </a:solidFill>
          <a:latin typeface="+mn-lt"/>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3200" algn="l" defTabSz="913765" rtl="0" eaLnBrk="1" latinLnBrk="0" hangingPunct="1">
        <a:defRPr sz="1800" kern="1200">
          <a:solidFill>
            <a:schemeClr val="tx1"/>
          </a:solidFill>
          <a:latin typeface="+mn-lt"/>
          <a:ea typeface="+mn-ea"/>
          <a:cs typeface="+mn-cs"/>
        </a:defRPr>
      </a:lvl7pPr>
      <a:lvl8pPr marL="3200400" algn="l" defTabSz="913765" rtl="0" eaLnBrk="1" latinLnBrk="0" hangingPunct="1">
        <a:defRPr sz="1800" kern="1200">
          <a:solidFill>
            <a:schemeClr val="tx1"/>
          </a:solidFill>
          <a:latin typeface="+mn-lt"/>
          <a:ea typeface="+mn-ea"/>
          <a:cs typeface="+mn-cs"/>
        </a:defRPr>
      </a:lvl8pPr>
      <a:lvl9pPr marL="3657600" algn="l" defTabSz="91376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p:cNvSpPr>
          <p:nvPr>
            <p:ph type="title"/>
          </p:nvPr>
        </p:nvSpPr>
        <p:spPr>
          <a:xfrm>
            <a:off x="457200" y="206375"/>
            <a:ext cx="8229600" cy="855663"/>
          </a:xfrm>
          <a:prstGeom prst="rect">
            <a:avLst/>
          </a:prstGeom>
          <a:noFill/>
          <a:ln w="9525">
            <a:noFill/>
          </a:ln>
        </p:spPr>
        <p:txBody>
          <a:bodyPr anchor="ctr"/>
          <a:lstStyle/>
          <a:p>
            <a:pPr lvl="0"/>
            <a:r>
              <a:rPr lang="zh-CN" altLang="en-US" dirty="0"/>
              <a:t>单击此处编辑母版标题样式</a:t>
            </a:r>
          </a:p>
        </p:txBody>
      </p:sp>
      <p:sp>
        <p:nvSpPr>
          <p:cNvPr id="3075" name="Rectangle 3"/>
          <p:cNvSpPr>
            <a:spLocks noGrp="1"/>
          </p:cNvSpPr>
          <p:nvPr>
            <p:ph type="body" idx="1"/>
          </p:nvPr>
        </p:nvSpPr>
        <p:spPr>
          <a:xfrm>
            <a:off x="457200" y="1200150"/>
            <a:ext cx="8229600" cy="3395663"/>
          </a:xfrm>
          <a:prstGeom prst="rect">
            <a:avLst/>
          </a:prstGeom>
          <a:noFill/>
          <a:ln w="9525">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1028" name="Rectangle 4"/>
          <p:cNvSpPr>
            <a:spLocks noGrp="1" noChangeArrowheads="1"/>
          </p:cNvSpPr>
          <p:nvPr>
            <p:ph type="dt" sz="half" idx="2"/>
          </p:nvPr>
        </p:nvSpPr>
        <p:spPr bwMode="auto">
          <a:xfrm>
            <a:off x="457200" y="4684713"/>
            <a:ext cx="2133600" cy="358775"/>
          </a:xfrm>
          <a:prstGeom prst="rect">
            <a:avLst/>
          </a:prstGeom>
          <a:noFill/>
          <a:ln w="9525">
            <a:noFill/>
            <a:miter lim="800000"/>
          </a:ln>
          <a:effectLst/>
        </p:spPr>
        <p:txBody>
          <a:bodyPr vert="horz" wrap="square" lIns="91440" tIns="45720" rIns="91440" bIns="45720" numCol="1" anchor="t" anchorCtr="0" compatLnSpc="1"/>
          <a:lstStyle>
            <a:lvl1pPr>
              <a:defRPr sz="1400">
                <a:latin typeface="Arial" panose="020B0604020202020204" pitchFamily="34" charset="0"/>
                <a:ea typeface="宋体" panose="02010600030101010101" pitchFamily="2" charset="-122"/>
              </a:defRPr>
            </a:lvl1pPr>
          </a:lstStyle>
          <a:p>
            <a:pPr marL="0" marR="0" lvl="0" indent="0" algn="l" defTabSz="914400" rtl="0" eaLnBrk="0" fontAlgn="base" latinLnBrk="0" hangingPunct="0">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29" name="Rectangle 5"/>
          <p:cNvSpPr>
            <a:spLocks noGrp="1" noChangeArrowheads="1"/>
          </p:cNvSpPr>
          <p:nvPr>
            <p:ph type="ftr" sz="quarter" idx="3"/>
          </p:nvPr>
        </p:nvSpPr>
        <p:spPr bwMode="auto">
          <a:xfrm>
            <a:off x="3124200" y="4684713"/>
            <a:ext cx="2895600" cy="358775"/>
          </a:xfrm>
          <a:prstGeom prst="rect">
            <a:avLst/>
          </a:prstGeom>
          <a:noFill/>
          <a:ln w="9525">
            <a:noFill/>
            <a:miter lim="800000"/>
          </a:ln>
          <a:effectLst/>
        </p:spPr>
        <p:txBody>
          <a:bodyPr vert="horz" wrap="square" lIns="91440" tIns="45720" rIns="91440" bIns="45720" numCol="1" anchor="t" anchorCtr="0" compatLnSpc="1"/>
          <a:lstStyle>
            <a:lvl1pPr algn="ctr">
              <a:defRPr sz="1400">
                <a:latin typeface="Arial" panose="020B0604020202020204" pitchFamily="34" charset="0"/>
                <a:ea typeface="宋体" panose="02010600030101010101" pitchFamily="2" charset="-122"/>
              </a:defRPr>
            </a:lvl1pPr>
          </a:lstStyle>
          <a:p>
            <a:pPr marL="0" marR="0" lvl="0" indent="0" algn="ctr" defTabSz="914400" rtl="0" eaLnBrk="0" fontAlgn="base" latinLnBrk="0" hangingPunct="0">
              <a:lnSpc>
                <a:spcPct val="100000"/>
              </a:lnSpc>
              <a:spcBef>
                <a:spcPct val="0"/>
              </a:spcBef>
              <a:spcAft>
                <a:spcPct val="0"/>
              </a:spcAft>
              <a:buClrTx/>
              <a:buSzTx/>
              <a:buFontTx/>
              <a:buNone/>
              <a:defRPr/>
            </a:pPr>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sp>
        <p:nvSpPr>
          <p:cNvPr id="1030" name="Rectangle 6"/>
          <p:cNvSpPr>
            <a:spLocks noGrp="1" noChangeArrowheads="1"/>
          </p:cNvSpPr>
          <p:nvPr>
            <p:ph type="sldNum" sz="quarter" idx="4"/>
          </p:nvPr>
        </p:nvSpPr>
        <p:spPr bwMode="auto">
          <a:xfrm>
            <a:off x="6553200" y="4684713"/>
            <a:ext cx="2133600" cy="358775"/>
          </a:xfrm>
          <a:prstGeom prst="rect">
            <a:avLst/>
          </a:prstGeom>
          <a:noFill/>
          <a:ln w="9525">
            <a:noFill/>
            <a:miter lim="800000"/>
          </a:ln>
          <a:effectLst/>
        </p:spPr>
        <p:txBody>
          <a:bodyPr vert="horz" wrap="square" lIns="91440" tIns="45720" rIns="91440" bIns="45720" numCol="1" anchor="t" anchorCtr="0" compatLnSpc="1"/>
          <a:lstStyle>
            <a:lvl1pPr algn="r">
              <a:defRPr sz="1400"/>
            </a:lvl1pPr>
          </a:lstStyle>
          <a:p>
            <a:pPr marL="0" marR="0" lvl="0" indent="0" algn="r" defTabSz="914400" rtl="0" eaLnBrk="0" fontAlgn="base" latinLnBrk="0" hangingPunct="0">
              <a:lnSpc>
                <a:spcPct val="100000"/>
              </a:lnSpc>
              <a:spcBef>
                <a:spcPct val="0"/>
              </a:spcBef>
              <a:spcAft>
                <a:spcPct val="0"/>
              </a:spcAft>
              <a:buClrTx/>
              <a:buSzTx/>
              <a:buFontTx/>
              <a:buNone/>
              <a:defRPr/>
            </a:pPr>
            <a:fld id="{16371D1D-0150-43D4-87A0-5194FA364A28}" type="slidenum">
              <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rPr>
              <a:t>‹#›</a:t>
            </a:fld>
            <a:endParaRPr kumimoji="0" lang="zh-CN" altLang="en-US" sz="1400" b="0" i="0" u="none" strike="noStrike" kern="1200" cap="none" spc="0" normalizeH="0" baseline="0" noProof="0">
              <a:ln>
                <a:noFill/>
              </a:ln>
              <a:solidFill>
                <a:schemeClr val="tx1"/>
              </a:solidFill>
              <a:effectLst/>
              <a:uLnTx/>
              <a:uFillTx/>
              <a:latin typeface="Arial" panose="020B0604020202020204" pitchFamily="34" charset="0"/>
              <a:ea typeface="+mn-ea"/>
              <a:cs typeface="+mn-cs"/>
            </a:endParaRPr>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sldNum="0" hdr="0" ftr="0" dt="0"/>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eaLnBrk="0" fontAlgn="base" hangingPunct="0">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eaLnBrk="1" fontAlgn="base" hangingPunct="1">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a:xfrm>
            <a:off x="457200" y="638175"/>
            <a:ext cx="8229600" cy="814388"/>
          </a:xfrm>
        </p:spPr>
        <p:txBody>
          <a:bodyPr vert="horz" wrap="square" lIns="91440" tIns="45720" rIns="91440" bIns="45720" anchor="ctr"/>
          <a:lstStyle/>
          <a:p>
            <a:pPr eaLnBrk="1" hangingPunct="1"/>
            <a:r>
              <a:rPr lang="zh-CN" altLang="en-US" sz="4000" b="1" dirty="0">
                <a:latin typeface="黑体" panose="02010609060101010101" pitchFamily="49" charset="-122"/>
                <a:ea typeface="黑体" panose="02010609060101010101" pitchFamily="49" charset="-122"/>
              </a:rPr>
              <a:t>第九章 课程管理与课程资源开发</a:t>
            </a:r>
          </a:p>
        </p:txBody>
      </p:sp>
      <p:pic>
        <p:nvPicPr>
          <p:cNvPr id="18435" name="内容占位符 3"/>
          <p:cNvPicPr>
            <a:picLocks noGrp="1" noChangeAspect="1"/>
          </p:cNvPicPr>
          <p:nvPr>
            <p:ph idx="1"/>
          </p:nvPr>
        </p:nvPicPr>
        <p:blipFill>
          <a:blip r:embed="rId2"/>
          <a:srcRect/>
          <a:stretch>
            <a:fillRect/>
          </a:stretch>
        </p:blipFill>
        <p:spPr>
          <a:xfrm>
            <a:off x="2009775" y="1754188"/>
            <a:ext cx="5124450" cy="2913062"/>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8435"/>
                                        </p:tgtEl>
                                        <p:attrNameLst>
                                          <p:attrName>style.visibility</p:attrName>
                                        </p:attrNameLst>
                                      </p:cBhvr>
                                      <p:to>
                                        <p:strVal val="visible"/>
                                      </p:to>
                                    </p:set>
                                    <p:anim calcmode="lin" valueType="num">
                                      <p:cBhvr additive="base">
                                        <p:cTn id="13" dur="500" fill="hold"/>
                                        <p:tgtEl>
                                          <p:spTgt spid="18435"/>
                                        </p:tgtEl>
                                        <p:attrNameLst>
                                          <p:attrName>ppt_x</p:attrName>
                                        </p:attrNameLst>
                                      </p:cBhvr>
                                      <p:tavLst>
                                        <p:tav tm="0">
                                          <p:val>
                                            <p:strVal val="#ppt_x"/>
                                          </p:val>
                                        </p:tav>
                                        <p:tav tm="100000">
                                          <p:val>
                                            <p:strVal val="#ppt_x"/>
                                          </p:val>
                                        </p:tav>
                                      </p:tavLst>
                                    </p:anim>
                                    <p:anim calcmode="lin" valueType="num">
                                      <p:cBhvr additive="base">
                                        <p:cTn id="14" dur="500" fill="hold"/>
                                        <p:tgtEl>
                                          <p:spTgt spid="184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p:cNvSpPr>
          <p:nvPr>
            <p:ph type="title"/>
          </p:nvPr>
        </p:nvSpPr>
        <p:spPr>
          <a:xfrm>
            <a:off x="457200" y="333058"/>
            <a:ext cx="8229600" cy="855662"/>
          </a:xfrm>
        </p:spPr>
        <p:txBody>
          <a:bodyPr vert="horz" wrap="square" lIns="91440" tIns="45720" rIns="91440" bIns="45720" anchor="ctr"/>
          <a:lstStyle/>
          <a:p>
            <a:pPr eaLnBrk="1" hangingPunct="1"/>
            <a:r>
              <a:rPr lang="zh-CN" altLang="en-US" sz="4200" b="1" dirty="0">
                <a:ea typeface="黑体" panose="02010609060101010101" pitchFamily="49" charset="-122"/>
              </a:rPr>
              <a:t>三、地方课程的管理</a:t>
            </a:r>
          </a:p>
        </p:txBody>
      </p:sp>
      <p:sp>
        <p:nvSpPr>
          <p:cNvPr id="35843" name="Rectangle 3"/>
          <p:cNvSpPr>
            <a:spLocks noGrp="1"/>
          </p:cNvSpPr>
          <p:nvPr>
            <p:ph idx="1"/>
          </p:nvPr>
        </p:nvSpPr>
        <p:spPr>
          <a:xfrm>
            <a:off x="457835" y="1188720"/>
            <a:ext cx="8327390" cy="3332480"/>
          </a:xfrm>
        </p:spPr>
        <p:txBody>
          <a:bodyPr vert="horz" wrap="square" lIns="91440" tIns="45720" rIns="91440" bIns="45720" anchor="t"/>
          <a:lstStyle/>
          <a:p>
            <a:pPr marL="457200" indent="-457200" algn="just" eaLnBrk="1" hangingPunct="1">
              <a:buAutoNum type="arabicPeriod"/>
            </a:pPr>
            <a:r>
              <a:rPr lang="zh-CN" altLang="en-US" sz="2200" b="1" dirty="0">
                <a:latin typeface="黑体" panose="02010609060101010101" pitchFamily="49" charset="-122"/>
                <a:ea typeface="黑体" panose="02010609060101010101" pitchFamily="49" charset="-122"/>
              </a:rPr>
              <a:t>地方课程是承上启下的。</a:t>
            </a:r>
            <a:endParaRPr lang="en-US" altLang="zh-CN" sz="2200" b="1" dirty="0">
              <a:latin typeface="黑体" panose="02010609060101010101" pitchFamily="49" charset="-122"/>
              <a:ea typeface="黑体" panose="02010609060101010101" pitchFamily="49" charset="-122"/>
            </a:endParaRPr>
          </a:p>
          <a:p>
            <a:pPr marL="0" indent="0" algn="just" eaLnBrk="1" hangingPunct="1">
              <a:buNone/>
            </a:pPr>
            <a:r>
              <a:rPr lang="zh-CN" altLang="en-US" sz="2200" b="1" dirty="0">
                <a:latin typeface="黑体" panose="02010609060101010101" pitchFamily="49" charset="-122"/>
                <a:ea typeface="黑体" panose="02010609060101010101" pitchFamily="49" charset="-122"/>
              </a:rPr>
              <a:t>2. 地方教育行政部门管理地方课程：</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根据国家有关规定和本省（自治区、直辖市）实际，确定本省执行的课程计划和必修科目课程际准；</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制定本省（自治区、直辖市）课程改革方案，报国家教育部审批；</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审批县以上教育行政部门组织编写的</a:t>
            </a:r>
            <a:r>
              <a:rPr lang="zh-CN" altLang="en-US" sz="1600" dirty="0">
                <a:solidFill>
                  <a:srgbClr val="7030A0"/>
                </a:solidFill>
                <a:latin typeface="黑体" panose="02010609060101010101" pitchFamily="49" charset="-122"/>
                <a:ea typeface="黑体" panose="02010609060101010101" pitchFamily="49" charset="-122"/>
              </a:rPr>
              <a:t>选修课教材、乡土教材</a:t>
            </a:r>
            <a:r>
              <a:rPr lang="zh-CN" altLang="en-US" sz="1600" dirty="0">
                <a:latin typeface="黑体" panose="02010609060101010101" pitchFamily="49" charset="-122"/>
                <a:ea typeface="黑体" panose="02010609060101010101" pitchFamily="49" charset="-122"/>
              </a:rPr>
              <a:t>；</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审查</a:t>
            </a:r>
            <a:r>
              <a:rPr lang="zh-CN" altLang="en-US" sz="1600" dirty="0">
                <a:solidFill>
                  <a:srgbClr val="7030A0"/>
                </a:solidFill>
                <a:latin typeface="黑体" panose="02010609060101010101" pitchFamily="49" charset="-122"/>
                <a:ea typeface="黑体" panose="02010609060101010101" pitchFamily="49" charset="-122"/>
              </a:rPr>
              <a:t>省</a:t>
            </a:r>
            <a:r>
              <a:rPr lang="zh-CN" altLang="en-US" sz="1600" dirty="0">
                <a:latin typeface="黑体" panose="02010609060101010101" pitchFamily="49" charset="-122"/>
                <a:ea typeface="黑体" panose="02010609060101010101" pitchFamily="49" charset="-122"/>
              </a:rPr>
              <a:t>（自治区、直辖市）</a:t>
            </a:r>
            <a:r>
              <a:rPr lang="zh-CN" altLang="en-US" sz="1600" dirty="0">
                <a:solidFill>
                  <a:srgbClr val="7030A0"/>
                </a:solidFill>
                <a:latin typeface="黑体" panose="02010609060101010101" pitchFamily="49" charset="-122"/>
                <a:ea typeface="黑体" panose="02010609060101010101" pitchFamily="49" charset="-122"/>
              </a:rPr>
              <a:t>编教材</a:t>
            </a:r>
            <a:r>
              <a:rPr lang="zh-CN" altLang="en-US" sz="1600" dirty="0">
                <a:latin typeface="黑体" panose="02010609060101010101" pitchFamily="49" charset="-122"/>
                <a:ea typeface="黑体" panose="02010609060101010101" pitchFamily="49" charset="-122"/>
              </a:rPr>
              <a:t>（包括经批准编写的、在相应行政辖区内使用的教材）；</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指导</a:t>
            </a:r>
            <a:r>
              <a:rPr lang="zh-CN" altLang="en-US" sz="1600" dirty="0">
                <a:solidFill>
                  <a:srgbClr val="7030A0"/>
                </a:solidFill>
                <a:latin typeface="黑体" panose="02010609060101010101" pitchFamily="49" charset="-122"/>
                <a:ea typeface="黑体" panose="02010609060101010101" pitchFamily="49" charset="-122"/>
              </a:rPr>
              <a:t>市</a:t>
            </a:r>
            <a:r>
              <a:rPr lang="zh-CN" altLang="en-US" sz="1600" dirty="0">
                <a:latin typeface="黑体" panose="02010609060101010101" pitchFamily="49" charset="-122"/>
                <a:ea typeface="黑体" panose="02010609060101010101" pitchFamily="49" charset="-122"/>
              </a:rPr>
              <a:t>（地）、县（市、区）教育行政部门</a:t>
            </a:r>
            <a:r>
              <a:rPr lang="zh-CN" altLang="en-US" sz="1600" dirty="0">
                <a:solidFill>
                  <a:srgbClr val="7030A0"/>
                </a:solidFill>
                <a:latin typeface="黑体" panose="02010609060101010101" pitchFamily="49" charset="-122"/>
                <a:ea typeface="黑体" panose="02010609060101010101" pitchFamily="49" charset="-122"/>
              </a:rPr>
              <a:t>选用教材</a:t>
            </a:r>
            <a:r>
              <a:rPr lang="zh-CN" altLang="en-US" sz="1600" dirty="0">
                <a:latin typeface="黑体" panose="02010609060101010101" pitchFamily="49" charset="-122"/>
                <a:ea typeface="黑体" panose="02010609060101010101" pitchFamily="49" charset="-122"/>
              </a:rPr>
              <a:t>；</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指导、检查各地课程管理工作；</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确定中考实施办法，指导考试工作；</a:t>
            </a:r>
          </a:p>
          <a:p>
            <a:pPr marL="161925" indent="-125730" algn="just" eaLnBrk="1" latinLnBrk="0" hangingPunct="1">
              <a:spcBef>
                <a:spcPts val="300"/>
              </a:spcBef>
            </a:pPr>
            <a:r>
              <a:rPr lang="zh-CN" altLang="en-US" sz="1600" dirty="0">
                <a:latin typeface="黑体" panose="02010609060101010101" pitchFamily="49" charset="-122"/>
                <a:ea typeface="黑体" panose="02010609060101010101" pitchFamily="49" charset="-122"/>
              </a:rPr>
              <a:t>确定某些课程管理权限的下放。                           </a:t>
            </a:r>
            <a:r>
              <a:rPr lang="zh-CN" altLang="en-US" sz="1600" b="1" dirty="0">
                <a:solidFill>
                  <a:srgbClr val="7030A0"/>
                </a:solidFill>
                <a:latin typeface="楷体" panose="02010609060101010101" pitchFamily="49" charset="-122"/>
                <a:ea typeface="楷体" panose="02010609060101010101" pitchFamily="49" charset="-122"/>
              </a:rPr>
              <a:t>（管理</a:t>
            </a:r>
            <a:r>
              <a:rPr lang="en-US" altLang="zh-CN" sz="1600" b="1" dirty="0">
                <a:solidFill>
                  <a:srgbClr val="7030A0"/>
                </a:solidFill>
                <a:latin typeface="楷体" panose="02010609060101010101" pitchFamily="49" charset="-122"/>
                <a:ea typeface="楷体" panose="02010609060101010101" pitchFamily="49" charset="-122"/>
              </a:rPr>
              <a:t>——</a:t>
            </a:r>
            <a:r>
              <a:rPr lang="zh-CN" altLang="en-US" sz="1600" b="1" dirty="0">
                <a:solidFill>
                  <a:srgbClr val="7030A0"/>
                </a:solidFill>
                <a:latin typeface="楷体" panose="02010609060101010101" pitchFamily="49" charset="-122"/>
                <a:ea typeface="楷体" panose="02010609060101010101" pitchFamily="49" charset="-122"/>
              </a:rPr>
              <a:t>支持）</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additive="base">
                                        <p:cTn id="7" dur="500" fill="hold"/>
                                        <p:tgtEl>
                                          <p:spTgt spid="28674"/>
                                        </p:tgtEl>
                                        <p:attrNameLst>
                                          <p:attrName>ppt_x</p:attrName>
                                        </p:attrNameLst>
                                      </p:cBhvr>
                                      <p:tavLst>
                                        <p:tav tm="0">
                                          <p:val>
                                            <p:strVal val="#ppt_x"/>
                                          </p:val>
                                        </p:tav>
                                        <p:tav tm="100000">
                                          <p:val>
                                            <p:strVal val="#ppt_x"/>
                                          </p:val>
                                        </p:tav>
                                      </p:tavLst>
                                    </p:anim>
                                    <p:anim calcmode="lin" valueType="num">
                                      <p:cBhvr additive="base">
                                        <p:cTn id="8" dur="500" fill="hold"/>
                                        <p:tgtEl>
                                          <p:spTgt spid="2867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标题 1"/>
          <p:cNvSpPr>
            <a:spLocks noGrp="1"/>
          </p:cNvSpPr>
          <p:nvPr>
            <p:ph type="ctrTitle"/>
          </p:nvPr>
        </p:nvSpPr>
        <p:spPr>
          <a:xfrm>
            <a:off x="742950" y="955675"/>
            <a:ext cx="7772400" cy="1881188"/>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3</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zh-CN" altLang="en-US" sz="4800" b="1" dirty="0">
                <a:solidFill>
                  <a:schemeClr val="tx1"/>
                </a:solidFill>
                <a:latin typeface="黑体" panose="02010609060101010101" pitchFamily="49" charset="-122"/>
                <a:ea typeface="黑体" panose="02010609060101010101" pitchFamily="49" charset="-122"/>
              </a:rPr>
              <a:t>学校课程的开发与管理</a:t>
            </a:r>
          </a:p>
        </p:txBody>
      </p:sp>
      <p:sp>
        <p:nvSpPr>
          <p:cNvPr id="31747"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30724" name="图片 3"/>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0724"/>
                                        </p:tgtEl>
                                        <p:attrNameLst>
                                          <p:attrName>style.visibility</p:attrName>
                                        </p:attrNameLst>
                                      </p:cBhvr>
                                      <p:to>
                                        <p:strVal val="visible"/>
                                      </p:to>
                                    </p:set>
                                    <p:anim calcmode="lin" valueType="num">
                                      <p:cBhvr additive="base">
                                        <p:cTn id="13" dur="500" fill="hold"/>
                                        <p:tgtEl>
                                          <p:spTgt spid="30724"/>
                                        </p:tgtEl>
                                        <p:attrNameLst>
                                          <p:attrName>ppt_x</p:attrName>
                                        </p:attrNameLst>
                                      </p:cBhvr>
                                      <p:tavLst>
                                        <p:tav tm="0">
                                          <p:val>
                                            <p:strVal val="#ppt_x"/>
                                          </p:val>
                                        </p:tav>
                                        <p:tav tm="100000">
                                          <p:val>
                                            <p:strVal val="#ppt_x"/>
                                          </p:val>
                                        </p:tav>
                                      </p:tavLst>
                                    </p:anim>
                                    <p:anim calcmode="lin" valueType="num">
                                      <p:cBhvr additive="base">
                                        <p:cTn id="14" dur="500" fill="hold"/>
                                        <p:tgtEl>
                                          <p:spTgt spid="307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9D8A80-1097-4CFA-AA6D-A32B587CC406}"/>
              </a:ext>
            </a:extLst>
          </p:cNvPr>
          <p:cNvSpPr>
            <a:spLocks noGrp="1"/>
          </p:cNvSpPr>
          <p:nvPr>
            <p:ph type="title"/>
          </p:nvPr>
        </p:nvSpPr>
        <p:spPr/>
        <p:txBody>
          <a:bodyPr/>
          <a:lstStyle/>
          <a:p>
            <a:r>
              <a:rPr lang="zh-CN" altLang="en-US" sz="3600" b="1" dirty="0"/>
              <a:t>案例：根雕：一所学校开设的校本课程</a:t>
            </a:r>
          </a:p>
        </p:txBody>
      </p:sp>
      <p:sp>
        <p:nvSpPr>
          <p:cNvPr id="3" name="内容占位符 2">
            <a:extLst>
              <a:ext uri="{FF2B5EF4-FFF2-40B4-BE49-F238E27FC236}">
                <a16:creationId xmlns:a16="http://schemas.microsoft.com/office/drawing/2014/main" id="{09BFE2CD-FD07-479B-BB87-AA8DCD7A132D}"/>
              </a:ext>
            </a:extLst>
          </p:cNvPr>
          <p:cNvSpPr>
            <a:spLocks noGrp="1"/>
          </p:cNvSpPr>
          <p:nvPr>
            <p:ph idx="1"/>
          </p:nvPr>
        </p:nvSpPr>
        <p:spPr/>
        <p:txBody>
          <a:bodyPr/>
          <a:lstStyle/>
          <a:p>
            <a:pPr marL="0" indent="0">
              <a:buNone/>
            </a:pPr>
            <a:r>
              <a:rPr lang="zh-CN" altLang="en-US" dirty="0"/>
              <a:t>       </a:t>
            </a:r>
            <a:r>
              <a:rPr lang="zh-CN" altLang="en-US" sz="2800" b="1" dirty="0"/>
              <a:t>某山区学校为提高学生艺术修养，在部分教师的要求与广泛调查基础上，开设了根雕校本课程。学生不仅愿意学习，还有部分作品获得各级奖励。</a:t>
            </a:r>
            <a:endParaRPr lang="en-US" altLang="zh-CN" sz="2800" b="1" dirty="0"/>
          </a:p>
          <a:p>
            <a:pPr marL="0" indent="0">
              <a:buNone/>
            </a:pPr>
            <a:r>
              <a:rPr lang="en-US" altLang="zh-CN" sz="2800" b="1" dirty="0"/>
              <a:t>       </a:t>
            </a:r>
            <a:r>
              <a:rPr lang="zh-CN" altLang="en-US" sz="2800" b="1" dirty="0">
                <a:solidFill>
                  <a:srgbClr val="C00000"/>
                </a:solidFill>
              </a:rPr>
              <a:t>分析：</a:t>
            </a:r>
            <a:r>
              <a:rPr lang="zh-CN" altLang="en-US" sz="2800" b="1" dirty="0"/>
              <a:t>这所学校的校本课程就是充分利用了山区获得雕刻材料的方便性以及教师中师资的便利开设了这门课，不仅课程具有地域特点，也具有教师特色。</a:t>
            </a:r>
          </a:p>
          <a:p>
            <a:endParaRPr lang="zh-CN" altLang="en-US" dirty="0"/>
          </a:p>
        </p:txBody>
      </p:sp>
    </p:spTree>
    <p:extLst>
      <p:ext uri="{BB962C8B-B14F-4D97-AF65-F5344CB8AC3E}">
        <p14:creationId xmlns:p14="http://schemas.microsoft.com/office/powerpoint/2010/main" val="36107586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p:cNvSpPr>
          <p:nvPr>
            <p:ph type="title"/>
          </p:nvPr>
        </p:nvSpPr>
        <p:spPr>
          <a:xfrm>
            <a:off x="457200" y="531813"/>
            <a:ext cx="8229600" cy="855662"/>
          </a:xfrm>
        </p:spPr>
        <p:txBody>
          <a:bodyPr vert="horz" wrap="square" lIns="91440" tIns="45720" rIns="91440" bIns="45720" anchor="ctr"/>
          <a:lstStyle/>
          <a:p>
            <a:pPr eaLnBrk="1" hangingPunct="1"/>
            <a:r>
              <a:rPr lang="zh-CN" altLang="en-US" sz="4000" b="1" dirty="0">
                <a:solidFill>
                  <a:schemeClr val="tx1"/>
                </a:solidFill>
                <a:latin typeface="黑体" panose="02010609060101010101" pitchFamily="49" charset="-122"/>
                <a:ea typeface="黑体" panose="02010609060101010101" pitchFamily="49" charset="-122"/>
              </a:rPr>
              <a:t>知识点</a:t>
            </a:r>
            <a:r>
              <a:rPr lang="en-US" altLang="zh-CN" sz="4000" b="1" dirty="0">
                <a:solidFill>
                  <a:schemeClr val="tx1"/>
                </a:solidFill>
                <a:latin typeface="黑体" panose="02010609060101010101" pitchFamily="49" charset="-122"/>
                <a:ea typeface="黑体" panose="02010609060101010101" pitchFamily="49" charset="-122"/>
              </a:rPr>
              <a:t>3</a:t>
            </a:r>
            <a:r>
              <a:rPr lang="zh-CN" altLang="en-US" sz="4000" b="1" dirty="0">
                <a:solidFill>
                  <a:schemeClr val="tx1"/>
                </a:solidFill>
                <a:latin typeface="黑体" panose="02010609060101010101" pitchFamily="49" charset="-122"/>
                <a:ea typeface="黑体" panose="02010609060101010101" pitchFamily="49" charset="-122"/>
              </a:rPr>
              <a:t>：学校课程的开发与管理</a:t>
            </a:r>
          </a:p>
        </p:txBody>
      </p:sp>
      <p:sp>
        <p:nvSpPr>
          <p:cNvPr id="30723" name="Rectangle 3"/>
          <p:cNvSpPr>
            <a:spLocks noGrp="1"/>
          </p:cNvSpPr>
          <p:nvPr>
            <p:ph idx="1"/>
          </p:nvPr>
        </p:nvSpPr>
        <p:spPr>
          <a:xfrm>
            <a:off x="457200" y="1573530"/>
            <a:ext cx="8229600" cy="2905125"/>
          </a:xfrm>
        </p:spPr>
        <p:txBody>
          <a:bodyPr vert="horz" wrap="square" lIns="91440" tIns="45720" rIns="91440" bIns="45720" anchor="t"/>
          <a:lstStyle/>
          <a:p>
            <a:pPr marL="0" indent="0" eaLnBrk="1" hangingPunct="1">
              <a:lnSpc>
                <a:spcPct val="80000"/>
              </a:lnSpc>
              <a:buNone/>
            </a:pPr>
            <a:r>
              <a:rPr lang="zh-CN" altLang="en-US" sz="3600" b="1" dirty="0">
                <a:latin typeface="黑体" panose="02010609060101010101" pitchFamily="49" charset="-122"/>
                <a:ea typeface="黑体" panose="02010609060101010101" pitchFamily="49" charset="-122"/>
              </a:rPr>
              <a:t>一、学校课程与校本课程</a:t>
            </a:r>
          </a:p>
          <a:p>
            <a:pPr marL="0" indent="457200" algn="just" eaLnBrk="1" latinLnBrk="0" hangingPunct="1">
              <a:lnSpc>
                <a:spcPct val="105000"/>
              </a:lnSpc>
              <a:spcBef>
                <a:spcPts val="600"/>
              </a:spcBef>
              <a:buNone/>
            </a:pPr>
            <a:r>
              <a:rPr sz="2200" b="1" dirty="0" err="1">
                <a:latin typeface="黑体" panose="02010609060101010101" pitchFamily="49" charset="-122"/>
                <a:ea typeface="黑体" panose="02010609060101010101" pitchFamily="49" charset="-122"/>
              </a:rPr>
              <a:t>学校课程是理想的国家课程在学校</a:t>
            </a:r>
            <a:r>
              <a:rPr lang="zh-CN" altLang="en-US" sz="2200" b="1" dirty="0">
                <a:latin typeface="黑体" panose="02010609060101010101" pitchFamily="49" charset="-122"/>
                <a:ea typeface="黑体" panose="02010609060101010101" pitchFamily="49" charset="-122"/>
              </a:rPr>
              <a:t>的呈现</a:t>
            </a:r>
            <a:r>
              <a:rPr sz="2200" b="1" dirty="0">
                <a:latin typeface="黑体" panose="02010609060101010101" pitchFamily="49" charset="-122"/>
                <a:ea typeface="黑体" panose="02010609060101010101" pitchFamily="49" charset="-122"/>
              </a:rPr>
              <a:t>，国家课程解决群体的共同素质，学生个性的发展由学校课程筹划。学校课程的管理要作好制定课程目标、指定课程规划、教学管理、校内课程评价、校本课程开发、课程资源的保障等。</a:t>
            </a:r>
          </a:p>
          <a:p>
            <a:pPr marL="0" indent="457200" algn="just" eaLnBrk="1" latinLnBrk="0" hangingPunct="1">
              <a:lnSpc>
                <a:spcPct val="105000"/>
              </a:lnSpc>
              <a:spcBef>
                <a:spcPts val="600"/>
              </a:spcBef>
              <a:buNone/>
            </a:pPr>
            <a:r>
              <a:rPr sz="2200" b="1" dirty="0">
                <a:latin typeface="黑体" panose="02010609060101010101" pitchFamily="49" charset="-122"/>
                <a:ea typeface="黑体" panose="02010609060101010101" pitchFamily="49" charset="-122"/>
              </a:rPr>
              <a:t>校本课程是相对于国家课程和地方课程而言的，是指以某所学校为基地而开发的课程，学校和教师是课程开发和决策的主体。</a:t>
            </a:r>
            <a:br>
              <a:rPr lang="zh-CN" altLang="en-US" sz="2400" b="1" dirty="0"/>
            </a:br>
            <a:r>
              <a:rPr lang="zh-CN" altLang="en-US" sz="2400" dirty="0"/>
              <a:t> </a:t>
            </a:r>
            <a:br>
              <a:rPr lang="zh-CN" altLang="en-US" sz="2400" dirty="0"/>
            </a:br>
            <a:endParaRPr lang="zh-CN" alt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0-#ppt_w/2"/>
                                          </p:val>
                                        </p:tav>
                                        <p:tav tm="100000">
                                          <p:val>
                                            <p:strVal val="#ppt_x"/>
                                          </p:val>
                                        </p:tav>
                                      </p:tavLst>
                                    </p:anim>
                                    <p:anim calcmode="lin" valueType="num">
                                      <p:cBhvr additive="base">
                                        <p:cTn id="8"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0723">
                                            <p:txEl>
                                              <p:pRg st="0" end="0"/>
                                            </p:txEl>
                                          </p:spTgt>
                                        </p:tgtEl>
                                        <p:attrNameLst>
                                          <p:attrName>style.visibility</p:attrName>
                                        </p:attrNameLst>
                                      </p:cBhvr>
                                      <p:to>
                                        <p:strVal val="visible"/>
                                      </p:to>
                                    </p:set>
                                    <p:anim calcmode="lin" valueType="num">
                                      <p:cBhvr additive="base">
                                        <p:cTn id="13" dur="500" fill="hold"/>
                                        <p:tgtEl>
                                          <p:spTgt spid="3072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072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p:bldP spid="3072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idx="1"/>
          </p:nvPr>
        </p:nvSpPr>
        <p:spPr>
          <a:xfrm>
            <a:off x="443230" y="1084580"/>
            <a:ext cx="8257540" cy="3371850"/>
          </a:xfrm>
        </p:spPr>
        <p:txBody>
          <a:bodyPr vert="horz" wrap="square" lIns="91440" tIns="45720" rIns="91440" bIns="45720" anchor="t"/>
          <a:lstStyle/>
          <a:p>
            <a:pPr marL="0" indent="0" eaLnBrk="1" hangingPunct="1">
              <a:buNone/>
            </a:pPr>
            <a:r>
              <a:rPr lang="zh-CN" altLang="en-US" sz="3600" b="1" dirty="0">
                <a:latin typeface="黑体" panose="02010609060101010101" pitchFamily="49" charset="-122"/>
                <a:ea typeface="黑体" panose="02010609060101010101" pitchFamily="49" charset="-122"/>
              </a:rPr>
              <a:t>二、学校课程的结构与内容</a:t>
            </a:r>
          </a:p>
          <a:p>
            <a:pPr marL="0" indent="0" eaLnBrk="1" hangingPunct="1">
              <a:buNone/>
            </a:pPr>
            <a:r>
              <a:rPr sz="2600" b="1" dirty="0">
                <a:latin typeface="黑体" panose="02010609060101010101" pitchFamily="49" charset="-122"/>
                <a:ea typeface="黑体" panose="02010609060101010101" pitchFamily="49" charset="-122"/>
              </a:rPr>
              <a:t>（一）学校课程的结构</a:t>
            </a:r>
          </a:p>
          <a:p>
            <a:pPr marL="0" indent="457200" algn="just" eaLnBrk="1" latinLnBrk="0" hangingPunct="1">
              <a:lnSpc>
                <a:spcPct val="125000"/>
              </a:lnSpc>
              <a:spcBef>
                <a:spcPts val="300"/>
              </a:spcBef>
              <a:buNone/>
            </a:pPr>
            <a:r>
              <a:rPr sz="2400" b="1" dirty="0" err="1">
                <a:latin typeface="黑体" panose="02010609060101010101" pitchFamily="49" charset="-122"/>
                <a:ea typeface="黑体" panose="02010609060101010101" pitchFamily="49" charset="-122"/>
              </a:rPr>
              <a:t>基础型课程（国家、地方课程</a:t>
            </a:r>
            <a:r>
              <a:rPr sz="2400" b="1" dirty="0">
                <a:latin typeface="黑体" panose="02010609060101010101" pitchFamily="49" charset="-122"/>
                <a:ea typeface="黑体" panose="02010609060101010101" pitchFamily="49" charset="-122"/>
              </a:rPr>
              <a:t>）、</a:t>
            </a:r>
            <a:r>
              <a:rPr sz="2400" b="1" dirty="0" err="1">
                <a:latin typeface="黑体" panose="02010609060101010101" pitchFamily="49" charset="-122"/>
                <a:ea typeface="黑体" panose="02010609060101010101" pitchFamily="49" charset="-122"/>
              </a:rPr>
              <a:t>拓展型课程和研究型课程，着力培养学生的创新才力，发展学生的健全人格</a:t>
            </a:r>
            <a:r>
              <a:rPr sz="2400" b="1" dirty="0">
                <a:latin typeface="黑体" panose="02010609060101010101" pitchFamily="49" charset="-122"/>
                <a:ea typeface="黑体" panose="02010609060101010101" pitchFamily="49" charset="-122"/>
              </a:rPr>
              <a:t>。</a:t>
            </a:r>
            <a:endParaRPr lang="en-US" altLang="zh-CN" sz="2400" b="1" dirty="0">
              <a:latin typeface="黑体" panose="02010609060101010101" pitchFamily="49" charset="-122"/>
              <a:ea typeface="黑体" panose="02010609060101010101" pitchFamily="49" charset="-122"/>
            </a:endParaRPr>
          </a:p>
          <a:p>
            <a:pPr marL="0" indent="457200" algn="just" eaLnBrk="1" latinLnBrk="0" hangingPunct="1">
              <a:lnSpc>
                <a:spcPct val="125000"/>
              </a:lnSpc>
              <a:spcBef>
                <a:spcPts val="300"/>
              </a:spcBef>
              <a:buNone/>
            </a:pPr>
            <a:r>
              <a:rPr lang="zh-CN" altLang="en-US" sz="2400" b="1" dirty="0">
                <a:solidFill>
                  <a:srgbClr val="7030A0"/>
                </a:solidFill>
                <a:latin typeface="楷体" panose="02010609060101010101" pitchFamily="49" charset="-122"/>
                <a:ea typeface="楷体" panose="02010609060101010101" pitchFamily="49" charset="-122"/>
              </a:rPr>
              <a:t>                         （各种类型的比例）</a:t>
            </a:r>
            <a:endParaRPr sz="24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idx="1"/>
          </p:nvPr>
        </p:nvSpPr>
        <p:spPr>
          <a:xfrm>
            <a:off x="1536700" y="436880"/>
            <a:ext cx="7164070" cy="4357370"/>
          </a:xfrm>
        </p:spPr>
        <p:txBody>
          <a:bodyPr vert="horz" wrap="square" lIns="91440" tIns="45720" rIns="91440" bIns="45720" anchor="t"/>
          <a:lstStyle/>
          <a:p>
            <a:pPr marL="0" indent="0" eaLnBrk="1" hangingPunct="1">
              <a:buNone/>
            </a:pPr>
            <a:r>
              <a:rPr sz="3600" b="1" dirty="0">
                <a:latin typeface="黑体" panose="02010609060101010101" pitchFamily="49" charset="-122"/>
                <a:ea typeface="黑体" panose="02010609060101010101" pitchFamily="49" charset="-122"/>
              </a:rPr>
              <a:t>（</a:t>
            </a:r>
            <a:r>
              <a:rPr lang="zh-CN" sz="3600" b="1" dirty="0">
                <a:latin typeface="黑体" panose="02010609060101010101" pitchFamily="49" charset="-122"/>
                <a:ea typeface="黑体" panose="02010609060101010101" pitchFamily="49" charset="-122"/>
              </a:rPr>
              <a:t>二</a:t>
            </a:r>
            <a:r>
              <a:rPr sz="3600" b="1" dirty="0">
                <a:latin typeface="黑体" panose="02010609060101010101" pitchFamily="49" charset="-122"/>
                <a:ea typeface="黑体" panose="02010609060101010101" pitchFamily="49" charset="-122"/>
              </a:rPr>
              <a:t>）教师的课程开发 </a:t>
            </a:r>
          </a:p>
          <a:p>
            <a:pPr marL="0" indent="0" algn="just" eaLnBrk="1" latinLnBrk="0" hangingPunct="1">
              <a:lnSpc>
                <a:spcPct val="125000"/>
              </a:lnSpc>
              <a:spcBef>
                <a:spcPts val="300"/>
              </a:spcBef>
              <a:buNone/>
            </a:pPr>
            <a:r>
              <a:rPr lang="en-US" sz="2800" b="1" dirty="0">
                <a:latin typeface="黑体" panose="02010609060101010101" pitchFamily="49" charset="-122"/>
                <a:ea typeface="黑体" panose="02010609060101010101" pitchFamily="49" charset="-122"/>
              </a:rPr>
              <a:t>1.</a:t>
            </a:r>
            <a:r>
              <a:rPr sz="2800" b="1" dirty="0">
                <a:latin typeface="黑体" panose="02010609060101010101" pitchFamily="49" charset="-122"/>
                <a:ea typeface="黑体" panose="02010609060101010101" pitchFamily="49" charset="-122"/>
              </a:rPr>
              <a:t>按课程类型</a:t>
            </a:r>
            <a:r>
              <a:rPr lang="zh-CN" sz="2800" b="1" dirty="0">
                <a:latin typeface="黑体" panose="02010609060101010101" pitchFamily="49" charset="-122"/>
                <a:ea typeface="黑体" panose="02010609060101010101" pitchFamily="49" charset="-122"/>
              </a:rPr>
              <a:t>分类</a:t>
            </a:r>
          </a:p>
          <a:p>
            <a:pPr marL="1080135" algn="just" eaLnBrk="1" latinLnBrk="0" hangingPunct="1">
              <a:lnSpc>
                <a:spcPct val="125000"/>
              </a:lnSpc>
              <a:spcBef>
                <a:spcPts val="300"/>
              </a:spcBef>
            </a:pPr>
            <a:r>
              <a:rPr sz="2400" b="1" dirty="0">
                <a:latin typeface="黑体" panose="02010609060101010101" pitchFamily="49" charset="-122"/>
                <a:ea typeface="黑体" panose="02010609060101010101" pitchFamily="49" charset="-122"/>
              </a:rPr>
              <a:t>学科类校本课程</a:t>
            </a:r>
          </a:p>
          <a:p>
            <a:pPr marL="1080135" algn="just" eaLnBrk="1" latinLnBrk="0" hangingPunct="1">
              <a:lnSpc>
                <a:spcPct val="125000"/>
              </a:lnSpc>
              <a:spcBef>
                <a:spcPts val="300"/>
              </a:spcBef>
            </a:pPr>
            <a:r>
              <a:rPr sz="2400" b="1" dirty="0" err="1">
                <a:latin typeface="黑体" panose="02010609060101010101" pitchFamily="49" charset="-122"/>
                <a:ea typeface="黑体" panose="02010609060101010101" pitchFamily="49" charset="-122"/>
              </a:rPr>
              <a:t>活动类校本课程</a:t>
            </a:r>
            <a:r>
              <a:rPr lang="en-US" sz="2400" b="1" dirty="0">
                <a:latin typeface="黑体" panose="02010609060101010101" pitchFamily="49" charset="-122"/>
                <a:ea typeface="黑体" panose="02010609060101010101" pitchFamily="49" charset="-122"/>
              </a:rPr>
              <a:t>  </a:t>
            </a:r>
            <a:r>
              <a:rPr lang="zh-CN" altLang="en-US" sz="2400" b="1" dirty="0">
                <a:solidFill>
                  <a:srgbClr val="7030A0"/>
                </a:solidFill>
                <a:latin typeface="楷体" panose="02010609060101010101" pitchFamily="49" charset="-122"/>
                <a:ea typeface="楷体" panose="02010609060101010101" pitchFamily="49" charset="-122"/>
              </a:rPr>
              <a:t>（爬山）</a:t>
            </a:r>
            <a:endParaRPr sz="2400" b="1" dirty="0">
              <a:solidFill>
                <a:srgbClr val="7030A0"/>
              </a:solidFill>
              <a:latin typeface="楷体" panose="02010609060101010101" pitchFamily="49" charset="-122"/>
              <a:ea typeface="楷体" panose="02010609060101010101" pitchFamily="49" charset="-122"/>
            </a:endParaRPr>
          </a:p>
          <a:p>
            <a:pPr marL="1080135" algn="just" eaLnBrk="1" latinLnBrk="0" hangingPunct="1">
              <a:lnSpc>
                <a:spcPct val="125000"/>
              </a:lnSpc>
              <a:spcBef>
                <a:spcPts val="300"/>
              </a:spcBef>
            </a:pPr>
            <a:r>
              <a:rPr sz="2400" b="1" dirty="0" err="1">
                <a:latin typeface="黑体" panose="02010609060101010101" pitchFamily="49" charset="-122"/>
                <a:ea typeface="黑体" panose="02010609060101010101" pitchFamily="49" charset="-122"/>
              </a:rPr>
              <a:t>探究类课程</a:t>
            </a:r>
            <a:r>
              <a:rPr lang="en-US" sz="2400" b="1" dirty="0">
                <a:latin typeface="黑体" panose="02010609060101010101" pitchFamily="49" charset="-122"/>
                <a:ea typeface="黑体" panose="02010609060101010101" pitchFamily="49" charset="-122"/>
              </a:rPr>
              <a:t>      </a:t>
            </a:r>
            <a:r>
              <a:rPr lang="zh-CN" altLang="en-US" sz="2400" b="1" dirty="0">
                <a:solidFill>
                  <a:srgbClr val="7030A0"/>
                </a:solidFill>
                <a:latin typeface="楷体" panose="02010609060101010101" pitchFamily="49" charset="-122"/>
                <a:ea typeface="楷体" panose="02010609060101010101" pitchFamily="49" charset="-122"/>
              </a:rPr>
              <a:t>（项目、学术性）</a:t>
            </a:r>
            <a:endParaRPr sz="2400" b="1" dirty="0">
              <a:solidFill>
                <a:srgbClr val="7030A0"/>
              </a:solidFill>
              <a:latin typeface="楷体" panose="02010609060101010101" pitchFamily="49" charset="-122"/>
              <a:ea typeface="楷体" panose="02010609060101010101" pitchFamily="49" charset="-122"/>
            </a:endParaRPr>
          </a:p>
          <a:p>
            <a:pPr marL="0" indent="0" algn="just" eaLnBrk="1" latinLnBrk="0" hangingPunct="1">
              <a:lnSpc>
                <a:spcPct val="125000"/>
              </a:lnSpc>
              <a:spcBef>
                <a:spcPts val="300"/>
              </a:spcBef>
              <a:buNone/>
            </a:pPr>
            <a:r>
              <a:rPr lang="en-US" sz="2800" b="1" dirty="0">
                <a:latin typeface="黑体" panose="02010609060101010101" pitchFamily="49" charset="-122"/>
                <a:ea typeface="黑体" panose="02010609060101010101" pitchFamily="49" charset="-122"/>
              </a:rPr>
              <a:t>2.</a:t>
            </a:r>
            <a:r>
              <a:rPr sz="2800" b="1" dirty="0">
                <a:latin typeface="黑体" panose="02010609060101010101" pitchFamily="49" charset="-122"/>
                <a:ea typeface="黑体" panose="02010609060101010101" pitchFamily="49" charset="-122"/>
              </a:rPr>
              <a:t>按教师开发的程度</a:t>
            </a:r>
            <a:r>
              <a:rPr lang="zh-CN" sz="2800" b="1" dirty="0">
                <a:latin typeface="黑体" panose="02010609060101010101" pitchFamily="49" charset="-122"/>
                <a:ea typeface="黑体" panose="02010609060101010101" pitchFamily="49" charset="-122"/>
              </a:rPr>
              <a:t>分类</a:t>
            </a:r>
          </a:p>
          <a:p>
            <a:pPr marL="1080135" algn="just" eaLnBrk="1" latinLnBrk="0" hangingPunct="1">
              <a:lnSpc>
                <a:spcPct val="125000"/>
              </a:lnSpc>
              <a:spcBef>
                <a:spcPts val="300"/>
              </a:spcBef>
            </a:pPr>
            <a:r>
              <a:rPr sz="2400" b="1" dirty="0">
                <a:latin typeface="黑体" panose="02010609060101010101" pitchFamily="49" charset="-122"/>
                <a:ea typeface="黑体" panose="02010609060101010101" pitchFamily="49" charset="-122"/>
              </a:rPr>
              <a:t>教师对教材的调适与重新编辑</a:t>
            </a:r>
          </a:p>
          <a:p>
            <a:pPr marL="1080135" algn="just" eaLnBrk="1" latinLnBrk="0" hangingPunct="1">
              <a:lnSpc>
                <a:spcPct val="125000"/>
              </a:lnSpc>
              <a:spcBef>
                <a:spcPts val="300"/>
              </a:spcBef>
            </a:pPr>
            <a:r>
              <a:rPr sz="2400" b="1" dirty="0" err="1">
                <a:latin typeface="黑体" panose="02010609060101010101" pitchFamily="49" charset="-122"/>
                <a:ea typeface="黑体" panose="02010609060101010101" pitchFamily="49" charset="-122"/>
              </a:rPr>
              <a:t>教师的特色课程</a:t>
            </a:r>
            <a:r>
              <a:rPr lang="en-US" sz="2400" b="1" dirty="0">
                <a:latin typeface="黑体" panose="02010609060101010101" pitchFamily="49" charset="-122"/>
                <a:ea typeface="黑体" panose="02010609060101010101" pitchFamily="49" charset="-122"/>
              </a:rPr>
              <a:t>   </a:t>
            </a:r>
            <a:r>
              <a:rPr lang="zh-CN" altLang="en-US" sz="2400" b="1" dirty="0">
                <a:solidFill>
                  <a:srgbClr val="7030A0"/>
                </a:solidFill>
                <a:latin typeface="楷体" panose="02010609060101010101" pitchFamily="49" charset="-122"/>
                <a:ea typeface="楷体" panose="02010609060101010101" pitchFamily="49" charset="-122"/>
              </a:rPr>
              <a:t>（二胡、萨克斯、讲座）</a:t>
            </a:r>
            <a:endParaRPr sz="24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6867">
                                            <p:txEl>
                                              <p:pRg st="1" end="1"/>
                                            </p:txEl>
                                          </p:spTgt>
                                        </p:tgtEl>
                                        <p:attrNameLst>
                                          <p:attrName>style.visibility</p:attrName>
                                        </p:attrNameLst>
                                      </p:cBhvr>
                                      <p:to>
                                        <p:strVal val="visible"/>
                                      </p:to>
                                    </p:set>
                                    <p:anim calcmode="lin" valueType="num">
                                      <p:cBhvr additive="base">
                                        <p:cTn id="7" dur="500" fill="hold"/>
                                        <p:tgtEl>
                                          <p:spTgt spid="36867">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6867">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6867">
                                            <p:txEl>
                                              <p:pRg st="2" end="2"/>
                                            </p:txEl>
                                          </p:spTgt>
                                        </p:tgtEl>
                                        <p:attrNameLst>
                                          <p:attrName>style.visibility</p:attrName>
                                        </p:attrNameLst>
                                      </p:cBhvr>
                                      <p:to>
                                        <p:strVal val="visible"/>
                                      </p:to>
                                    </p:set>
                                    <p:anim calcmode="lin" valueType="num">
                                      <p:cBhvr additive="base">
                                        <p:cTn id="11" dur="500" fill="hold"/>
                                        <p:tgtEl>
                                          <p:spTgt spid="36867">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6867">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6867">
                                            <p:txEl>
                                              <p:pRg st="3" end="3"/>
                                            </p:txEl>
                                          </p:spTgt>
                                        </p:tgtEl>
                                        <p:attrNameLst>
                                          <p:attrName>style.visibility</p:attrName>
                                        </p:attrNameLst>
                                      </p:cBhvr>
                                      <p:to>
                                        <p:strVal val="visible"/>
                                      </p:to>
                                    </p:set>
                                    <p:anim calcmode="lin" valueType="num">
                                      <p:cBhvr additive="base">
                                        <p:cTn id="15" dur="500" fill="hold"/>
                                        <p:tgtEl>
                                          <p:spTgt spid="36867">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6867">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6867">
                                            <p:txEl>
                                              <p:pRg st="4" end="4"/>
                                            </p:txEl>
                                          </p:spTgt>
                                        </p:tgtEl>
                                        <p:attrNameLst>
                                          <p:attrName>style.visibility</p:attrName>
                                        </p:attrNameLst>
                                      </p:cBhvr>
                                      <p:to>
                                        <p:strVal val="visible"/>
                                      </p:to>
                                    </p:set>
                                    <p:anim calcmode="lin" valueType="num">
                                      <p:cBhvr additive="base">
                                        <p:cTn id="19" dur="500" fill="hold"/>
                                        <p:tgtEl>
                                          <p:spTgt spid="36867">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6867">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6867">
                                            <p:txEl>
                                              <p:pRg st="5" end="5"/>
                                            </p:txEl>
                                          </p:spTgt>
                                        </p:tgtEl>
                                        <p:attrNameLst>
                                          <p:attrName>style.visibility</p:attrName>
                                        </p:attrNameLst>
                                      </p:cBhvr>
                                      <p:to>
                                        <p:strVal val="visible"/>
                                      </p:to>
                                    </p:set>
                                    <p:anim calcmode="lin" valueType="num">
                                      <p:cBhvr additive="base">
                                        <p:cTn id="25" dur="500" fill="hold"/>
                                        <p:tgtEl>
                                          <p:spTgt spid="36867">
                                            <p:txEl>
                                              <p:pRg st="5" end="5"/>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6867">
                                            <p:txEl>
                                              <p:pRg st="5" end="5"/>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6867">
                                            <p:txEl>
                                              <p:pRg st="6" end="6"/>
                                            </p:txEl>
                                          </p:spTgt>
                                        </p:tgtEl>
                                        <p:attrNameLst>
                                          <p:attrName>style.visibility</p:attrName>
                                        </p:attrNameLst>
                                      </p:cBhvr>
                                      <p:to>
                                        <p:strVal val="visible"/>
                                      </p:to>
                                    </p:set>
                                    <p:anim calcmode="lin" valueType="num">
                                      <p:cBhvr additive="base">
                                        <p:cTn id="29" dur="500" fill="hold"/>
                                        <p:tgtEl>
                                          <p:spTgt spid="36867">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6867">
                                            <p:txEl>
                                              <p:pRg st="6" end="6"/>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6867">
                                            <p:txEl>
                                              <p:pRg st="7" end="7"/>
                                            </p:txEl>
                                          </p:spTgt>
                                        </p:tgtEl>
                                        <p:attrNameLst>
                                          <p:attrName>style.visibility</p:attrName>
                                        </p:attrNameLst>
                                      </p:cBhvr>
                                      <p:to>
                                        <p:strVal val="visible"/>
                                      </p:to>
                                    </p:set>
                                    <p:anim calcmode="lin" valueType="num">
                                      <p:cBhvr additive="base">
                                        <p:cTn id="33" dur="500" fill="hold"/>
                                        <p:tgtEl>
                                          <p:spTgt spid="36867">
                                            <p:txEl>
                                              <p:pRg st="7" end="7"/>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686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p:cNvSpPr>
          <p:nvPr>
            <p:ph idx="1"/>
          </p:nvPr>
        </p:nvSpPr>
        <p:spPr>
          <a:xfrm>
            <a:off x="1619250" y="768350"/>
            <a:ext cx="6982460" cy="3496310"/>
          </a:xfrm>
        </p:spPr>
        <p:txBody>
          <a:bodyPr vert="horz" wrap="square" lIns="91440" tIns="45720" rIns="91440" bIns="45720" anchor="t"/>
          <a:lstStyle/>
          <a:p>
            <a:pPr marL="0" indent="0" eaLnBrk="1" hangingPunct="1">
              <a:buNone/>
            </a:pPr>
            <a:r>
              <a:rPr lang="zh-CN" altLang="en-US" sz="3600" b="1" dirty="0">
                <a:latin typeface="黑体" panose="02010609060101010101" pitchFamily="49" charset="-122"/>
                <a:ea typeface="黑体" panose="02010609060101010101" pitchFamily="49" charset="-122"/>
              </a:rPr>
              <a:t>三、校本课程的开发程序</a:t>
            </a:r>
            <a:endParaRPr lang="zh-CN" altLang="en-US" sz="2800" b="1" dirty="0">
              <a:latin typeface="黑体" panose="02010609060101010101" pitchFamily="49" charset="-122"/>
              <a:ea typeface="黑体" panose="02010609060101010101" pitchFamily="49" charset="-122"/>
            </a:endParaRPr>
          </a:p>
          <a:p>
            <a:pPr marL="0" indent="0" algn="just"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1. 明确理念  </a:t>
            </a:r>
            <a:r>
              <a:rPr lang="zh-CN" altLang="en-US" sz="2800" b="1" dirty="0">
                <a:solidFill>
                  <a:srgbClr val="7030A0"/>
                </a:solidFill>
                <a:latin typeface="楷体" panose="02010609060101010101" pitchFamily="49" charset="-122"/>
                <a:ea typeface="楷体" panose="02010609060101010101" pitchFamily="49" charset="-122"/>
              </a:rPr>
              <a:t>（生命、启智）</a:t>
            </a:r>
          </a:p>
          <a:p>
            <a:pPr marL="0" indent="0" algn="just"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2. 需求分析  </a:t>
            </a:r>
            <a:r>
              <a:rPr lang="zh-CN" altLang="en-US" sz="2800" b="1" dirty="0">
                <a:solidFill>
                  <a:srgbClr val="7030A0"/>
                </a:solidFill>
                <a:latin typeface="楷体" panose="02010609060101010101" pitchFamily="49" charset="-122"/>
                <a:ea typeface="楷体" panose="02010609060101010101" pitchFamily="49" charset="-122"/>
              </a:rPr>
              <a:t>（调查）</a:t>
            </a:r>
          </a:p>
          <a:p>
            <a:pPr marL="0" indent="0" algn="just"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3. 资源评估  </a:t>
            </a:r>
            <a:r>
              <a:rPr lang="zh-CN" altLang="en-US" sz="2800" b="1" dirty="0">
                <a:solidFill>
                  <a:srgbClr val="7030A0"/>
                </a:solidFill>
                <a:latin typeface="楷体" panose="02010609060101010101" pitchFamily="49" charset="-122"/>
                <a:ea typeface="楷体" panose="02010609060101010101" pitchFamily="49" charset="-122"/>
              </a:rPr>
              <a:t>（信息、能力、物质）</a:t>
            </a:r>
          </a:p>
          <a:p>
            <a:pPr marL="0" indent="0" algn="l"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4. 优势评价  </a:t>
            </a:r>
            <a:r>
              <a:rPr lang="zh-CN" altLang="en-US" sz="2800" b="1" dirty="0">
                <a:solidFill>
                  <a:srgbClr val="7030A0"/>
                </a:solidFill>
                <a:latin typeface="楷体" panose="02010609060101010101" pitchFamily="49" charset="-122"/>
                <a:ea typeface="楷体" panose="02010609060101010101" pitchFamily="49" charset="-122"/>
              </a:rPr>
              <a:t>（人、财、物）</a:t>
            </a:r>
          </a:p>
          <a:p>
            <a:pPr marL="0" indent="0" eaLnBrk="1" hangingPunct="1">
              <a:buNone/>
            </a:pP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9939">
                                            <p:txEl>
                                              <p:pRg st="1" end="1"/>
                                            </p:txEl>
                                          </p:spTgt>
                                        </p:tgtEl>
                                        <p:attrNameLst>
                                          <p:attrName>style.visibility</p:attrName>
                                        </p:attrNameLst>
                                      </p:cBhvr>
                                      <p:to>
                                        <p:strVal val="visible"/>
                                      </p:to>
                                    </p:set>
                                    <p:animEffect transition="in" filter="box(in)">
                                      <p:cBhvr>
                                        <p:cTn id="7" dur="2000"/>
                                        <p:tgtEl>
                                          <p:spTgt spid="39939">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9939">
                                            <p:txEl>
                                              <p:pRg st="2" end="2"/>
                                            </p:txEl>
                                          </p:spTgt>
                                        </p:tgtEl>
                                        <p:attrNameLst>
                                          <p:attrName>style.visibility</p:attrName>
                                        </p:attrNameLst>
                                      </p:cBhvr>
                                      <p:to>
                                        <p:strVal val="visible"/>
                                      </p:to>
                                    </p:set>
                                    <p:animEffect transition="in" filter="box(in)">
                                      <p:cBhvr>
                                        <p:cTn id="12" dur="2000"/>
                                        <p:tgtEl>
                                          <p:spTgt spid="3993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9939">
                                            <p:txEl>
                                              <p:pRg st="3" end="3"/>
                                            </p:txEl>
                                          </p:spTgt>
                                        </p:tgtEl>
                                        <p:attrNameLst>
                                          <p:attrName>style.visibility</p:attrName>
                                        </p:attrNameLst>
                                      </p:cBhvr>
                                      <p:to>
                                        <p:strVal val="visible"/>
                                      </p:to>
                                    </p:set>
                                    <p:animEffect transition="in" filter="box(in)">
                                      <p:cBhvr>
                                        <p:cTn id="17" dur="2000"/>
                                        <p:tgtEl>
                                          <p:spTgt spid="3993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9939">
                                            <p:txEl>
                                              <p:pRg st="4" end="4"/>
                                            </p:txEl>
                                          </p:spTgt>
                                        </p:tgtEl>
                                        <p:attrNameLst>
                                          <p:attrName>style.visibility</p:attrName>
                                        </p:attrNameLst>
                                      </p:cBhvr>
                                      <p:to>
                                        <p:strVal val="visible"/>
                                      </p:to>
                                    </p:set>
                                    <p:animEffect transition="in" filter="box(in)">
                                      <p:cBhvr>
                                        <p:cTn id="22" dur="2000"/>
                                        <p:tgtEl>
                                          <p:spTgt spid="3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标题 1"/>
          <p:cNvSpPr>
            <a:spLocks noGrp="1"/>
          </p:cNvSpPr>
          <p:nvPr>
            <p:ph type="ctrTitle"/>
          </p:nvPr>
        </p:nvSpPr>
        <p:spPr>
          <a:xfrm>
            <a:off x="685800" y="1381125"/>
            <a:ext cx="7772400" cy="1455738"/>
          </a:xfrm>
        </p:spPr>
        <p:txBody>
          <a:bodyPr vert="horz" wrap="square" lIns="91440" tIns="45720" rIns="91440" bIns="45720" anchor="ctr"/>
          <a:lstStyle/>
          <a:p>
            <a:pPr eaLnBrk="1" hangingPunct="1"/>
            <a:r>
              <a:rPr lang="zh-CN" altLang="en-US" b="1" dirty="0">
                <a:solidFill>
                  <a:schemeClr val="tx1"/>
                </a:solidFill>
                <a:latin typeface="黑体" panose="02010609060101010101" pitchFamily="49" charset="-122"/>
                <a:ea typeface="黑体" panose="02010609060101010101" pitchFamily="49" charset="-122"/>
              </a:rPr>
              <a:t>知识点</a:t>
            </a:r>
            <a:r>
              <a:rPr lang="en-US" altLang="zh-CN" b="1" dirty="0">
                <a:solidFill>
                  <a:schemeClr val="tx1"/>
                </a:solidFill>
                <a:latin typeface="黑体" panose="02010609060101010101" pitchFamily="49" charset="-122"/>
                <a:ea typeface="黑体" panose="02010609060101010101" pitchFamily="49" charset="-122"/>
              </a:rPr>
              <a:t>4</a:t>
            </a:r>
            <a:r>
              <a:rPr lang="zh-CN" altLang="en-US" b="1" dirty="0">
                <a:solidFill>
                  <a:schemeClr val="tx1"/>
                </a:solidFill>
                <a:latin typeface="黑体" panose="02010609060101010101" pitchFamily="49" charset="-122"/>
                <a:ea typeface="黑体" panose="02010609060101010101" pitchFamily="49" charset="-122"/>
              </a:rPr>
              <a:t>：</a:t>
            </a:r>
            <a:br>
              <a:rPr lang="en-US" altLang="zh-CN" b="1" dirty="0">
                <a:solidFill>
                  <a:schemeClr val="tx1"/>
                </a:solidFill>
                <a:latin typeface="黑体" panose="02010609060101010101" pitchFamily="49" charset="-122"/>
                <a:ea typeface="黑体" panose="02010609060101010101" pitchFamily="49" charset="-122"/>
              </a:rPr>
            </a:br>
            <a:r>
              <a:rPr lang="zh-CN" altLang="en-US" b="1" dirty="0">
                <a:solidFill>
                  <a:schemeClr val="tx1"/>
                </a:solidFill>
                <a:latin typeface="黑体" panose="02010609060101010101" pitchFamily="49" charset="-122"/>
                <a:ea typeface="黑体" panose="02010609060101010101" pitchFamily="49" charset="-122"/>
              </a:rPr>
              <a:t>课程资源及其开发与利用</a:t>
            </a:r>
            <a:endParaRPr lang="zh-CN" altLang="en-US" b="1" dirty="0"/>
          </a:p>
        </p:txBody>
      </p:sp>
      <p:sp>
        <p:nvSpPr>
          <p:cNvPr id="36867"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35844" name="图片 4"/>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 calcmode="lin" valueType="num">
                                      <p:cBhvr additive="base">
                                        <p:cTn id="7" dur="500" fill="hold"/>
                                        <p:tgtEl>
                                          <p:spTgt spid="35842"/>
                                        </p:tgtEl>
                                        <p:attrNameLst>
                                          <p:attrName>ppt_x</p:attrName>
                                        </p:attrNameLst>
                                      </p:cBhvr>
                                      <p:tavLst>
                                        <p:tav tm="0">
                                          <p:val>
                                            <p:strVal val="#ppt_x"/>
                                          </p:val>
                                        </p:tav>
                                        <p:tav tm="100000">
                                          <p:val>
                                            <p:strVal val="#ppt_x"/>
                                          </p:val>
                                        </p:tav>
                                      </p:tavLst>
                                    </p:anim>
                                    <p:anim calcmode="lin" valueType="num">
                                      <p:cBhvr additive="base">
                                        <p:cTn id="8" dur="500" fill="hold"/>
                                        <p:tgtEl>
                                          <p:spTgt spid="3584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5844"/>
                                        </p:tgtEl>
                                        <p:attrNameLst>
                                          <p:attrName>style.visibility</p:attrName>
                                        </p:attrNameLst>
                                      </p:cBhvr>
                                      <p:to>
                                        <p:strVal val="visible"/>
                                      </p:to>
                                    </p:set>
                                    <p:anim calcmode="lin" valueType="num">
                                      <p:cBhvr additive="base">
                                        <p:cTn id="13" dur="500" fill="hold"/>
                                        <p:tgtEl>
                                          <p:spTgt spid="35844"/>
                                        </p:tgtEl>
                                        <p:attrNameLst>
                                          <p:attrName>ppt_x</p:attrName>
                                        </p:attrNameLst>
                                      </p:cBhvr>
                                      <p:tavLst>
                                        <p:tav tm="0">
                                          <p:val>
                                            <p:strVal val="#ppt_x"/>
                                          </p:val>
                                        </p:tav>
                                        <p:tav tm="100000">
                                          <p:val>
                                            <p:strVal val="#ppt_x"/>
                                          </p:val>
                                        </p:tav>
                                      </p:tavLst>
                                    </p:anim>
                                    <p:anim calcmode="lin" valueType="num">
                                      <p:cBhvr additive="base">
                                        <p:cTn id="14" dur="500" fill="hold"/>
                                        <p:tgtEl>
                                          <p:spTgt spid="358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CE76C9C-B18D-4C36-8B7F-E69A34A3F58A}"/>
              </a:ext>
            </a:extLst>
          </p:cNvPr>
          <p:cNvSpPr>
            <a:spLocks noGrp="1"/>
          </p:cNvSpPr>
          <p:nvPr>
            <p:ph type="title"/>
          </p:nvPr>
        </p:nvSpPr>
        <p:spPr/>
        <p:txBody>
          <a:bodyPr/>
          <a:lstStyle/>
          <a:p>
            <a:r>
              <a:rPr lang="zh-CN" altLang="en-US" sz="4000" b="1" dirty="0"/>
              <a:t>案例：教师的智慧</a:t>
            </a:r>
          </a:p>
        </p:txBody>
      </p:sp>
      <p:sp>
        <p:nvSpPr>
          <p:cNvPr id="3" name="内容占位符 2">
            <a:extLst>
              <a:ext uri="{FF2B5EF4-FFF2-40B4-BE49-F238E27FC236}">
                <a16:creationId xmlns:a16="http://schemas.microsoft.com/office/drawing/2014/main" id="{E61DE1A5-5F93-4EE3-881A-E2007782ED0C}"/>
              </a:ext>
            </a:extLst>
          </p:cNvPr>
          <p:cNvSpPr>
            <a:spLocks noGrp="1"/>
          </p:cNvSpPr>
          <p:nvPr>
            <p:ph idx="1"/>
          </p:nvPr>
        </p:nvSpPr>
        <p:spPr>
          <a:xfrm>
            <a:off x="457200" y="1062038"/>
            <a:ext cx="8229600" cy="3592512"/>
          </a:xfrm>
        </p:spPr>
        <p:txBody>
          <a:bodyPr/>
          <a:lstStyle/>
          <a:p>
            <a:pPr marL="0" indent="0">
              <a:buNone/>
            </a:pPr>
            <a:r>
              <a:rPr lang="zh-CN" altLang="en-US" dirty="0"/>
              <a:t>       </a:t>
            </a:r>
            <a:r>
              <a:rPr lang="zh-CN" altLang="en-US" sz="2800" b="1" dirty="0"/>
              <a:t>一所学校的体育课开展得有声有色，吸引了大量的参观学习者。探究其奥秘是教师们在原有的体育器材方面开发大量的其它用途，不仅节约了大量经费，还使体育课程内容更加丰富多彩。</a:t>
            </a:r>
            <a:endParaRPr lang="en-US" altLang="zh-CN" sz="2800" b="1" dirty="0"/>
          </a:p>
          <a:p>
            <a:pPr marL="0" indent="0">
              <a:buNone/>
            </a:pPr>
            <a:r>
              <a:rPr lang="en-US" altLang="zh-CN" sz="2800" b="1" dirty="0"/>
              <a:t>        </a:t>
            </a:r>
            <a:r>
              <a:rPr lang="zh-CN" altLang="en-US" sz="2800" b="1" dirty="0">
                <a:solidFill>
                  <a:srgbClr val="C00000"/>
                </a:solidFill>
              </a:rPr>
              <a:t>分析： </a:t>
            </a:r>
            <a:r>
              <a:rPr lang="zh-CN" altLang="en-US" sz="2800" b="1" dirty="0"/>
              <a:t>课程资源的来源是多元的，不要受制于经费问题而束缚了手脚。开发有限设施的多种功能就是其中的一个重要来源。所以，要充分调动教育者的积极性，课程资源更加丰富。</a:t>
            </a:r>
          </a:p>
          <a:p>
            <a:endParaRPr lang="zh-CN" altLang="en-US" dirty="0"/>
          </a:p>
        </p:txBody>
      </p:sp>
    </p:spTree>
    <p:extLst>
      <p:ext uri="{BB962C8B-B14F-4D97-AF65-F5344CB8AC3E}">
        <p14:creationId xmlns:p14="http://schemas.microsoft.com/office/powerpoint/2010/main" val="3911936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p:cNvSpPr>
          <p:nvPr>
            <p:ph type="title"/>
          </p:nvPr>
        </p:nvSpPr>
        <p:spPr>
          <a:xfrm>
            <a:off x="457200" y="519113"/>
            <a:ext cx="8229600" cy="855662"/>
          </a:xfrm>
        </p:spPr>
        <p:txBody>
          <a:bodyPr vert="horz" wrap="square" lIns="91440" tIns="45720" rIns="91440" bIns="45720" anchor="ctr"/>
          <a:lstStyle/>
          <a:p>
            <a:pPr algn="l" eaLnBrk="1" hangingPunct="1"/>
            <a:r>
              <a:rPr lang="zh-CN" altLang="en-US" sz="4000" b="1" dirty="0">
                <a:solidFill>
                  <a:schemeClr val="tx1"/>
                </a:solidFill>
                <a:latin typeface="黑体" panose="02010609060101010101" pitchFamily="49" charset="-122"/>
                <a:ea typeface="黑体" panose="02010609060101010101" pitchFamily="49" charset="-122"/>
              </a:rPr>
              <a:t>知识点</a:t>
            </a:r>
            <a:r>
              <a:rPr lang="en-US" altLang="zh-CN" sz="4000" b="1" dirty="0">
                <a:solidFill>
                  <a:schemeClr val="tx1"/>
                </a:solidFill>
                <a:latin typeface="黑体" panose="02010609060101010101" pitchFamily="49" charset="-122"/>
                <a:ea typeface="黑体" panose="02010609060101010101" pitchFamily="49" charset="-122"/>
              </a:rPr>
              <a:t>4</a:t>
            </a:r>
            <a:r>
              <a:rPr lang="zh-CN" altLang="en-US" sz="4000" b="1" dirty="0">
                <a:solidFill>
                  <a:schemeClr val="tx1"/>
                </a:solidFill>
                <a:latin typeface="黑体" panose="02010609060101010101" pitchFamily="49" charset="-122"/>
                <a:ea typeface="黑体" panose="02010609060101010101" pitchFamily="49" charset="-122"/>
              </a:rPr>
              <a:t>：课程资源及其开发与利用</a:t>
            </a:r>
          </a:p>
        </p:txBody>
      </p:sp>
      <p:sp>
        <p:nvSpPr>
          <p:cNvPr id="40963" name="Rectangle 3"/>
          <p:cNvSpPr>
            <a:spLocks noGrp="1"/>
          </p:cNvSpPr>
          <p:nvPr>
            <p:ph idx="1"/>
          </p:nvPr>
        </p:nvSpPr>
        <p:spPr>
          <a:xfrm>
            <a:off x="457200" y="1670050"/>
            <a:ext cx="8229600" cy="2971800"/>
          </a:xfrm>
        </p:spPr>
        <p:txBody>
          <a:bodyPr vert="horz" wrap="square" lIns="91440" tIns="45720" rIns="91440" bIns="45720" anchor="t"/>
          <a:lstStyle/>
          <a:p>
            <a:pPr marL="0" indent="0" eaLnBrk="1" hangingPunct="1">
              <a:buNone/>
            </a:pPr>
            <a:r>
              <a:rPr lang="zh-CN" altLang="en-US" sz="3600" b="1" dirty="0">
                <a:latin typeface="黑体" panose="02010609060101010101" pitchFamily="49" charset="-122"/>
                <a:ea typeface="黑体" panose="02010609060101010101" pitchFamily="49" charset="-122"/>
              </a:rPr>
              <a:t>一、课程资源的分类 </a:t>
            </a:r>
            <a:r>
              <a:rPr sz="3600" b="1" dirty="0">
                <a:latin typeface="黑体" panose="02010609060101010101" pitchFamily="49" charset="-122"/>
                <a:ea typeface="黑体" panose="02010609060101010101" pitchFamily="49" charset="-122"/>
                <a:sym typeface="+mn-ea"/>
              </a:rPr>
              <a:t> </a:t>
            </a:r>
            <a:endParaRPr sz="3600" b="1" dirty="0">
              <a:latin typeface="黑体" panose="02010609060101010101" pitchFamily="49" charset="-122"/>
              <a:ea typeface="黑体" panose="02010609060101010101" pitchFamily="49" charset="-122"/>
            </a:endParaRPr>
          </a:p>
          <a:p>
            <a:pPr marL="0" indent="0" algn="just" eaLnBrk="1" latinLnBrk="0" hangingPunct="1">
              <a:lnSpc>
                <a:spcPct val="125000"/>
              </a:lnSpc>
              <a:spcBef>
                <a:spcPts val="300"/>
              </a:spcBef>
              <a:buNone/>
            </a:pPr>
            <a:r>
              <a:rPr lang="en-US" sz="2400" b="1" dirty="0">
                <a:latin typeface="黑体" panose="02010609060101010101" pitchFamily="49" charset="-122"/>
                <a:ea typeface="黑体" panose="02010609060101010101" pitchFamily="49" charset="-122"/>
                <a:sym typeface="+mn-ea"/>
              </a:rPr>
              <a:t>1.</a:t>
            </a:r>
            <a:r>
              <a:rPr sz="2400" b="1" dirty="0">
                <a:latin typeface="黑体" panose="02010609060101010101" pitchFamily="49" charset="-122"/>
                <a:ea typeface="黑体" panose="02010609060101010101" pitchFamily="49" charset="-122"/>
                <a:sym typeface="+mn-ea"/>
              </a:rPr>
              <a:t>按空间分布不同</a:t>
            </a:r>
            <a:r>
              <a:rPr lang="zh-CN" sz="2400" b="1" dirty="0">
                <a:latin typeface="黑体" panose="02010609060101010101" pitchFamily="49" charset="-122"/>
                <a:ea typeface="黑体" panose="02010609060101010101" pitchFamily="49" charset="-122"/>
                <a:sym typeface="+mn-ea"/>
              </a:rPr>
              <a:t>分类</a:t>
            </a:r>
            <a:endParaRPr lang="zh-CN" sz="2400" b="1" dirty="0">
              <a:latin typeface="黑体" panose="02010609060101010101" pitchFamily="49" charset="-122"/>
              <a:ea typeface="黑体" panose="02010609060101010101" pitchFamily="49" charset="-122"/>
            </a:endParaRPr>
          </a:p>
          <a:p>
            <a:pPr marL="1080135" algn="just" eaLnBrk="1" latinLnBrk="0" hangingPunct="1">
              <a:lnSpc>
                <a:spcPct val="125000"/>
              </a:lnSpc>
              <a:spcBef>
                <a:spcPts val="300"/>
              </a:spcBef>
            </a:pPr>
            <a:r>
              <a:rPr sz="2400" b="1" dirty="0">
                <a:latin typeface="黑体" panose="02010609060101010101" pitchFamily="49" charset="-122"/>
                <a:ea typeface="黑体" panose="02010609060101010101" pitchFamily="49" charset="-122"/>
                <a:sym typeface="+mn-ea"/>
              </a:rPr>
              <a:t>校内的课程资源</a:t>
            </a:r>
          </a:p>
          <a:p>
            <a:pPr marL="1080135" algn="just" eaLnBrk="1" latinLnBrk="0" hangingPunct="1">
              <a:lnSpc>
                <a:spcPct val="125000"/>
              </a:lnSpc>
              <a:spcBef>
                <a:spcPts val="300"/>
              </a:spcBef>
            </a:pPr>
            <a:r>
              <a:rPr sz="2400" b="1" dirty="0">
                <a:latin typeface="黑体" panose="02010609060101010101" pitchFamily="49" charset="-122"/>
                <a:ea typeface="黑体" panose="02010609060101010101" pitchFamily="49" charset="-122"/>
                <a:sym typeface="+mn-ea"/>
              </a:rPr>
              <a:t>校外的课程资源</a:t>
            </a:r>
          </a:p>
          <a:p>
            <a:pPr marL="1080135" algn="just" eaLnBrk="1" latinLnBrk="0" hangingPunct="1">
              <a:lnSpc>
                <a:spcPct val="125000"/>
              </a:lnSpc>
              <a:spcBef>
                <a:spcPts val="300"/>
              </a:spcBef>
            </a:pPr>
            <a:r>
              <a:rPr sz="2400" b="1" dirty="0" err="1">
                <a:latin typeface="黑体" panose="02010609060101010101" pitchFamily="49" charset="-122"/>
                <a:ea typeface="黑体" panose="02010609060101010101" pitchFamily="49" charset="-122"/>
                <a:sym typeface="+mn-ea"/>
              </a:rPr>
              <a:t>信息化课程资源</a:t>
            </a:r>
            <a:endParaRPr lang="en-US" altLang="zh-CN" sz="2400" b="1" dirty="0">
              <a:latin typeface="黑体" panose="02010609060101010101" pitchFamily="49" charset="-122"/>
              <a:ea typeface="黑体" panose="02010609060101010101" pitchFamily="49" charset="-122"/>
              <a:sym typeface="+mn-ea"/>
            </a:endParaRPr>
          </a:p>
          <a:p>
            <a:pPr marL="737235" indent="0" algn="just" eaLnBrk="1" latinLnBrk="0" hangingPunct="1">
              <a:lnSpc>
                <a:spcPct val="125000"/>
              </a:lnSpc>
              <a:spcBef>
                <a:spcPts val="300"/>
              </a:spcBef>
              <a:buNone/>
            </a:pPr>
            <a:r>
              <a:rPr lang="zh-CN" altLang="en-US" sz="2400" b="1" dirty="0">
                <a:solidFill>
                  <a:srgbClr val="7030A0"/>
                </a:solidFill>
                <a:latin typeface="楷体" panose="02010609060101010101" pitchFamily="49" charset="-122"/>
                <a:ea typeface="楷体" panose="02010609060101010101" pitchFamily="49" charset="-122"/>
                <a:sym typeface="+mn-ea"/>
              </a:rPr>
              <a:t>（网络资源）</a:t>
            </a:r>
            <a:endParaRPr sz="2400" b="1" dirty="0">
              <a:solidFill>
                <a:srgbClr val="7030A0"/>
              </a:solidFill>
              <a:latin typeface="楷体" panose="02010609060101010101" pitchFamily="49" charset="-122"/>
              <a:ea typeface="楷体" panose="02010609060101010101" pitchFamily="49" charset="-122"/>
              <a:sym typeface="+mn-ea"/>
            </a:endParaRPr>
          </a:p>
          <a:p>
            <a:pPr marL="0" indent="0" algn="just" eaLnBrk="1" latinLnBrk="0" hangingPunct="1">
              <a:lnSpc>
                <a:spcPct val="125000"/>
              </a:lnSpc>
              <a:spcBef>
                <a:spcPts val="300"/>
              </a:spcBef>
              <a:buNone/>
            </a:pPr>
            <a:endParaRPr sz="2400" b="1" dirty="0">
              <a:latin typeface="黑体" panose="02010609060101010101" pitchFamily="49" charset="-122"/>
              <a:ea typeface="黑体" panose="02010609060101010101" pitchFamily="49" charset="-122"/>
              <a:sym typeface="+mn-ea"/>
            </a:endParaRPr>
          </a:p>
          <a:p>
            <a:pPr marL="0" indent="0" eaLnBrk="1" hangingPunct="1">
              <a:buNone/>
            </a:pPr>
            <a:endParaRPr lang="zh-CN" altLang="en-US" sz="2400" b="1" dirty="0">
              <a:latin typeface="黑体" panose="02010609060101010101" pitchFamily="49" charset="-122"/>
              <a:ea typeface="黑体" panose="02010609060101010101" pitchFamily="49" charset="-122"/>
            </a:endParaRPr>
          </a:p>
        </p:txBody>
      </p:sp>
      <p:sp>
        <p:nvSpPr>
          <p:cNvPr id="3" name="文本框 2"/>
          <p:cNvSpPr txBox="1"/>
          <p:nvPr/>
        </p:nvSpPr>
        <p:spPr>
          <a:xfrm>
            <a:off x="4572000" y="2241550"/>
            <a:ext cx="4417764" cy="2491067"/>
          </a:xfrm>
          <a:prstGeom prst="rect">
            <a:avLst/>
          </a:prstGeom>
          <a:noFill/>
        </p:spPr>
        <p:txBody>
          <a:bodyPr wrap="square" rtlCol="0">
            <a:spAutoFit/>
          </a:bodyPr>
          <a:lstStyle/>
          <a:p>
            <a:pPr marL="0" algn="just" eaLnBrk="1" hangingPunct="1">
              <a:lnSpc>
                <a:spcPct val="125000"/>
              </a:lnSpc>
              <a:spcBef>
                <a:spcPts val="300"/>
              </a:spcBef>
              <a:buNone/>
            </a:pPr>
            <a:r>
              <a:rPr lang="en-US" sz="2400" b="1" dirty="0">
                <a:latin typeface="黑体" panose="02010609060101010101" pitchFamily="49" charset="-122"/>
                <a:ea typeface="黑体" panose="02010609060101010101" pitchFamily="49" charset="-122"/>
                <a:sym typeface="+mn-ea"/>
              </a:rPr>
              <a:t>2.</a:t>
            </a:r>
            <a:r>
              <a:rPr sz="2400" b="1" dirty="0">
                <a:latin typeface="黑体" panose="02010609060101010101" pitchFamily="49" charset="-122"/>
                <a:ea typeface="黑体" panose="02010609060101010101" pitchFamily="49" charset="-122"/>
                <a:sym typeface="+mn-ea"/>
              </a:rPr>
              <a:t>按资源的功能特点</a:t>
            </a:r>
            <a:r>
              <a:rPr lang="zh-CN" sz="2400" b="1" dirty="0">
                <a:latin typeface="黑体" panose="02010609060101010101" pitchFamily="49" charset="-122"/>
                <a:ea typeface="黑体" panose="02010609060101010101" pitchFamily="49" charset="-122"/>
                <a:sym typeface="+mn-ea"/>
              </a:rPr>
              <a:t>分类</a:t>
            </a:r>
            <a:endParaRPr lang="zh-CN" sz="2400" b="1" dirty="0">
              <a:latin typeface="黑体" panose="02010609060101010101" pitchFamily="49" charset="-122"/>
              <a:ea typeface="黑体" panose="02010609060101010101" pitchFamily="49" charset="-122"/>
            </a:endParaRPr>
          </a:p>
          <a:p>
            <a:pPr marL="1080135" indent="-342265" algn="just" eaLnBrk="1" hangingPunct="1">
              <a:lnSpc>
                <a:spcPct val="125000"/>
              </a:lnSpc>
              <a:spcBef>
                <a:spcPts val="300"/>
              </a:spcBef>
              <a:buFont typeface="Arial" panose="020B0604020202020204" pitchFamily="34" charset="0"/>
              <a:buChar char="•"/>
            </a:pPr>
            <a:r>
              <a:rPr sz="2400" b="1" dirty="0" err="1">
                <a:latin typeface="黑体" panose="02010609060101010101" pitchFamily="49" charset="-122"/>
                <a:ea typeface="黑体" panose="02010609060101010101" pitchFamily="49" charset="-122"/>
                <a:sym typeface="+mn-ea"/>
              </a:rPr>
              <a:t>素材性资源</a:t>
            </a:r>
            <a:endParaRPr lang="en-US" altLang="zh-CN" sz="2400" b="1" dirty="0">
              <a:latin typeface="黑体" panose="02010609060101010101" pitchFamily="49" charset="-122"/>
              <a:ea typeface="黑体" panose="02010609060101010101" pitchFamily="49" charset="-122"/>
              <a:sym typeface="+mn-ea"/>
            </a:endParaRPr>
          </a:p>
          <a:p>
            <a:pPr marL="737870" algn="just" eaLnBrk="1" hangingPunct="1">
              <a:lnSpc>
                <a:spcPct val="125000"/>
              </a:lnSpc>
              <a:spcBef>
                <a:spcPts val="300"/>
              </a:spcBef>
            </a:pPr>
            <a:r>
              <a:rPr lang="zh-CN" altLang="en-US" sz="2400" b="1" dirty="0">
                <a:solidFill>
                  <a:srgbClr val="7030A0"/>
                </a:solidFill>
                <a:latin typeface="楷体" panose="02010609060101010101" pitchFamily="49" charset="-122"/>
                <a:ea typeface="楷体" panose="02010609060101010101" pitchFamily="49" charset="-122"/>
                <a:sym typeface="+mn-ea"/>
              </a:rPr>
              <a:t>（知识、技能、情感等）</a:t>
            </a:r>
            <a:endParaRPr sz="2400" b="1" dirty="0">
              <a:solidFill>
                <a:srgbClr val="7030A0"/>
              </a:solidFill>
              <a:latin typeface="楷体" panose="02010609060101010101" pitchFamily="49" charset="-122"/>
              <a:ea typeface="楷体" panose="02010609060101010101" pitchFamily="49" charset="-122"/>
              <a:sym typeface="+mn-ea"/>
            </a:endParaRPr>
          </a:p>
          <a:p>
            <a:pPr marL="1080135" indent="-342265" algn="just" eaLnBrk="1" hangingPunct="1">
              <a:lnSpc>
                <a:spcPct val="125000"/>
              </a:lnSpc>
              <a:spcBef>
                <a:spcPts val="300"/>
              </a:spcBef>
              <a:buFont typeface="Arial" panose="020B0604020202020204" pitchFamily="34" charset="0"/>
              <a:buChar char="•"/>
            </a:pPr>
            <a:r>
              <a:rPr lang="zh-CN" sz="2400" b="1" dirty="0">
                <a:latin typeface="黑体" panose="02010609060101010101" pitchFamily="49" charset="-122"/>
                <a:ea typeface="黑体" panose="02010609060101010101" pitchFamily="49" charset="-122"/>
                <a:sym typeface="+mn-ea"/>
              </a:rPr>
              <a:t>条件</a:t>
            </a:r>
            <a:r>
              <a:rPr sz="2400" b="1" dirty="0" err="1">
                <a:latin typeface="黑体" panose="02010609060101010101" pitchFamily="49" charset="-122"/>
                <a:ea typeface="黑体" panose="02010609060101010101" pitchFamily="49" charset="-122"/>
                <a:sym typeface="+mn-ea"/>
              </a:rPr>
              <a:t>性资源</a:t>
            </a:r>
            <a:endParaRPr lang="en-US" altLang="zh-CN" sz="2400" b="1" dirty="0">
              <a:latin typeface="黑体" panose="02010609060101010101" pitchFamily="49" charset="-122"/>
              <a:ea typeface="黑体" panose="02010609060101010101" pitchFamily="49" charset="-122"/>
              <a:sym typeface="+mn-ea"/>
            </a:endParaRPr>
          </a:p>
          <a:p>
            <a:pPr marL="737870" algn="just" eaLnBrk="1" hangingPunct="1">
              <a:lnSpc>
                <a:spcPct val="125000"/>
              </a:lnSpc>
              <a:spcBef>
                <a:spcPts val="300"/>
              </a:spcBef>
            </a:pPr>
            <a:r>
              <a:rPr lang="zh-CN" altLang="en-US" sz="2400" b="1" dirty="0">
                <a:solidFill>
                  <a:srgbClr val="7030A0"/>
                </a:solidFill>
                <a:latin typeface="楷体" panose="02010609060101010101" pitchFamily="49" charset="-122"/>
                <a:ea typeface="楷体" panose="02010609060101010101" pitchFamily="49" charset="-122"/>
                <a:sym typeface="+mn-ea"/>
              </a:rPr>
              <a:t>（设施设备、人际关系）</a:t>
            </a:r>
            <a:endParaRPr lang="zh-CN" altLang="en-US" sz="2400" dirty="0">
              <a:solidFill>
                <a:srgbClr val="7030A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clickPar">
                                  <p:stCondLst>
                                    <p:cond delay="0"/>
                                  </p:stCondLst>
                                  <p:childTnLst>
                                    <p:set>
                                      <p:cBhvr>
                                        <p:cTn id="6" dur="1" fill="hold">
                                          <p:stCondLst>
                                            <p:cond delay="0"/>
                                          </p:stCondLst>
                                        </p:cTn>
                                        <p:tgtEl>
                                          <p:spTgt spid="40962"/>
                                        </p:tgtEl>
                                        <p:attrNameLst>
                                          <p:attrName>style.visibility</p:attrName>
                                        </p:attrNameLst>
                                      </p:cBhvr>
                                      <p:to>
                                        <p:strVal val="visible"/>
                                      </p:to>
                                    </p:set>
                                    <p:anim calcmode="lin" valueType="num">
                                      <p:cBhvr additive="base">
                                        <p:cTn id="7" dur="500" fill="hold"/>
                                        <p:tgtEl>
                                          <p:spTgt spid="40962"/>
                                        </p:tgtEl>
                                        <p:attrNameLst>
                                          <p:attrName>ppt_x</p:attrName>
                                        </p:attrNameLst>
                                      </p:cBhvr>
                                      <p:tavLst>
                                        <p:tav tm="0">
                                          <p:val>
                                            <p:strVal val="0-#ppt_w/2"/>
                                          </p:val>
                                        </p:tav>
                                        <p:tav tm="100000">
                                          <p:val>
                                            <p:strVal val="#ppt_x"/>
                                          </p:val>
                                        </p:tav>
                                      </p:tavLst>
                                    </p:anim>
                                    <p:anim calcmode="lin" valueType="num">
                                      <p:cBhvr additive="base">
                                        <p:cTn id="8" dur="500" fill="hold"/>
                                        <p:tgtEl>
                                          <p:spTgt spid="4096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1</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zh-CN" altLang="en-US" sz="4800" b="1" dirty="0">
                <a:solidFill>
                  <a:schemeClr val="tx1"/>
                </a:solidFill>
                <a:latin typeface="黑体" panose="02010609060101010101" pitchFamily="49" charset="-122"/>
                <a:ea typeface="黑体" panose="02010609060101010101" pitchFamily="49" charset="-122"/>
              </a:rPr>
              <a:t>课程管理制度</a:t>
            </a:r>
          </a:p>
        </p:txBody>
      </p:sp>
      <p:sp>
        <p:nvSpPr>
          <p:cNvPr id="18435"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7" name="Rectangle 3"/>
          <p:cNvSpPr>
            <a:spLocks noGrp="1"/>
          </p:cNvSpPr>
          <p:nvPr>
            <p:ph idx="1"/>
          </p:nvPr>
        </p:nvSpPr>
        <p:spPr>
          <a:xfrm>
            <a:off x="306705" y="133350"/>
            <a:ext cx="8531225" cy="4641850"/>
          </a:xfrm>
        </p:spPr>
        <p:txBody>
          <a:bodyPr vert="horz" wrap="square" lIns="91440" tIns="45720" rIns="91440" bIns="45720" anchor="t"/>
          <a:lstStyle/>
          <a:p>
            <a:pPr marL="0" indent="0" eaLnBrk="1" hangingPunct="1">
              <a:buNone/>
            </a:pPr>
            <a:r>
              <a:rPr lang="zh-CN" altLang="en-US" sz="3400" b="1" dirty="0">
                <a:latin typeface="黑体" panose="02010609060101010101" pitchFamily="49" charset="-122"/>
                <a:ea typeface="黑体" panose="02010609060101010101" pitchFamily="49" charset="-122"/>
              </a:rPr>
              <a:t>二、一般课程资源开发的基本途径</a:t>
            </a:r>
          </a:p>
          <a:p>
            <a:pPr marL="0" indent="0" algn="just" eaLnBrk="1" latinLnBrk="0" hangingPunct="1">
              <a:spcBef>
                <a:spcPts val="200"/>
              </a:spcBef>
              <a:buNone/>
            </a:pPr>
            <a:r>
              <a:rPr sz="2800" dirty="0">
                <a:latin typeface="黑体" panose="02010609060101010101" pitchFamily="49" charset="-122"/>
                <a:ea typeface="黑体" panose="02010609060101010101" pitchFamily="49" charset="-122"/>
              </a:rPr>
              <a:t>1.开展调查，跟踪和预测社会需要的发展动向</a:t>
            </a:r>
            <a:r>
              <a:rPr lang="zh-CN" altLang="en-US" sz="2800" dirty="0">
                <a:latin typeface="黑体" panose="02010609060101010101" pitchFamily="49" charset="-122"/>
                <a:ea typeface="黑体" panose="02010609060101010101" pitchFamily="49" charset="-122"/>
              </a:rPr>
              <a:t>；</a:t>
            </a:r>
            <a:endParaRPr sz="2800" dirty="0">
              <a:latin typeface="黑体" panose="02010609060101010101" pitchFamily="49" charset="-122"/>
              <a:ea typeface="黑体" panose="02010609060101010101" pitchFamily="49" charset="-122"/>
            </a:endParaRPr>
          </a:p>
          <a:p>
            <a:pPr marL="0" indent="0" algn="just" eaLnBrk="1" latinLnBrk="0" hangingPunct="1">
              <a:spcBef>
                <a:spcPts val="200"/>
              </a:spcBef>
              <a:buNone/>
            </a:pPr>
            <a:r>
              <a:rPr sz="2800" dirty="0">
                <a:latin typeface="黑体" panose="02010609060101010101" pitchFamily="49" charset="-122"/>
                <a:ea typeface="黑体" panose="02010609060101010101" pitchFamily="49" charset="-122"/>
              </a:rPr>
              <a:t>2.审查学生日常活动</a:t>
            </a:r>
            <a:r>
              <a:rPr lang="zh-CN" altLang="en-US" sz="2800" dirty="0">
                <a:latin typeface="黑体" panose="02010609060101010101" pitchFamily="49" charset="-122"/>
                <a:ea typeface="黑体" panose="02010609060101010101" pitchFamily="49" charset="-122"/>
              </a:rPr>
              <a:t>，</a:t>
            </a:r>
            <a:r>
              <a:rPr sz="2800" dirty="0" err="1">
                <a:latin typeface="黑体" panose="02010609060101010101" pitchFamily="49" charset="-122"/>
                <a:ea typeface="黑体" panose="02010609060101010101" pitchFamily="49" charset="-122"/>
              </a:rPr>
              <a:t>开发和利用相应的实施条件</a:t>
            </a:r>
            <a:r>
              <a:rPr sz="2800" dirty="0">
                <a:latin typeface="黑体" panose="02010609060101010101" pitchFamily="49" charset="-122"/>
                <a:ea typeface="黑体" panose="02010609060101010101" pitchFamily="49" charset="-122"/>
              </a:rPr>
              <a:t>；</a:t>
            </a:r>
            <a:endParaRPr lang="en-US" sz="2800" dirty="0">
              <a:latin typeface="黑体" panose="02010609060101010101" pitchFamily="49" charset="-122"/>
              <a:ea typeface="黑体" panose="02010609060101010101" pitchFamily="49" charset="-122"/>
            </a:endParaRPr>
          </a:p>
          <a:p>
            <a:pPr marL="0" indent="0" algn="just" eaLnBrk="1" latinLnBrk="0" hangingPunct="1">
              <a:spcBef>
                <a:spcPts val="200"/>
              </a:spcBef>
              <a:buNone/>
            </a:pPr>
            <a:r>
              <a:rPr lang="en-US" sz="2800" dirty="0">
                <a:latin typeface="黑体" panose="02010609060101010101" pitchFamily="49" charset="-122"/>
                <a:ea typeface="黑体" panose="02010609060101010101" pitchFamily="49" charset="-122"/>
              </a:rPr>
              <a:t>                         </a:t>
            </a:r>
            <a:r>
              <a:rPr lang="zh-CN" altLang="en-US" sz="2800" b="1" dirty="0">
                <a:solidFill>
                  <a:srgbClr val="7030A0"/>
                </a:solidFill>
                <a:latin typeface="楷体" panose="02010609060101010101" pitchFamily="49" charset="-122"/>
                <a:ea typeface="楷体" panose="02010609060101010101" pitchFamily="49" charset="-122"/>
              </a:rPr>
              <a:t>（学生日常行为视频）</a:t>
            </a:r>
            <a:endParaRPr sz="2800" b="1" dirty="0">
              <a:solidFill>
                <a:srgbClr val="7030A0"/>
              </a:solidFill>
              <a:latin typeface="楷体" panose="02010609060101010101" pitchFamily="49" charset="-122"/>
              <a:ea typeface="楷体" panose="02010609060101010101" pitchFamily="49" charset="-122"/>
            </a:endParaRPr>
          </a:p>
          <a:p>
            <a:pPr marL="0" indent="0" algn="just" eaLnBrk="1" latinLnBrk="0" hangingPunct="1">
              <a:spcBef>
                <a:spcPts val="200"/>
              </a:spcBef>
              <a:buNone/>
            </a:pPr>
            <a:r>
              <a:rPr sz="2800" dirty="0">
                <a:latin typeface="黑体" panose="02010609060101010101" pitchFamily="49" charset="-122"/>
                <a:ea typeface="黑体" panose="02010609060101010101" pitchFamily="49" charset="-122"/>
              </a:rPr>
              <a:t>3.研究一般青少年以及特定受教学生情况，制订课程教学计划；</a:t>
            </a:r>
            <a:r>
              <a:rPr lang="en-US" sz="2800" dirty="0">
                <a:latin typeface="黑体" panose="02010609060101010101" pitchFamily="49" charset="-122"/>
                <a:ea typeface="黑体" panose="02010609060101010101" pitchFamily="49" charset="-122"/>
              </a:rPr>
              <a:t>               </a:t>
            </a:r>
            <a:r>
              <a:rPr lang="zh-CN" altLang="en-US" sz="2800" b="1" dirty="0">
                <a:solidFill>
                  <a:srgbClr val="7030A0"/>
                </a:solidFill>
                <a:latin typeface="楷体" panose="02010609060101010101" pitchFamily="49" charset="-122"/>
                <a:ea typeface="楷体" panose="02010609060101010101" pitchFamily="49" charset="-122"/>
              </a:rPr>
              <a:t>（单亲、智力超常）</a:t>
            </a:r>
            <a:endParaRPr sz="2800" b="1" dirty="0">
              <a:solidFill>
                <a:srgbClr val="7030A0"/>
              </a:solidFill>
              <a:latin typeface="楷体" panose="02010609060101010101" pitchFamily="49" charset="-122"/>
              <a:ea typeface="楷体" panose="02010609060101010101" pitchFamily="49" charset="-122"/>
            </a:endParaRPr>
          </a:p>
          <a:p>
            <a:pPr marL="0" indent="0" algn="just" eaLnBrk="1" latinLnBrk="0" hangingPunct="1">
              <a:spcBef>
                <a:spcPts val="200"/>
              </a:spcBef>
              <a:buNone/>
            </a:pPr>
            <a:r>
              <a:rPr sz="2800" dirty="0">
                <a:latin typeface="黑体" panose="02010609060101010101" pitchFamily="49" charset="-122"/>
                <a:ea typeface="黑体" panose="02010609060101010101" pitchFamily="49" charset="-122"/>
              </a:rPr>
              <a:t>4.鉴别和利用校外课程资源，包括自然与人文环境、各种机构、生产和服务行业的专门人才等；</a:t>
            </a:r>
            <a:r>
              <a:rPr lang="zh-CN" altLang="en-US" sz="2800" b="1" dirty="0">
                <a:solidFill>
                  <a:srgbClr val="7030A0"/>
                </a:solidFill>
                <a:latin typeface="楷体" panose="02010609060101010101" pitchFamily="49" charset="-122"/>
                <a:ea typeface="楷体" panose="02010609060101010101" pitchFamily="49" charset="-122"/>
              </a:rPr>
              <a:t>（红色）</a:t>
            </a:r>
            <a:endParaRPr sz="2800" b="1" dirty="0">
              <a:solidFill>
                <a:srgbClr val="7030A0"/>
              </a:solidFill>
              <a:latin typeface="楷体" panose="02010609060101010101" pitchFamily="49" charset="-122"/>
              <a:ea typeface="楷体" panose="02010609060101010101" pitchFamily="49" charset="-122"/>
            </a:endParaRPr>
          </a:p>
          <a:p>
            <a:pPr marL="0" indent="0" algn="just" eaLnBrk="1" latinLnBrk="0" hangingPunct="1">
              <a:spcBef>
                <a:spcPts val="200"/>
              </a:spcBef>
              <a:buNone/>
            </a:pPr>
            <a:r>
              <a:rPr sz="2800" dirty="0">
                <a:latin typeface="黑体" panose="02010609060101010101" pitchFamily="49" charset="-122"/>
                <a:ea typeface="黑体" panose="02010609060101010101" pitchFamily="49" charset="-122"/>
              </a:rPr>
              <a:t>5.建立课程资源管理数据库，拓宽研究成果的分享渠道，提高使用效率。</a:t>
            </a:r>
            <a:r>
              <a:rPr lang="en-US" sz="2800" dirty="0">
                <a:latin typeface="黑体" panose="02010609060101010101" pitchFamily="49" charset="-122"/>
                <a:ea typeface="黑体" panose="02010609060101010101" pitchFamily="49" charset="-122"/>
              </a:rPr>
              <a:t>           </a:t>
            </a:r>
            <a:r>
              <a:rPr lang="zh-CN" altLang="en-US" sz="2800" b="1" dirty="0">
                <a:solidFill>
                  <a:srgbClr val="7030A0"/>
                </a:solidFill>
                <a:latin typeface="楷体" panose="02010609060101010101" pitchFamily="49" charset="-122"/>
                <a:ea typeface="楷体" panose="02010609060101010101" pitchFamily="49" charset="-122"/>
              </a:rPr>
              <a:t>（网络资源）</a:t>
            </a:r>
            <a:endParaRPr sz="28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6867">
                                            <p:txEl>
                                              <p:pRg st="0" end="0"/>
                                            </p:txEl>
                                          </p:spTgt>
                                        </p:tgtEl>
                                        <p:attrNameLst>
                                          <p:attrName>style.visibility</p:attrName>
                                        </p:attrNameLst>
                                      </p:cBhvr>
                                      <p:to>
                                        <p:strVal val="visible"/>
                                      </p:to>
                                    </p:set>
                                    <p:anim calcmode="lin" valueType="num">
                                      <p:cBhvr additive="base">
                                        <p:cTn id="7" dur="2000" fill="hold"/>
                                        <p:tgtEl>
                                          <p:spTgt spid="36867">
                                            <p:txEl>
                                              <p:pRg st="0" end="0"/>
                                            </p:txEl>
                                          </p:spTgt>
                                        </p:tgtEl>
                                        <p:attrNameLst>
                                          <p:attrName>ppt_x</p:attrName>
                                        </p:attrNameLst>
                                      </p:cBhvr>
                                      <p:tavLst>
                                        <p:tav tm="0">
                                          <p:val>
                                            <p:strVal val="0-#ppt_w/2"/>
                                          </p:val>
                                        </p:tav>
                                        <p:tav tm="100000">
                                          <p:val>
                                            <p:strVal val="#ppt_x"/>
                                          </p:val>
                                        </p:tav>
                                      </p:tavLst>
                                    </p:anim>
                                    <p:anim calcmode="lin" valueType="num">
                                      <p:cBhvr additive="base">
                                        <p:cTn id="8" dur="2000" fill="hold"/>
                                        <p:tgtEl>
                                          <p:spTgt spid="3686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6867">
                                            <p:txEl>
                                              <p:pRg st="1" end="1"/>
                                            </p:txEl>
                                          </p:spTgt>
                                        </p:tgtEl>
                                        <p:attrNameLst>
                                          <p:attrName>style.visibility</p:attrName>
                                        </p:attrNameLst>
                                      </p:cBhvr>
                                      <p:to>
                                        <p:strVal val="visible"/>
                                      </p:to>
                                    </p:set>
                                    <p:anim calcmode="lin" valueType="num">
                                      <p:cBhvr additive="base">
                                        <p:cTn id="13" dur="2000" fill="hold"/>
                                        <p:tgtEl>
                                          <p:spTgt spid="36867">
                                            <p:txEl>
                                              <p:pRg st="1" end="1"/>
                                            </p:txEl>
                                          </p:spTgt>
                                        </p:tgtEl>
                                        <p:attrNameLst>
                                          <p:attrName>ppt_x</p:attrName>
                                        </p:attrNameLst>
                                      </p:cBhvr>
                                      <p:tavLst>
                                        <p:tav tm="0">
                                          <p:val>
                                            <p:strVal val="0-#ppt_w/2"/>
                                          </p:val>
                                        </p:tav>
                                        <p:tav tm="100000">
                                          <p:val>
                                            <p:strVal val="#ppt_x"/>
                                          </p:val>
                                        </p:tav>
                                      </p:tavLst>
                                    </p:anim>
                                    <p:anim calcmode="lin" valueType="num">
                                      <p:cBhvr additive="base">
                                        <p:cTn id="14" dur="2000" fill="hold"/>
                                        <p:tgtEl>
                                          <p:spTgt spid="3686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6867">
                                            <p:txEl>
                                              <p:pRg st="2" end="2"/>
                                            </p:txEl>
                                          </p:spTgt>
                                        </p:tgtEl>
                                        <p:attrNameLst>
                                          <p:attrName>style.visibility</p:attrName>
                                        </p:attrNameLst>
                                      </p:cBhvr>
                                      <p:to>
                                        <p:strVal val="visible"/>
                                      </p:to>
                                    </p:set>
                                    <p:anim calcmode="lin" valueType="num">
                                      <p:cBhvr additive="base">
                                        <p:cTn id="19" dur="2000" fill="hold"/>
                                        <p:tgtEl>
                                          <p:spTgt spid="36867">
                                            <p:txEl>
                                              <p:pRg st="2" end="2"/>
                                            </p:txEl>
                                          </p:spTgt>
                                        </p:tgtEl>
                                        <p:attrNameLst>
                                          <p:attrName>ppt_x</p:attrName>
                                        </p:attrNameLst>
                                      </p:cBhvr>
                                      <p:tavLst>
                                        <p:tav tm="0">
                                          <p:val>
                                            <p:strVal val="0-#ppt_w/2"/>
                                          </p:val>
                                        </p:tav>
                                        <p:tav tm="100000">
                                          <p:val>
                                            <p:strVal val="#ppt_x"/>
                                          </p:val>
                                        </p:tav>
                                      </p:tavLst>
                                    </p:anim>
                                    <p:anim calcmode="lin" valueType="num">
                                      <p:cBhvr additive="base">
                                        <p:cTn id="20" dur="2000" fill="hold"/>
                                        <p:tgtEl>
                                          <p:spTgt spid="3686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6867">
                                            <p:txEl>
                                              <p:pRg st="3" end="3"/>
                                            </p:txEl>
                                          </p:spTgt>
                                        </p:tgtEl>
                                        <p:attrNameLst>
                                          <p:attrName>style.visibility</p:attrName>
                                        </p:attrNameLst>
                                      </p:cBhvr>
                                      <p:to>
                                        <p:strVal val="visible"/>
                                      </p:to>
                                    </p:set>
                                    <p:anim calcmode="lin" valueType="num">
                                      <p:cBhvr additive="base">
                                        <p:cTn id="25" dur="2000" fill="hold"/>
                                        <p:tgtEl>
                                          <p:spTgt spid="36867">
                                            <p:txEl>
                                              <p:pRg st="3" end="3"/>
                                            </p:txEl>
                                          </p:spTgt>
                                        </p:tgtEl>
                                        <p:attrNameLst>
                                          <p:attrName>ppt_x</p:attrName>
                                        </p:attrNameLst>
                                      </p:cBhvr>
                                      <p:tavLst>
                                        <p:tav tm="0">
                                          <p:val>
                                            <p:strVal val="0-#ppt_w/2"/>
                                          </p:val>
                                        </p:tav>
                                        <p:tav tm="100000">
                                          <p:val>
                                            <p:strVal val="#ppt_x"/>
                                          </p:val>
                                        </p:tav>
                                      </p:tavLst>
                                    </p:anim>
                                    <p:anim calcmode="lin" valueType="num">
                                      <p:cBhvr additive="base">
                                        <p:cTn id="26" dur="2000" fill="hold"/>
                                        <p:tgtEl>
                                          <p:spTgt spid="3686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6867">
                                            <p:txEl>
                                              <p:pRg st="4" end="4"/>
                                            </p:txEl>
                                          </p:spTgt>
                                        </p:tgtEl>
                                        <p:attrNameLst>
                                          <p:attrName>style.visibility</p:attrName>
                                        </p:attrNameLst>
                                      </p:cBhvr>
                                      <p:to>
                                        <p:strVal val="visible"/>
                                      </p:to>
                                    </p:set>
                                    <p:anim calcmode="lin" valueType="num">
                                      <p:cBhvr additive="base">
                                        <p:cTn id="31" dur="2000" fill="hold"/>
                                        <p:tgtEl>
                                          <p:spTgt spid="36867">
                                            <p:txEl>
                                              <p:pRg st="4" end="4"/>
                                            </p:txEl>
                                          </p:spTgt>
                                        </p:tgtEl>
                                        <p:attrNameLst>
                                          <p:attrName>ppt_x</p:attrName>
                                        </p:attrNameLst>
                                      </p:cBhvr>
                                      <p:tavLst>
                                        <p:tav tm="0">
                                          <p:val>
                                            <p:strVal val="0-#ppt_w/2"/>
                                          </p:val>
                                        </p:tav>
                                        <p:tav tm="100000">
                                          <p:val>
                                            <p:strVal val="#ppt_x"/>
                                          </p:val>
                                        </p:tav>
                                      </p:tavLst>
                                    </p:anim>
                                    <p:anim calcmode="lin" valueType="num">
                                      <p:cBhvr additive="base">
                                        <p:cTn id="32" dur="2000" fill="hold"/>
                                        <p:tgtEl>
                                          <p:spTgt spid="36867">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6867">
                                            <p:txEl>
                                              <p:pRg st="5" end="5"/>
                                            </p:txEl>
                                          </p:spTgt>
                                        </p:tgtEl>
                                        <p:attrNameLst>
                                          <p:attrName>style.visibility</p:attrName>
                                        </p:attrNameLst>
                                      </p:cBhvr>
                                      <p:to>
                                        <p:strVal val="visible"/>
                                      </p:to>
                                    </p:set>
                                    <p:anim calcmode="lin" valueType="num">
                                      <p:cBhvr additive="base">
                                        <p:cTn id="37" dur="2000" fill="hold"/>
                                        <p:tgtEl>
                                          <p:spTgt spid="36867">
                                            <p:txEl>
                                              <p:pRg st="5" end="5"/>
                                            </p:txEl>
                                          </p:spTgt>
                                        </p:tgtEl>
                                        <p:attrNameLst>
                                          <p:attrName>ppt_x</p:attrName>
                                        </p:attrNameLst>
                                      </p:cBhvr>
                                      <p:tavLst>
                                        <p:tav tm="0">
                                          <p:val>
                                            <p:strVal val="0-#ppt_w/2"/>
                                          </p:val>
                                        </p:tav>
                                        <p:tav tm="100000">
                                          <p:val>
                                            <p:strVal val="#ppt_x"/>
                                          </p:val>
                                        </p:tav>
                                      </p:tavLst>
                                    </p:anim>
                                    <p:anim calcmode="lin" valueType="num">
                                      <p:cBhvr additive="base">
                                        <p:cTn id="38" dur="2000" fill="hold"/>
                                        <p:tgtEl>
                                          <p:spTgt spid="36867">
                                            <p:txEl>
                                              <p:pRg st="5" end="5"/>
                                            </p:tx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36867">
                                            <p:txEl>
                                              <p:pRg st="6" end="6"/>
                                            </p:txEl>
                                          </p:spTgt>
                                        </p:tgtEl>
                                        <p:attrNameLst>
                                          <p:attrName>style.visibility</p:attrName>
                                        </p:attrNameLst>
                                      </p:cBhvr>
                                      <p:to>
                                        <p:strVal val="visible"/>
                                      </p:to>
                                    </p:set>
                                    <p:anim calcmode="lin" valueType="num">
                                      <p:cBhvr additive="base">
                                        <p:cTn id="43" dur="2000" fill="hold"/>
                                        <p:tgtEl>
                                          <p:spTgt spid="36867">
                                            <p:txEl>
                                              <p:pRg st="6" end="6"/>
                                            </p:txEl>
                                          </p:spTgt>
                                        </p:tgtEl>
                                        <p:attrNameLst>
                                          <p:attrName>ppt_x</p:attrName>
                                        </p:attrNameLst>
                                      </p:cBhvr>
                                      <p:tavLst>
                                        <p:tav tm="0">
                                          <p:val>
                                            <p:strVal val="0-#ppt_w/2"/>
                                          </p:val>
                                        </p:tav>
                                        <p:tav tm="100000">
                                          <p:val>
                                            <p:strVal val="#ppt_x"/>
                                          </p:val>
                                        </p:tav>
                                      </p:tavLst>
                                    </p:anim>
                                    <p:anim calcmode="lin" valueType="num">
                                      <p:cBhvr additive="base">
                                        <p:cTn id="44" dur="2000" fill="hold"/>
                                        <p:tgtEl>
                                          <p:spTgt spid="36867">
                                            <p:txEl>
                                              <p:pRg st="6" end="6"/>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nodeType="clickEffect">
                                  <p:stCondLst>
                                    <p:cond delay="0"/>
                                  </p:stCondLst>
                                  <p:childTnLst>
                                    <p:set>
                                      <p:cBhvr>
                                        <p:cTn id="48" dur="1" fill="hold">
                                          <p:stCondLst>
                                            <p:cond delay="0"/>
                                          </p:stCondLst>
                                        </p:cTn>
                                        <p:tgtEl>
                                          <p:spTgt spid="36867">
                                            <p:txEl>
                                              <p:pRg st="1" end="1"/>
                                            </p:txEl>
                                          </p:spTgt>
                                        </p:tgtEl>
                                        <p:attrNameLst>
                                          <p:attrName>style.visibility</p:attrName>
                                        </p:attrNameLst>
                                      </p:cBhvr>
                                      <p:to>
                                        <p:strVal val="visible"/>
                                      </p:to>
                                    </p:set>
                                    <p:animEffect transition="in" filter="diamond(in)">
                                      <p:cBhvr>
                                        <p:cTn id="49" dur="2000"/>
                                        <p:tgtEl>
                                          <p:spTgt spid="36867">
                                            <p:txEl>
                                              <p:pRg st="1" end="1"/>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8" presetClass="entr" presetSubtype="16" fill="hold" nodeType="clickEffect">
                                  <p:stCondLst>
                                    <p:cond delay="0"/>
                                  </p:stCondLst>
                                  <p:childTnLst>
                                    <p:set>
                                      <p:cBhvr>
                                        <p:cTn id="53" dur="1" fill="hold">
                                          <p:stCondLst>
                                            <p:cond delay="0"/>
                                          </p:stCondLst>
                                        </p:cTn>
                                        <p:tgtEl>
                                          <p:spTgt spid="36867">
                                            <p:txEl>
                                              <p:pRg st="2" end="2"/>
                                            </p:txEl>
                                          </p:spTgt>
                                        </p:tgtEl>
                                        <p:attrNameLst>
                                          <p:attrName>style.visibility</p:attrName>
                                        </p:attrNameLst>
                                      </p:cBhvr>
                                      <p:to>
                                        <p:strVal val="visible"/>
                                      </p:to>
                                    </p:set>
                                    <p:animEffect transition="in" filter="diamond(in)">
                                      <p:cBhvr>
                                        <p:cTn id="54" dur="2000"/>
                                        <p:tgtEl>
                                          <p:spTgt spid="36867">
                                            <p:txEl>
                                              <p:pRg st="2" end="2"/>
                                            </p:txEl>
                                          </p:spTgt>
                                        </p:tgtEl>
                                      </p:cBhvr>
                                    </p:animEffect>
                                  </p:childTnLst>
                                </p:cTn>
                              </p:par>
                            </p:childTnLst>
                          </p:cTn>
                        </p:par>
                      </p:childTnLst>
                    </p:cTn>
                  </p:par>
                  <p:par>
                    <p:cTn id="55" fill="hold">
                      <p:stCondLst>
                        <p:cond delay="indefinite"/>
                      </p:stCondLst>
                      <p:childTnLst>
                        <p:par>
                          <p:cTn id="56" fill="hold">
                            <p:stCondLst>
                              <p:cond delay="0"/>
                            </p:stCondLst>
                            <p:childTnLst>
                              <p:par>
                                <p:cTn id="57" presetID="8" presetClass="entr" presetSubtype="16" fill="hold" nodeType="clickEffect">
                                  <p:stCondLst>
                                    <p:cond delay="0"/>
                                  </p:stCondLst>
                                  <p:childTnLst>
                                    <p:set>
                                      <p:cBhvr>
                                        <p:cTn id="58" dur="1" fill="hold">
                                          <p:stCondLst>
                                            <p:cond delay="0"/>
                                          </p:stCondLst>
                                        </p:cTn>
                                        <p:tgtEl>
                                          <p:spTgt spid="36867">
                                            <p:txEl>
                                              <p:pRg st="3" end="3"/>
                                            </p:txEl>
                                          </p:spTgt>
                                        </p:tgtEl>
                                        <p:attrNameLst>
                                          <p:attrName>style.visibility</p:attrName>
                                        </p:attrNameLst>
                                      </p:cBhvr>
                                      <p:to>
                                        <p:strVal val="visible"/>
                                      </p:to>
                                    </p:set>
                                    <p:animEffect transition="in" filter="diamond(in)">
                                      <p:cBhvr>
                                        <p:cTn id="59" dur="2000"/>
                                        <p:tgtEl>
                                          <p:spTgt spid="36867">
                                            <p:txEl>
                                              <p:pRg st="3" end="3"/>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8" presetClass="entr" presetSubtype="16" fill="hold" nodeType="clickEffect">
                                  <p:stCondLst>
                                    <p:cond delay="0"/>
                                  </p:stCondLst>
                                  <p:childTnLst>
                                    <p:set>
                                      <p:cBhvr>
                                        <p:cTn id="63" dur="1" fill="hold">
                                          <p:stCondLst>
                                            <p:cond delay="0"/>
                                          </p:stCondLst>
                                        </p:cTn>
                                        <p:tgtEl>
                                          <p:spTgt spid="36867">
                                            <p:txEl>
                                              <p:pRg st="4" end="4"/>
                                            </p:txEl>
                                          </p:spTgt>
                                        </p:tgtEl>
                                        <p:attrNameLst>
                                          <p:attrName>style.visibility</p:attrName>
                                        </p:attrNameLst>
                                      </p:cBhvr>
                                      <p:to>
                                        <p:strVal val="visible"/>
                                      </p:to>
                                    </p:set>
                                    <p:animEffect transition="in" filter="diamond(in)">
                                      <p:cBhvr>
                                        <p:cTn id="64" dur="2000"/>
                                        <p:tgtEl>
                                          <p:spTgt spid="36867">
                                            <p:txEl>
                                              <p:pRg st="4" end="4"/>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8" presetClass="entr" presetSubtype="16" fill="hold" nodeType="clickEffect">
                                  <p:stCondLst>
                                    <p:cond delay="0"/>
                                  </p:stCondLst>
                                  <p:childTnLst>
                                    <p:set>
                                      <p:cBhvr>
                                        <p:cTn id="68" dur="1" fill="hold">
                                          <p:stCondLst>
                                            <p:cond delay="0"/>
                                          </p:stCondLst>
                                        </p:cTn>
                                        <p:tgtEl>
                                          <p:spTgt spid="36867">
                                            <p:txEl>
                                              <p:pRg st="5" end="5"/>
                                            </p:txEl>
                                          </p:spTgt>
                                        </p:tgtEl>
                                        <p:attrNameLst>
                                          <p:attrName>style.visibility</p:attrName>
                                        </p:attrNameLst>
                                      </p:cBhvr>
                                      <p:to>
                                        <p:strVal val="visible"/>
                                      </p:to>
                                    </p:set>
                                    <p:animEffect transition="in" filter="diamond(in)">
                                      <p:cBhvr>
                                        <p:cTn id="69" dur="2000"/>
                                        <p:tgtEl>
                                          <p:spTgt spid="36867">
                                            <p:txEl>
                                              <p:pRg st="5" end="5"/>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8" presetClass="entr" presetSubtype="16" fill="hold" nodeType="clickEffect">
                                  <p:stCondLst>
                                    <p:cond delay="0"/>
                                  </p:stCondLst>
                                  <p:childTnLst>
                                    <p:set>
                                      <p:cBhvr>
                                        <p:cTn id="73" dur="1" fill="hold">
                                          <p:stCondLst>
                                            <p:cond delay="0"/>
                                          </p:stCondLst>
                                        </p:cTn>
                                        <p:tgtEl>
                                          <p:spTgt spid="36867">
                                            <p:txEl>
                                              <p:pRg st="6" end="6"/>
                                            </p:txEl>
                                          </p:spTgt>
                                        </p:tgtEl>
                                        <p:attrNameLst>
                                          <p:attrName>style.visibility</p:attrName>
                                        </p:attrNameLst>
                                      </p:cBhvr>
                                      <p:to>
                                        <p:strVal val="visible"/>
                                      </p:to>
                                    </p:set>
                                    <p:animEffect transition="in" filter="diamond(in)">
                                      <p:cBhvr>
                                        <p:cTn id="74" dur="2000"/>
                                        <p:tgtEl>
                                          <p:spTgt spid="3686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7"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9" name="Rectangle 3"/>
          <p:cNvSpPr>
            <a:spLocks noGrp="1"/>
          </p:cNvSpPr>
          <p:nvPr>
            <p:ph idx="1"/>
          </p:nvPr>
        </p:nvSpPr>
        <p:spPr>
          <a:xfrm>
            <a:off x="623570" y="400685"/>
            <a:ext cx="7933690" cy="3533775"/>
          </a:xfrm>
        </p:spPr>
        <p:txBody>
          <a:bodyPr vert="horz" wrap="square" lIns="91440" tIns="45720" rIns="91440" bIns="45720" anchor="t"/>
          <a:lstStyle/>
          <a:p>
            <a:pPr marL="0" indent="0" eaLnBrk="1" hangingPunct="1">
              <a:buNone/>
            </a:pPr>
            <a:r>
              <a:rPr lang="zh-CN" altLang="en-US" sz="3600" b="1" dirty="0">
                <a:latin typeface="黑体" panose="02010609060101010101" pitchFamily="49" charset="-122"/>
                <a:ea typeface="黑体" panose="02010609060101010101" pitchFamily="49" charset="-122"/>
              </a:rPr>
              <a:t>三、课程资源的来源</a:t>
            </a:r>
          </a:p>
          <a:p>
            <a:pPr marL="0" indent="0" algn="just"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1. 开发有限设施的多种功能。</a:t>
            </a:r>
            <a:r>
              <a:rPr lang="zh-CN" altLang="en-US" sz="2800" b="1" dirty="0">
                <a:solidFill>
                  <a:srgbClr val="7030A0"/>
                </a:solidFill>
                <a:latin typeface="楷体" panose="02010609060101010101" pitchFamily="49" charset="-122"/>
                <a:ea typeface="楷体" panose="02010609060101010101" pitchFamily="49" charset="-122"/>
              </a:rPr>
              <a:t>（绳跳、拉）</a:t>
            </a:r>
          </a:p>
          <a:p>
            <a:pPr marL="0" indent="0" algn="just"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2. 可以自己动手制作用具、器材。</a:t>
            </a:r>
          </a:p>
          <a:p>
            <a:pPr marL="0" indent="0" algn="just"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3. 利用各地自然状况、风土人情。</a:t>
            </a:r>
            <a:r>
              <a:rPr lang="zh-CN" altLang="en-US" sz="2800" b="1" dirty="0">
                <a:solidFill>
                  <a:srgbClr val="7030A0"/>
                </a:solidFill>
                <a:latin typeface="楷体" panose="02010609060101010101" pitchFamily="49" charset="-122"/>
                <a:ea typeface="楷体" panose="02010609060101010101" pitchFamily="49" charset="-122"/>
              </a:rPr>
              <a:t>（竹子）</a:t>
            </a:r>
          </a:p>
          <a:p>
            <a:pPr marL="0" indent="0" algn="l" eaLnBrk="1" latinLnBrk="0" hangingPunct="1">
              <a:lnSpc>
                <a:spcPct val="125000"/>
              </a:lnSpc>
              <a:spcBef>
                <a:spcPts val="600"/>
              </a:spcBef>
              <a:buNone/>
            </a:pPr>
            <a:r>
              <a:rPr lang="zh-CN" altLang="en-US" sz="2800" b="1" dirty="0">
                <a:latin typeface="黑体" panose="02010609060101010101" pitchFamily="49" charset="-122"/>
                <a:ea typeface="黑体" panose="02010609060101010101" pitchFamily="49" charset="-122"/>
              </a:rPr>
              <a:t>     4. 借助发达的信息载体。</a:t>
            </a:r>
            <a:r>
              <a:rPr lang="zh-CN" altLang="en-US" sz="2800" b="1" dirty="0">
                <a:solidFill>
                  <a:srgbClr val="7030A0"/>
                </a:solidFill>
                <a:latin typeface="楷体" panose="02010609060101010101" pitchFamily="49" charset="-122"/>
                <a:ea typeface="楷体" panose="02010609060101010101" pitchFamily="49" charset="-122"/>
              </a:rPr>
              <a:t>（线上博物馆）</a:t>
            </a:r>
          </a:p>
          <a:p>
            <a:pPr marL="0" indent="0" eaLnBrk="1" hangingPunct="1">
              <a:buNone/>
            </a:pPr>
            <a:endParaRPr lang="zh-CN" altLang="en-US" sz="2800" b="1" dirty="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 calcmode="lin" valueType="num">
                                      <p:cBhvr additive="base">
                                        <p:cTn id="7" dur="500" fill="hold"/>
                                        <p:tgtEl>
                                          <p:spTgt spid="39939">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993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8" presetClass="entr" presetSubtype="12" fill="hold" nodeType="clickEffect">
                                  <p:stCondLst>
                                    <p:cond delay="0"/>
                                  </p:stCondLst>
                                  <p:childTnLst>
                                    <p:set>
                                      <p:cBhvr>
                                        <p:cTn id="12" dur="1" fill="hold">
                                          <p:stCondLst>
                                            <p:cond delay="0"/>
                                          </p:stCondLst>
                                        </p:cTn>
                                        <p:tgtEl>
                                          <p:spTgt spid="39939">
                                            <p:txEl>
                                              <p:pRg st="1" end="1"/>
                                            </p:txEl>
                                          </p:spTgt>
                                        </p:tgtEl>
                                        <p:attrNameLst>
                                          <p:attrName>style.visibility</p:attrName>
                                        </p:attrNameLst>
                                      </p:cBhvr>
                                      <p:to>
                                        <p:strVal val="visible"/>
                                      </p:to>
                                    </p:set>
                                    <p:animEffect transition="in" filter="strips(downLeft)">
                                      <p:cBhvr>
                                        <p:cTn id="13" dur="500"/>
                                        <p:tgtEl>
                                          <p:spTgt spid="39939">
                                            <p:txEl>
                                              <p:pRg st="1" end="1"/>
                                            </p:txEl>
                                          </p:spTgt>
                                        </p:tgtEl>
                                      </p:cBhvr>
                                    </p:animEffect>
                                  </p:childTnLst>
                                </p:cTn>
                              </p:par>
                              <p:par>
                                <p:cTn id="14" presetID="18" presetClass="entr" presetSubtype="12" fill="hold" nodeType="withEffect">
                                  <p:stCondLst>
                                    <p:cond delay="0"/>
                                  </p:stCondLst>
                                  <p:childTnLst>
                                    <p:set>
                                      <p:cBhvr>
                                        <p:cTn id="15" dur="1" fill="hold">
                                          <p:stCondLst>
                                            <p:cond delay="0"/>
                                          </p:stCondLst>
                                        </p:cTn>
                                        <p:tgtEl>
                                          <p:spTgt spid="39939">
                                            <p:txEl>
                                              <p:pRg st="2" end="2"/>
                                            </p:txEl>
                                          </p:spTgt>
                                        </p:tgtEl>
                                        <p:attrNameLst>
                                          <p:attrName>style.visibility</p:attrName>
                                        </p:attrNameLst>
                                      </p:cBhvr>
                                      <p:to>
                                        <p:strVal val="visible"/>
                                      </p:to>
                                    </p:set>
                                    <p:animEffect transition="in" filter="strips(downLeft)">
                                      <p:cBhvr>
                                        <p:cTn id="16" dur="500"/>
                                        <p:tgtEl>
                                          <p:spTgt spid="39939">
                                            <p:txEl>
                                              <p:pRg st="2" end="2"/>
                                            </p:txEl>
                                          </p:spTgt>
                                        </p:tgtEl>
                                      </p:cBhvr>
                                    </p:animEffect>
                                  </p:childTnLst>
                                </p:cTn>
                              </p:par>
                              <p:par>
                                <p:cTn id="17" presetID="18" presetClass="entr" presetSubtype="12" fill="hold" nodeType="withEffect">
                                  <p:stCondLst>
                                    <p:cond delay="0"/>
                                  </p:stCondLst>
                                  <p:childTnLst>
                                    <p:set>
                                      <p:cBhvr>
                                        <p:cTn id="18" dur="1" fill="hold">
                                          <p:stCondLst>
                                            <p:cond delay="0"/>
                                          </p:stCondLst>
                                        </p:cTn>
                                        <p:tgtEl>
                                          <p:spTgt spid="39939">
                                            <p:txEl>
                                              <p:pRg st="3" end="3"/>
                                            </p:txEl>
                                          </p:spTgt>
                                        </p:tgtEl>
                                        <p:attrNameLst>
                                          <p:attrName>style.visibility</p:attrName>
                                        </p:attrNameLst>
                                      </p:cBhvr>
                                      <p:to>
                                        <p:strVal val="visible"/>
                                      </p:to>
                                    </p:set>
                                    <p:animEffect transition="in" filter="strips(downLeft)">
                                      <p:cBhvr>
                                        <p:cTn id="19" dur="500"/>
                                        <p:tgtEl>
                                          <p:spTgt spid="39939">
                                            <p:txEl>
                                              <p:pRg st="3" end="3"/>
                                            </p:txEl>
                                          </p:spTgt>
                                        </p:tgtEl>
                                      </p:cBhvr>
                                    </p:animEffect>
                                  </p:childTnLst>
                                </p:cTn>
                              </p:par>
                              <p:par>
                                <p:cTn id="20" presetID="18" presetClass="entr" presetSubtype="12" fill="hold" nodeType="withEffect">
                                  <p:stCondLst>
                                    <p:cond delay="0"/>
                                  </p:stCondLst>
                                  <p:childTnLst>
                                    <p:set>
                                      <p:cBhvr>
                                        <p:cTn id="21" dur="1" fill="hold">
                                          <p:stCondLst>
                                            <p:cond delay="0"/>
                                          </p:stCondLst>
                                        </p:cTn>
                                        <p:tgtEl>
                                          <p:spTgt spid="39939">
                                            <p:txEl>
                                              <p:pRg st="4" end="4"/>
                                            </p:txEl>
                                          </p:spTgt>
                                        </p:tgtEl>
                                        <p:attrNameLst>
                                          <p:attrName>style.visibility</p:attrName>
                                        </p:attrNameLst>
                                      </p:cBhvr>
                                      <p:to>
                                        <p:strVal val="visible"/>
                                      </p:to>
                                    </p:set>
                                    <p:animEffect transition="in" filter="strips(downLeft)">
                                      <p:cBhvr>
                                        <p:cTn id="22" dur="500"/>
                                        <p:tgtEl>
                                          <p:spTgt spid="3993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CF892D2-842C-40AF-9C54-366B147D1710}"/>
              </a:ext>
            </a:extLst>
          </p:cNvPr>
          <p:cNvSpPr>
            <a:spLocks noGrp="1"/>
          </p:cNvSpPr>
          <p:nvPr>
            <p:ph type="title"/>
          </p:nvPr>
        </p:nvSpPr>
        <p:spPr/>
        <p:txBody>
          <a:bodyPr/>
          <a:lstStyle/>
          <a:p>
            <a:r>
              <a:rPr lang="zh-CN" altLang="en-US" b="1" dirty="0"/>
              <a:t>案例：为何叫停这种课程？</a:t>
            </a:r>
          </a:p>
        </p:txBody>
      </p:sp>
      <p:sp>
        <p:nvSpPr>
          <p:cNvPr id="3" name="内容占位符 2">
            <a:extLst>
              <a:ext uri="{FF2B5EF4-FFF2-40B4-BE49-F238E27FC236}">
                <a16:creationId xmlns:a16="http://schemas.microsoft.com/office/drawing/2014/main" id="{828C0A2C-3273-423A-A28A-186FC570F7D6}"/>
              </a:ext>
            </a:extLst>
          </p:cNvPr>
          <p:cNvSpPr>
            <a:spLocks noGrp="1"/>
          </p:cNvSpPr>
          <p:nvPr>
            <p:ph idx="1"/>
          </p:nvPr>
        </p:nvSpPr>
        <p:spPr>
          <a:xfrm>
            <a:off x="457200" y="1200150"/>
            <a:ext cx="8229600" cy="3594100"/>
          </a:xfrm>
        </p:spPr>
        <p:txBody>
          <a:bodyPr/>
          <a:lstStyle/>
          <a:p>
            <a:pPr marL="0" indent="0">
              <a:buNone/>
            </a:pPr>
            <a:r>
              <a:rPr lang="zh-CN" altLang="en-US" dirty="0"/>
              <a:t>       </a:t>
            </a:r>
            <a:r>
              <a:rPr lang="zh-CN" altLang="en-US" sz="2800" b="1" dirty="0"/>
              <a:t>某学校为提高英语教学水平，从国外引进了一套原版英语教材，以此来替代原有的英语教材，要求教师认真备课，学生认真学习，以提高英语的教学水平。但课程没开多久就被教育行政部门叫停。</a:t>
            </a:r>
            <a:endParaRPr lang="en-US" altLang="zh-CN" sz="2800" b="1" dirty="0"/>
          </a:p>
          <a:p>
            <a:pPr marL="0" indent="0">
              <a:buNone/>
            </a:pPr>
            <a:r>
              <a:rPr lang="en-US" altLang="zh-CN" sz="2800" b="1" dirty="0"/>
              <a:t>        </a:t>
            </a:r>
            <a:r>
              <a:rPr lang="zh-CN" altLang="en-US" sz="2800" b="1" dirty="0">
                <a:solidFill>
                  <a:srgbClr val="C00000"/>
                </a:solidFill>
              </a:rPr>
              <a:t>分析：</a:t>
            </a:r>
            <a:r>
              <a:rPr lang="zh-CN" altLang="en-US" sz="2800" b="1" dirty="0"/>
              <a:t>该校行为属校本课程开发，虽说学校有较大自主权，但校本课程不能代替国家课程。同时，课程开发也要注意课程内容要与社会及学校的实际环境相适应，特别要注意避免照抄照搬。</a:t>
            </a:r>
          </a:p>
          <a:p>
            <a:endParaRPr lang="zh-CN" altLang="en-US" dirty="0"/>
          </a:p>
        </p:txBody>
      </p:sp>
    </p:spTree>
    <p:extLst>
      <p:ext uri="{BB962C8B-B14F-4D97-AF65-F5344CB8AC3E}">
        <p14:creationId xmlns:p14="http://schemas.microsoft.com/office/powerpoint/2010/main" val="40650523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379730"/>
            <a:ext cx="8229600" cy="733425"/>
          </a:xfrm>
        </p:spPr>
        <p:txBody>
          <a:bodyPr vert="horz" wrap="square" lIns="91440" tIns="45720" rIns="91440" bIns="45720" anchor="ctr"/>
          <a:lstStyle/>
          <a:p>
            <a:pPr eaLnBrk="1" hangingPunct="1"/>
            <a:r>
              <a:rPr lang="zh-CN" altLang="en-US" sz="4200" b="1" dirty="0">
                <a:latin typeface="黑体" panose="02010609060101010101" pitchFamily="49" charset="-122"/>
                <a:ea typeface="黑体" panose="02010609060101010101" pitchFamily="49" charset="-122"/>
              </a:rPr>
              <a:t>知识点</a:t>
            </a:r>
            <a:r>
              <a:rPr lang="en-US" altLang="zh-CN" sz="4200" b="1" dirty="0">
                <a:latin typeface="黑体" panose="02010609060101010101" pitchFamily="49" charset="-122"/>
                <a:ea typeface="黑体" panose="02010609060101010101" pitchFamily="49" charset="-122"/>
              </a:rPr>
              <a:t>1:</a:t>
            </a:r>
            <a:r>
              <a:rPr sz="4200" b="1" dirty="0">
                <a:latin typeface="黑体" panose="02010609060101010101" pitchFamily="49" charset="-122"/>
                <a:ea typeface="黑体" panose="02010609060101010101" pitchFamily="49" charset="-122"/>
              </a:rPr>
              <a:t>新课程中的课程管理制度</a:t>
            </a:r>
          </a:p>
        </p:txBody>
      </p:sp>
      <p:sp>
        <p:nvSpPr>
          <p:cNvPr id="3" name="内容占位符 2"/>
          <p:cNvSpPr>
            <a:spLocks noGrp="1"/>
          </p:cNvSpPr>
          <p:nvPr>
            <p:ph idx="1"/>
          </p:nvPr>
        </p:nvSpPr>
        <p:spPr>
          <a:xfrm>
            <a:off x="457200" y="1113154"/>
            <a:ext cx="8229600" cy="3800369"/>
          </a:xfrm>
        </p:spPr>
        <p:txBody>
          <a:bodyPr vert="horz" wrap="square" lIns="91440" tIns="45720" rIns="91440" bIns="45720" anchor="t"/>
          <a:lstStyle/>
          <a:p>
            <a:pPr marL="704850" indent="-704850" eaLnBrk="1" hangingPunct="1">
              <a:buNone/>
            </a:pPr>
            <a:r>
              <a:rPr lang="zh-CN" altLang="en-US" b="1" dirty="0">
                <a:latin typeface="黑体" panose="02010609060101010101" pitchFamily="49" charset="-122"/>
                <a:ea typeface="黑体" panose="02010609060101010101" pitchFamily="49" charset="-122"/>
              </a:rPr>
              <a:t>一、我国课程管理模式的演变</a:t>
            </a:r>
          </a:p>
          <a:p>
            <a:pPr marL="704850" indent="-704850" eaLnBrk="1" hangingPunct="1">
              <a:buNone/>
            </a:pPr>
            <a:r>
              <a:rPr sz="2200" b="1" dirty="0">
                <a:latin typeface="黑体" panose="02010609060101010101" pitchFamily="49" charset="-122"/>
                <a:ea typeface="黑体" panose="02010609060101010101" pitchFamily="49" charset="-122"/>
              </a:rPr>
              <a:t>1.自50年代至80年代初一直采用</a:t>
            </a:r>
            <a:r>
              <a:rPr sz="2200" b="1" dirty="0">
                <a:solidFill>
                  <a:schemeClr val="accent2">
                    <a:lumMod val="75000"/>
                  </a:schemeClr>
                </a:solidFill>
                <a:latin typeface="黑体" panose="02010609060101010101" pitchFamily="49" charset="-122"/>
                <a:ea typeface="黑体" panose="02010609060101010101" pitchFamily="49" charset="-122"/>
              </a:rPr>
              <a:t>苏联的课程管理模式</a:t>
            </a:r>
          </a:p>
          <a:p>
            <a:pPr marL="704850" indent="-704850" eaLnBrk="1" hangingPunct="1">
              <a:buNone/>
            </a:pPr>
            <a:r>
              <a:rPr lang="zh-CN" sz="2200" b="1" dirty="0">
                <a:latin typeface="黑体" panose="02010609060101010101" pitchFamily="49" charset="-122"/>
                <a:ea typeface="黑体" panose="02010609060101010101" pitchFamily="49" charset="-122"/>
              </a:rPr>
              <a:t>（</a:t>
            </a:r>
            <a:r>
              <a:rPr sz="2000" dirty="0">
                <a:latin typeface="黑体" panose="02010609060101010101" pitchFamily="49" charset="-122"/>
                <a:ea typeface="黑体" panose="02010609060101010101" pitchFamily="49" charset="-122"/>
              </a:rPr>
              <a:t>中央对全国一级管理，全国统一教学计划、教学大纲和教材</a:t>
            </a:r>
            <a:r>
              <a:rPr lang="zh-CN" sz="2200" b="1" dirty="0">
                <a:latin typeface="黑体" panose="02010609060101010101" pitchFamily="49" charset="-122"/>
                <a:ea typeface="黑体" panose="02010609060101010101" pitchFamily="49" charset="-122"/>
              </a:rPr>
              <a:t>）</a:t>
            </a:r>
          </a:p>
          <a:p>
            <a:pPr marL="704850" indent="-704850" eaLnBrk="1" hangingPunct="1">
              <a:buNone/>
            </a:pPr>
            <a:r>
              <a:rPr sz="2200" b="1" dirty="0">
                <a:latin typeface="黑体" panose="02010609060101010101" pitchFamily="49" charset="-122"/>
                <a:ea typeface="黑体" panose="02010609060101010101" pitchFamily="49" charset="-122"/>
              </a:rPr>
              <a:t>2.1992年《</a:t>
            </a:r>
            <a:r>
              <a:rPr sz="2200" b="1" dirty="0">
                <a:solidFill>
                  <a:schemeClr val="accent2">
                    <a:lumMod val="75000"/>
                  </a:schemeClr>
                </a:solidFill>
                <a:latin typeface="黑体" panose="02010609060101010101" pitchFamily="49" charset="-122"/>
                <a:ea typeface="黑体" panose="02010609060101010101" pitchFamily="49" charset="-122"/>
              </a:rPr>
              <a:t>义务教育全日制小学、初级中学课程计划（试行）</a:t>
            </a:r>
            <a:r>
              <a:rPr sz="2200" b="1" dirty="0">
                <a:latin typeface="黑体" panose="02010609060101010101" pitchFamily="49" charset="-122"/>
                <a:ea typeface="黑体" panose="02010609060101010101" pitchFamily="49" charset="-122"/>
              </a:rPr>
              <a:t>》</a:t>
            </a:r>
          </a:p>
          <a:p>
            <a:pPr marL="704850" indent="-704850" eaLnBrk="1" hangingPunct="1">
              <a:buNone/>
            </a:pPr>
            <a:r>
              <a:rPr lang="zh-CN" sz="2200" b="1" dirty="0">
                <a:latin typeface="黑体" panose="02010609060101010101" pitchFamily="49" charset="-122"/>
                <a:ea typeface="黑体" panose="02010609060101010101" pitchFamily="49" charset="-122"/>
              </a:rPr>
              <a:t>（</a:t>
            </a:r>
            <a:r>
              <a:rPr lang="zh-CN" sz="2000" dirty="0">
                <a:latin typeface="黑体" panose="02010609060101010101" pitchFamily="49" charset="-122"/>
                <a:ea typeface="黑体" panose="02010609060101010101" pitchFamily="49" charset="-122"/>
              </a:rPr>
              <a:t>将课程分为“国家安排课程”和“地方安排课程”两类</a:t>
            </a:r>
            <a:r>
              <a:rPr lang="zh-CN" sz="2200" b="1" dirty="0">
                <a:latin typeface="黑体" panose="02010609060101010101" pitchFamily="49" charset="-122"/>
                <a:ea typeface="黑体" panose="02010609060101010101" pitchFamily="49" charset="-122"/>
              </a:rPr>
              <a:t>）</a:t>
            </a:r>
          </a:p>
          <a:p>
            <a:pPr marL="704850" indent="-704850" eaLnBrk="1" hangingPunct="1">
              <a:buNone/>
            </a:pPr>
            <a:r>
              <a:rPr sz="2200" b="1" dirty="0">
                <a:latin typeface="黑体" panose="02010609060101010101" pitchFamily="49" charset="-122"/>
                <a:ea typeface="黑体" panose="02010609060101010101" pitchFamily="49" charset="-122"/>
              </a:rPr>
              <a:t>3.1996年《</a:t>
            </a:r>
            <a:r>
              <a:rPr sz="2200" b="1" dirty="0">
                <a:solidFill>
                  <a:schemeClr val="accent2">
                    <a:lumMod val="75000"/>
                  </a:schemeClr>
                </a:solidFill>
                <a:latin typeface="黑体" panose="02010609060101010101" pitchFamily="49" charset="-122"/>
                <a:ea typeface="黑体" panose="02010609060101010101" pitchFamily="49" charset="-122"/>
              </a:rPr>
              <a:t>全日制普通高级中学课程计划（试验）</a:t>
            </a:r>
            <a:r>
              <a:rPr sz="2200" b="1" dirty="0">
                <a:latin typeface="黑体" panose="02010609060101010101" pitchFamily="49" charset="-122"/>
                <a:ea typeface="黑体" panose="02010609060101010101" pitchFamily="49" charset="-122"/>
              </a:rPr>
              <a:t>》</a:t>
            </a:r>
          </a:p>
          <a:p>
            <a:pPr marL="704850" indent="-704850" eaLnBrk="1" hangingPunct="1">
              <a:buNone/>
            </a:pPr>
            <a:r>
              <a:rPr lang="zh-CN" sz="2000" dirty="0">
                <a:latin typeface="黑体" panose="02010609060101010101" pitchFamily="49" charset="-122"/>
                <a:ea typeface="黑体" panose="02010609060101010101" pitchFamily="49" charset="-122"/>
              </a:rPr>
              <a:t>（第一次将“课程管理”作为课程计划中的单独一部分列出</a:t>
            </a:r>
            <a:r>
              <a:rPr lang="zh-CN" altLang="en-US" sz="2000" dirty="0">
                <a:latin typeface="黑体" panose="02010609060101010101" pitchFamily="49" charset="-122"/>
                <a:ea typeface="黑体" panose="02010609060101010101" pitchFamily="49" charset="-122"/>
              </a:rPr>
              <a:t>，三级管理</a:t>
            </a:r>
            <a:r>
              <a:rPr lang="zh-CN" sz="2000" dirty="0">
                <a:latin typeface="黑体" panose="02010609060101010101" pitchFamily="49" charset="-122"/>
                <a:ea typeface="黑体" panose="02010609060101010101" pitchFamily="49" charset="-122"/>
              </a:rPr>
              <a:t>）</a:t>
            </a:r>
          </a:p>
          <a:p>
            <a:pPr marL="704850" indent="-704850" eaLnBrk="1" hangingPunct="1">
              <a:buNone/>
            </a:pPr>
            <a:r>
              <a:rPr lang="en-US" sz="2200" b="1" dirty="0">
                <a:latin typeface="黑体" panose="02010609060101010101" pitchFamily="49" charset="-122"/>
                <a:ea typeface="黑体" panose="02010609060101010101" pitchFamily="49" charset="-122"/>
              </a:rPr>
              <a:t>4.</a:t>
            </a:r>
            <a:r>
              <a:rPr sz="2200" b="1" dirty="0">
                <a:latin typeface="黑体" panose="02010609060101010101" pitchFamily="49" charset="-122"/>
                <a:ea typeface="黑体" panose="02010609060101010101" pitchFamily="49" charset="-122"/>
              </a:rPr>
              <a:t>1999年《</a:t>
            </a:r>
            <a:r>
              <a:rPr sz="2200" b="1" dirty="0">
                <a:solidFill>
                  <a:schemeClr val="accent2">
                    <a:lumMod val="75000"/>
                  </a:schemeClr>
                </a:solidFill>
                <a:latin typeface="黑体" panose="02010609060101010101" pitchFamily="49" charset="-122"/>
                <a:ea typeface="黑体" panose="02010609060101010101" pitchFamily="49" charset="-122"/>
              </a:rPr>
              <a:t>面向21世纪教育振兴行动计划</a:t>
            </a:r>
            <a:r>
              <a:rPr sz="2200" b="1" dirty="0">
                <a:latin typeface="黑体" panose="02010609060101010101" pitchFamily="49" charset="-122"/>
                <a:ea typeface="黑体" panose="02010609060101010101" pitchFamily="49" charset="-122"/>
              </a:rPr>
              <a:t>》</a:t>
            </a:r>
          </a:p>
          <a:p>
            <a:pPr marL="704850" indent="-704850" eaLnBrk="1" hangingPunct="1">
              <a:buNone/>
            </a:pPr>
            <a:r>
              <a:rPr lang="zh-CN" sz="2200" dirty="0">
                <a:latin typeface="黑体" panose="02010609060101010101" pitchFamily="49" charset="-122"/>
                <a:ea typeface="黑体" panose="02010609060101010101" pitchFamily="49" charset="-122"/>
                <a:sym typeface="+mn-ea"/>
              </a:rPr>
              <a:t>（明确国家、地方和学校三级课程管理权）</a:t>
            </a:r>
            <a:r>
              <a:rPr lang="zh-CN" altLang="en-US" sz="2200" b="1" dirty="0">
                <a:solidFill>
                  <a:srgbClr val="7030A0"/>
                </a:solidFill>
                <a:latin typeface="黑体" panose="02010609060101010101" pitchFamily="49" charset="-122"/>
                <a:ea typeface="黑体" panose="02010609060101010101" pitchFamily="49" charset="-122"/>
                <a:sym typeface="+mn-ea"/>
              </a:rPr>
              <a:t>（</a:t>
            </a:r>
            <a:r>
              <a:rPr lang="zh-CN" altLang="en-US" sz="2200" b="1" dirty="0">
                <a:solidFill>
                  <a:srgbClr val="7030A0"/>
                </a:solidFill>
                <a:latin typeface="楷体" panose="02010609060101010101" pitchFamily="49" charset="-122"/>
                <a:ea typeface="楷体" panose="02010609060101010101" pitchFamily="49" charset="-122"/>
                <a:sym typeface="+mn-ea"/>
              </a:rPr>
              <a:t>教育管理体制变革）</a:t>
            </a:r>
            <a:endParaRPr sz="2200"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additive="base">
                                        <p:cTn id="2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 calcmode="lin" valueType="num">
                                      <p:cBhvr additive="base">
                                        <p:cTn id="3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 calcmode="lin" valueType="num">
                                      <p:cBhvr additive="base">
                                        <p:cTn id="3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5" end="5"/>
                                            </p:txEl>
                                          </p:spTgt>
                                        </p:tgtEl>
                                        <p:attrNameLst>
                                          <p:attrName>style.visibility</p:attrName>
                                        </p:attrNameLst>
                                      </p:cBhvr>
                                      <p:to>
                                        <p:strVal val="visible"/>
                                      </p:to>
                                    </p:set>
                                    <p:anim calcmode="lin" valueType="num">
                                      <p:cBhvr additive="base">
                                        <p:cTn id="4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additive="base">
                                        <p:cTn id="4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 calcmode="lin" valueType="num">
                                      <p:cBhvr additive="base">
                                        <p:cTn id="5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3">
                                            <p:txEl>
                                              <p:pRg st="8" end="8"/>
                                            </p:txEl>
                                          </p:spTgt>
                                        </p:tgtEl>
                                        <p:attrNameLst>
                                          <p:attrName>style.visibility</p:attrName>
                                        </p:attrNameLst>
                                      </p:cBhvr>
                                      <p:to>
                                        <p:strVal val="visible"/>
                                      </p:to>
                                    </p:set>
                                    <p:anim calcmode="lin" valueType="num">
                                      <p:cBhvr additive="base">
                                        <p:cTn id="6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p:cNvSpPr>
          <p:nvPr>
            <p:ph type="title"/>
          </p:nvPr>
        </p:nvSpPr>
        <p:spPr>
          <a:xfrm>
            <a:off x="508000" y="493713"/>
            <a:ext cx="8229600" cy="855662"/>
          </a:xfrm>
        </p:spPr>
        <p:txBody>
          <a:bodyPr vert="horz" wrap="square" lIns="91440" tIns="45720" rIns="91440" bIns="45720" anchor="ctr"/>
          <a:lstStyle/>
          <a:p>
            <a:pPr eaLnBrk="1" hangingPunct="1"/>
            <a:r>
              <a:rPr lang="zh-CN" altLang="en-US" b="1" dirty="0">
                <a:ea typeface="黑体" panose="02010609060101010101" pitchFamily="49" charset="-122"/>
              </a:rPr>
              <a:t>二、什么是课程的三级管理</a:t>
            </a:r>
          </a:p>
        </p:txBody>
      </p:sp>
      <p:sp>
        <p:nvSpPr>
          <p:cNvPr id="31747" name="Rectangle 3"/>
          <p:cNvSpPr>
            <a:spLocks noGrp="1" noChangeArrowheads="1"/>
          </p:cNvSpPr>
          <p:nvPr>
            <p:ph idx="1"/>
          </p:nvPr>
        </p:nvSpPr>
        <p:spPr>
          <a:xfrm>
            <a:off x="508000" y="1497330"/>
            <a:ext cx="8230235" cy="3250940"/>
          </a:xfrm>
        </p:spPr>
        <p:txBody>
          <a:bodyPr vert="horz" wrap="square" lIns="91440" tIns="45720" rIns="91440" bIns="45720" numCol="1" anchor="t" anchorCtr="0" compatLnSpc="1"/>
          <a:lstStyle/>
          <a:p>
            <a:pPr marL="0" marR="0" lvl="0" indent="45720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err="1">
                <a:ln>
                  <a:noFill/>
                </a:ln>
                <a:solidFill>
                  <a:schemeClr val="accent2">
                    <a:lumMod val="75000"/>
                  </a:schemeClr>
                </a:solidFill>
                <a:effectLst/>
                <a:uLnTx/>
                <a:uFillTx/>
                <a:latin typeface="黑体" panose="02010609060101010101" pitchFamily="49" charset="-122"/>
                <a:ea typeface="黑体" panose="02010609060101010101" pitchFamily="49" charset="-122"/>
                <a:cs typeface="+mn-cs"/>
              </a:rPr>
              <a:t>国家</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制定课程发展总体规划，确定国家课程门类和课时，制定国家课程标准，宏观指导课程实施</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endParaRPr kumimoji="0" lang="en-US" alt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err="1">
                <a:ln>
                  <a:noFill/>
                </a:ln>
                <a:solidFill>
                  <a:schemeClr val="accent2">
                    <a:lumMod val="75000"/>
                  </a:schemeClr>
                </a:solidFill>
                <a:effectLst/>
                <a:uLnTx/>
                <a:uFillTx/>
                <a:latin typeface="黑体" panose="02010609060101010101" pitchFamily="49" charset="-122"/>
                <a:ea typeface="黑体" panose="02010609060101010101" pitchFamily="49" charset="-122"/>
                <a:cs typeface="+mn-cs"/>
              </a:rPr>
              <a:t>省级教育行政部门</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根据国家对课程的总体设置，规划符合不同地区需要的课程实施方案，包括地方课程的开发与选用</a:t>
            </a:r>
            <a:r>
              <a:rPr lang="zh-CN" altLang="en-US" sz="2800" b="1" dirty="0">
                <a:latin typeface="黑体" panose="02010609060101010101" pitchFamily="49" charset="-122"/>
                <a:ea typeface="黑体" panose="02010609060101010101" pitchFamily="49" charset="-122"/>
              </a:rPr>
              <a:t>。</a:t>
            </a:r>
            <a:endParaRPr kumimoji="0" lang="en-US" alt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endParaRPr>
          </a:p>
          <a:p>
            <a:pPr marL="0" marR="0" lvl="0" indent="457200" algn="l" defTabSz="914400" rtl="0" eaLnBrk="1" latinLnBrk="0" hangingPunct="1">
              <a:lnSpc>
                <a:spcPct val="100000"/>
              </a:lnSpc>
              <a:spcBef>
                <a:spcPts val="600"/>
              </a:spcBef>
              <a:spcAft>
                <a:spcPct val="0"/>
              </a:spcAft>
              <a:buClrTx/>
              <a:buSzTx/>
              <a:buFontTx/>
              <a:buNone/>
              <a:defRPr/>
            </a:pPr>
            <a:r>
              <a:rPr kumimoji="0" sz="2800" b="1" i="0" u="none" strike="noStrike" kern="0" cap="none" spc="0" normalizeH="0" baseline="0" noProof="0" dirty="0" err="1">
                <a:ln>
                  <a:noFill/>
                </a:ln>
                <a:solidFill>
                  <a:schemeClr val="accent2">
                    <a:lumMod val="75000"/>
                  </a:schemeClr>
                </a:solidFill>
                <a:effectLst/>
                <a:uLnTx/>
                <a:uFillTx/>
                <a:latin typeface="黑体" panose="02010609060101010101" pitchFamily="49" charset="-122"/>
                <a:ea typeface="黑体" panose="02010609060101010101" pitchFamily="49" charset="-122"/>
                <a:cs typeface="+mn-cs"/>
              </a:rPr>
              <a:t>学校</a:t>
            </a:r>
            <a:r>
              <a:rPr kumimoji="0" sz="2800" b="1" i="0" u="none" strike="noStrike" kern="0" cap="none" spc="0" normalizeH="0" baseline="0" noProof="0" dirty="0" err="1">
                <a:ln>
                  <a:noFill/>
                </a:ln>
                <a:solidFill>
                  <a:schemeClr val="tx1"/>
                </a:solidFill>
                <a:effectLst/>
                <a:uLnTx/>
                <a:uFillTx/>
                <a:latin typeface="黑体" panose="02010609060101010101" pitchFamily="49" charset="-122"/>
                <a:ea typeface="黑体" panose="02010609060101010101" pitchFamily="49" charset="-122"/>
                <a:cs typeface="+mn-cs"/>
              </a:rPr>
              <a:t>在执行国家课程和地方课程的同时，开发或选用适合本校特点的课程</a:t>
            </a:r>
            <a:r>
              <a:rPr kumimoji="0"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a:t>
            </a:r>
            <a:r>
              <a:rPr kumimoji="0" lang="en-US" alt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t>   </a:t>
            </a:r>
            <a:r>
              <a:rPr kumimoji="0" lang="zh-CN" altLang="en-US" sz="2800" b="1" i="0" u="none" strike="noStrike" kern="0" cap="none" spc="0" normalizeH="0" baseline="0" noProof="0" dirty="0">
                <a:ln>
                  <a:noFill/>
                </a:ln>
                <a:solidFill>
                  <a:srgbClr val="7030A0"/>
                </a:solidFill>
                <a:effectLst/>
                <a:uLnTx/>
                <a:uFillTx/>
                <a:latin typeface="楷体" panose="02010609060101010101" pitchFamily="49" charset="-122"/>
                <a:ea typeface="楷体" panose="02010609060101010101" pitchFamily="49" charset="-122"/>
              </a:rPr>
              <a:t>（各级之间的关系）</a:t>
            </a:r>
            <a:br>
              <a:rPr kumimoji="0" lang="en-US" altLang="zh-CN" sz="2800" b="1" i="0" u="none" strike="noStrike" kern="0" cap="none" spc="0" normalizeH="0" baseline="0" noProof="0" dirty="0">
                <a:ln>
                  <a:noFill/>
                </a:ln>
                <a:solidFill>
                  <a:schemeClr val="tx1"/>
                </a:solidFill>
                <a:effectLst/>
                <a:uLnTx/>
                <a:uFillTx/>
                <a:latin typeface="黑体" panose="02010609060101010101" pitchFamily="49" charset="-122"/>
                <a:ea typeface="黑体" panose="02010609060101010101" pitchFamily="49" charset="-122"/>
                <a:cs typeface="+mn-cs"/>
              </a:rPr>
            </a:br>
            <a:br>
              <a:rPr kumimoji="0" lang="en-US" altLang="zh-CN" sz="3200" b="0" i="0" u="none" strike="noStrike" kern="0" cap="none" spc="0" normalizeH="0" baseline="0" noProof="0" dirty="0">
                <a:ln>
                  <a:noFill/>
                </a:ln>
                <a:solidFill>
                  <a:schemeClr val="tx1"/>
                </a:solidFill>
                <a:effectLst/>
                <a:uLnTx/>
                <a:uFillTx/>
                <a:latin typeface="+mn-lt"/>
                <a:ea typeface="+mn-ea"/>
                <a:cs typeface="+mn-cs"/>
              </a:rPr>
            </a:br>
            <a:endParaRPr kumimoji="0" lang="en-US" altLang="zh-CN" sz="3200" b="0" i="0" u="none" strike="noStrike" kern="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482"/>
                                        </p:tgtEl>
                                        <p:attrNameLst>
                                          <p:attrName>style.visibility</p:attrName>
                                        </p:attrNameLst>
                                      </p:cBhvr>
                                      <p:to>
                                        <p:strVal val="visible"/>
                                      </p:to>
                                    </p:set>
                                    <p:anim calcmode="lin" valueType="num">
                                      <p:cBhvr additive="base">
                                        <p:cTn id="7" dur="500" fill="hold"/>
                                        <p:tgtEl>
                                          <p:spTgt spid="20482"/>
                                        </p:tgtEl>
                                        <p:attrNameLst>
                                          <p:attrName>ppt_x</p:attrName>
                                        </p:attrNameLst>
                                      </p:cBhvr>
                                      <p:tavLst>
                                        <p:tav tm="0">
                                          <p:val>
                                            <p:strVal val="#ppt_x"/>
                                          </p:val>
                                        </p:tav>
                                        <p:tav tm="100000">
                                          <p:val>
                                            <p:strVal val="#ppt_x"/>
                                          </p:val>
                                        </p:tav>
                                      </p:tavLst>
                                    </p:anim>
                                    <p:anim calcmode="lin" valueType="num">
                                      <p:cBhvr additive="base">
                                        <p:cTn id="8" dur="500" fill="hold"/>
                                        <p:tgtEl>
                                          <p:spTgt spid="204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标题 1"/>
          <p:cNvSpPr>
            <a:spLocks noGrp="1"/>
          </p:cNvSpPr>
          <p:nvPr>
            <p:ph type="ctrTitle"/>
          </p:nvPr>
        </p:nvSpPr>
        <p:spPr>
          <a:xfrm>
            <a:off x="247650" y="1428750"/>
            <a:ext cx="8648700" cy="1408113"/>
          </a:xfrm>
        </p:spPr>
        <p:txBody>
          <a:bodyPr vert="horz" wrap="square" lIns="91440" tIns="45720" rIns="91440" bIns="45720" anchor="ctr"/>
          <a:lstStyle/>
          <a:p>
            <a:pPr eaLnBrk="1" hangingPunct="1"/>
            <a:r>
              <a:rPr lang="zh-CN" altLang="en-US" sz="4800" b="1" dirty="0">
                <a:solidFill>
                  <a:schemeClr val="tx1"/>
                </a:solidFill>
                <a:latin typeface="黑体" panose="02010609060101010101" pitchFamily="49" charset="-122"/>
                <a:ea typeface="黑体" panose="02010609060101010101" pitchFamily="49" charset="-122"/>
              </a:rPr>
              <a:t>知识点</a:t>
            </a:r>
            <a:r>
              <a:rPr lang="en-US" altLang="zh-CN" sz="4800" b="1" dirty="0">
                <a:solidFill>
                  <a:schemeClr val="tx1"/>
                </a:solidFill>
                <a:latin typeface="黑体" panose="02010609060101010101" pitchFamily="49" charset="-122"/>
                <a:ea typeface="黑体" panose="02010609060101010101" pitchFamily="49" charset="-122"/>
              </a:rPr>
              <a:t>2</a:t>
            </a:r>
            <a:r>
              <a:rPr lang="zh-CN" altLang="en-US" sz="4800" b="1" dirty="0">
                <a:solidFill>
                  <a:schemeClr val="tx1"/>
                </a:solidFill>
                <a:latin typeface="黑体" panose="02010609060101010101" pitchFamily="49" charset="-122"/>
                <a:ea typeface="黑体" panose="02010609060101010101" pitchFamily="49" charset="-122"/>
              </a:rPr>
              <a:t>：</a:t>
            </a:r>
            <a:br>
              <a:rPr lang="en-US" altLang="zh-CN" sz="4800" b="1" dirty="0">
                <a:solidFill>
                  <a:schemeClr val="tx1"/>
                </a:solidFill>
                <a:latin typeface="黑体" panose="02010609060101010101" pitchFamily="49" charset="-122"/>
                <a:ea typeface="黑体" panose="02010609060101010101" pitchFamily="49" charset="-122"/>
              </a:rPr>
            </a:br>
            <a:r>
              <a:rPr lang="zh-CN" altLang="en-US" sz="4800" b="1" dirty="0">
                <a:solidFill>
                  <a:schemeClr val="tx1"/>
                </a:solidFill>
                <a:latin typeface="黑体" panose="02010609060101010101" pitchFamily="49" charset="-122"/>
                <a:ea typeface="黑体" panose="02010609060101010101" pitchFamily="49" charset="-122"/>
              </a:rPr>
              <a:t>地方课程的开发与管理</a:t>
            </a:r>
          </a:p>
        </p:txBody>
      </p:sp>
      <p:sp>
        <p:nvSpPr>
          <p:cNvPr id="25603" name="副标题 2"/>
          <p:cNvSpPr>
            <a:spLocks noGrp="1"/>
          </p:cNvSpPr>
          <p:nvPr>
            <p:ph type="subTitle" idx="1"/>
          </p:nvPr>
        </p:nvSpPr>
        <p:spPr>
          <a:xfrm>
            <a:off x="1371600" y="2914650"/>
            <a:ext cx="6400800" cy="1316038"/>
          </a:xfrm>
        </p:spPr>
        <p:txBody>
          <a:bodyPr vert="horz" wrap="square" lIns="91440" tIns="45720" rIns="91440" bIns="45720" anchor="t"/>
          <a:lstStyle/>
          <a:p>
            <a:pPr eaLnBrk="1" hangingPunct="1"/>
            <a:endParaRPr lang="zh-CN" altLang="en-US" dirty="0">
              <a:latin typeface="+mn-lt"/>
              <a:ea typeface="+mn-ea"/>
              <a:cs typeface="+mn-cs"/>
            </a:endParaRPr>
          </a:p>
        </p:txBody>
      </p:sp>
      <p:pic>
        <p:nvPicPr>
          <p:cNvPr id="24580" name="图片 1"/>
          <p:cNvPicPr>
            <a:picLocks noChangeAspect="1"/>
          </p:cNvPicPr>
          <p:nvPr/>
        </p:nvPicPr>
        <p:blipFill>
          <a:blip r:embed="rId2"/>
          <a:stretch>
            <a:fillRect/>
          </a:stretch>
        </p:blipFill>
        <p:spPr>
          <a:xfrm>
            <a:off x="3187700" y="2836863"/>
            <a:ext cx="2455863" cy="1962150"/>
          </a:xfrm>
          <a:prstGeom prst="rect">
            <a:avLst/>
          </a:prstGeom>
          <a:noFill/>
          <a:ln w="9525">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additive="base">
                                        <p:cTn id="7" dur="500" fill="hold"/>
                                        <p:tgtEl>
                                          <p:spTgt spid="24578"/>
                                        </p:tgtEl>
                                        <p:attrNameLst>
                                          <p:attrName>ppt_x</p:attrName>
                                        </p:attrNameLst>
                                      </p:cBhvr>
                                      <p:tavLst>
                                        <p:tav tm="0">
                                          <p:val>
                                            <p:strVal val="#ppt_x"/>
                                          </p:val>
                                        </p:tav>
                                        <p:tav tm="100000">
                                          <p:val>
                                            <p:strVal val="#ppt_x"/>
                                          </p:val>
                                        </p:tav>
                                      </p:tavLst>
                                    </p:anim>
                                    <p:anim calcmode="lin" valueType="num">
                                      <p:cBhvr additive="base">
                                        <p:cTn id="8" dur="500" fill="hold"/>
                                        <p:tgtEl>
                                          <p:spTgt spid="2457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4580"/>
                                        </p:tgtEl>
                                        <p:attrNameLst>
                                          <p:attrName>style.visibility</p:attrName>
                                        </p:attrNameLst>
                                      </p:cBhvr>
                                      <p:to>
                                        <p:strVal val="visible"/>
                                      </p:to>
                                    </p:set>
                                    <p:anim calcmode="lin" valueType="num">
                                      <p:cBhvr additive="base">
                                        <p:cTn id="13" dur="500" fill="hold"/>
                                        <p:tgtEl>
                                          <p:spTgt spid="24580"/>
                                        </p:tgtEl>
                                        <p:attrNameLst>
                                          <p:attrName>ppt_x</p:attrName>
                                        </p:attrNameLst>
                                      </p:cBhvr>
                                      <p:tavLst>
                                        <p:tav tm="0">
                                          <p:val>
                                            <p:strVal val="#ppt_x"/>
                                          </p:val>
                                        </p:tav>
                                        <p:tav tm="100000">
                                          <p:val>
                                            <p:strVal val="#ppt_x"/>
                                          </p:val>
                                        </p:tav>
                                      </p:tavLst>
                                    </p:anim>
                                    <p:anim calcmode="lin" valueType="num">
                                      <p:cBhvr additive="base">
                                        <p:cTn id="14" dur="500" fill="hold"/>
                                        <p:tgtEl>
                                          <p:spTgt spid="2458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F8AAA8A-F839-4B73-8D94-0459FB5C3191}"/>
              </a:ext>
            </a:extLst>
          </p:cNvPr>
          <p:cNvSpPr>
            <a:spLocks noGrp="1"/>
          </p:cNvSpPr>
          <p:nvPr>
            <p:ph type="title"/>
          </p:nvPr>
        </p:nvSpPr>
        <p:spPr/>
        <p:txBody>
          <a:bodyPr/>
          <a:lstStyle/>
          <a:p>
            <a:r>
              <a:rPr lang="zh-CN" altLang="en-US" b="1" dirty="0"/>
              <a:t>案例：冰雪课程</a:t>
            </a:r>
          </a:p>
        </p:txBody>
      </p:sp>
      <p:sp>
        <p:nvSpPr>
          <p:cNvPr id="3" name="内容占位符 2">
            <a:extLst>
              <a:ext uri="{FF2B5EF4-FFF2-40B4-BE49-F238E27FC236}">
                <a16:creationId xmlns:a16="http://schemas.microsoft.com/office/drawing/2014/main" id="{FF3BF030-0841-4CA6-A146-9FD321BB46D5}"/>
              </a:ext>
            </a:extLst>
          </p:cNvPr>
          <p:cNvSpPr>
            <a:spLocks noGrp="1"/>
          </p:cNvSpPr>
          <p:nvPr>
            <p:ph idx="1"/>
          </p:nvPr>
        </p:nvSpPr>
        <p:spPr/>
        <p:txBody>
          <a:bodyPr/>
          <a:lstStyle/>
          <a:p>
            <a:pPr marL="0" indent="0">
              <a:buNone/>
            </a:pPr>
            <a:r>
              <a:rPr lang="zh-CN" altLang="en-US" dirty="0"/>
              <a:t>       </a:t>
            </a:r>
            <a:r>
              <a:rPr lang="zh-CN" altLang="en-US" sz="2800" b="1" dirty="0"/>
              <a:t>东北某省为充为利用地域资源，积极开发具有地方特色的地方课程。经过充分论证后，要求学校开设冰雪课程。包括：滑冰、滑雪、打雪仗、堆雪人、冰爬犁等。非常受学生的喜欢。</a:t>
            </a:r>
            <a:endParaRPr lang="en-US" altLang="zh-CN" sz="2800" b="1" dirty="0"/>
          </a:p>
          <a:p>
            <a:pPr marL="0" indent="0">
              <a:buNone/>
            </a:pPr>
            <a:r>
              <a:rPr lang="en-US" altLang="zh-CN" sz="2800" b="1" dirty="0"/>
              <a:t>        </a:t>
            </a:r>
            <a:r>
              <a:rPr lang="zh-CN" altLang="en-US" sz="2800" b="1" dirty="0">
                <a:solidFill>
                  <a:srgbClr val="C00000"/>
                </a:solidFill>
              </a:rPr>
              <a:t>分析：</a:t>
            </a:r>
            <a:r>
              <a:rPr lang="zh-CN" altLang="en-US" sz="2800" b="1" dirty="0"/>
              <a:t>地方课程最大的特点是要具有地域特征。同时，这种课程也使学生更了解家乡、热爱家乡，又起到了隐性课程的教育作用。</a:t>
            </a:r>
          </a:p>
          <a:p>
            <a:endParaRPr lang="zh-CN" altLang="en-US" dirty="0"/>
          </a:p>
        </p:txBody>
      </p:sp>
    </p:spTree>
    <p:extLst>
      <p:ext uri="{BB962C8B-B14F-4D97-AF65-F5344CB8AC3E}">
        <p14:creationId xmlns:p14="http://schemas.microsoft.com/office/powerpoint/2010/main" val="3700697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p:cNvSpPr>
          <p:nvPr>
            <p:ph type="title"/>
          </p:nvPr>
        </p:nvSpPr>
        <p:spPr>
          <a:xfrm>
            <a:off x="457200" y="434340"/>
            <a:ext cx="8229600" cy="855663"/>
          </a:xfrm>
        </p:spPr>
        <p:txBody>
          <a:bodyPr vert="horz" wrap="square" lIns="91440" tIns="45720" rIns="91440" bIns="45720" anchor="ctr"/>
          <a:lstStyle/>
          <a:p>
            <a:pPr eaLnBrk="1" hangingPunct="1"/>
            <a:r>
              <a:rPr lang="zh-CN" altLang="en-US" sz="4200" b="1" dirty="0">
                <a:solidFill>
                  <a:schemeClr val="tx1"/>
                </a:solidFill>
                <a:latin typeface="黑体" panose="02010609060101010101" pitchFamily="49" charset="-122"/>
                <a:ea typeface="黑体" panose="02010609060101010101" pitchFamily="49" charset="-122"/>
              </a:rPr>
              <a:t>知识点</a:t>
            </a:r>
            <a:r>
              <a:rPr lang="en-US" altLang="zh-CN" sz="4200" b="1" dirty="0">
                <a:solidFill>
                  <a:schemeClr val="tx1"/>
                </a:solidFill>
                <a:latin typeface="黑体" panose="02010609060101010101" pitchFamily="49" charset="-122"/>
                <a:ea typeface="黑体" panose="02010609060101010101" pitchFamily="49" charset="-122"/>
              </a:rPr>
              <a:t>2</a:t>
            </a:r>
            <a:r>
              <a:rPr lang="zh-CN" altLang="en-US" sz="4200" b="1" dirty="0">
                <a:solidFill>
                  <a:schemeClr val="tx1"/>
                </a:solidFill>
                <a:latin typeface="黑体" panose="02010609060101010101" pitchFamily="49" charset="-122"/>
                <a:ea typeface="黑体" panose="02010609060101010101" pitchFamily="49" charset="-122"/>
              </a:rPr>
              <a:t>：地方课程的开发与管理</a:t>
            </a:r>
          </a:p>
        </p:txBody>
      </p:sp>
      <p:sp>
        <p:nvSpPr>
          <p:cNvPr id="37891" name="Rectangle 3"/>
          <p:cNvSpPr>
            <a:spLocks noGrp="1"/>
          </p:cNvSpPr>
          <p:nvPr>
            <p:ph idx="1"/>
          </p:nvPr>
        </p:nvSpPr>
        <p:spPr>
          <a:xfrm>
            <a:off x="906145" y="1290003"/>
            <a:ext cx="7331075" cy="3003550"/>
          </a:xfrm>
        </p:spPr>
        <p:txBody>
          <a:bodyPr vert="horz" wrap="square" lIns="91440" tIns="45720" rIns="91440" bIns="45720" anchor="t"/>
          <a:lstStyle/>
          <a:p>
            <a:pPr marL="0" indent="0" eaLnBrk="1" hangingPunct="1">
              <a:buNone/>
            </a:pPr>
            <a:r>
              <a:rPr lang="zh-CN" altLang="en-US" b="1" dirty="0">
                <a:ea typeface="黑体" panose="02010609060101010101" pitchFamily="49" charset="-122"/>
              </a:rPr>
              <a:t>一、正确理解地方课程</a:t>
            </a:r>
          </a:p>
          <a:p>
            <a:pPr marL="0" indent="457200" algn="just" eaLnBrk="1" latinLnBrk="0" hangingPunct="1">
              <a:spcBef>
                <a:spcPts val="600"/>
              </a:spcBef>
              <a:buNone/>
            </a:pPr>
            <a:r>
              <a:rPr lang="zh-CN" altLang="en-US" sz="2200" b="1" dirty="0">
                <a:solidFill>
                  <a:srgbClr val="C00000"/>
                </a:solidFill>
                <a:latin typeface="黑体" panose="02010609060101010101" pitchFamily="49" charset="-122"/>
                <a:ea typeface="黑体" panose="02010609060101010101" pitchFamily="49" charset="-122"/>
              </a:rPr>
              <a:t>概念：</a:t>
            </a:r>
            <a:r>
              <a:rPr sz="2200" b="1" dirty="0">
                <a:latin typeface="黑体" panose="02010609060101010101" pitchFamily="49" charset="-122"/>
                <a:ea typeface="黑体" panose="02010609060101010101" pitchFamily="49" charset="-122"/>
              </a:rPr>
              <a:t>地方课程是地方教育主管部门以国家课程标准为基础，在一定的教育思想和课程观念的指导下，根据地方社会发展及其对学生发展的特殊需要，充分利用地方课程资源所设计的课程。</a:t>
            </a:r>
          </a:p>
          <a:p>
            <a:pPr marL="0" indent="457200" algn="just" eaLnBrk="1" latinLnBrk="0" hangingPunct="1">
              <a:spcBef>
                <a:spcPts val="600"/>
              </a:spcBef>
              <a:buNone/>
            </a:pPr>
            <a:r>
              <a:rPr sz="2200" b="1" dirty="0" err="1">
                <a:solidFill>
                  <a:srgbClr val="C00000"/>
                </a:solidFill>
                <a:latin typeface="黑体" panose="02010609060101010101" pitchFamily="49" charset="-122"/>
                <a:ea typeface="黑体" panose="02010609060101010101" pitchFamily="49" charset="-122"/>
              </a:rPr>
              <a:t>主要任务</a:t>
            </a:r>
            <a:r>
              <a:rPr lang="zh-CN" altLang="en-US" sz="2200" b="1" dirty="0">
                <a:solidFill>
                  <a:srgbClr val="C00000"/>
                </a:solidFill>
                <a:latin typeface="黑体" panose="02010609060101010101" pitchFamily="49" charset="-122"/>
                <a:ea typeface="黑体" panose="02010609060101010101" pitchFamily="49" charset="-122"/>
              </a:rPr>
              <a:t>：</a:t>
            </a:r>
            <a:r>
              <a:rPr sz="2200" b="1" dirty="0" err="1">
                <a:latin typeface="黑体" panose="02010609060101010101" pitchFamily="49" charset="-122"/>
                <a:ea typeface="黑体" panose="02010609060101010101" pitchFamily="49" charset="-122"/>
              </a:rPr>
              <a:t>贯彻国家课程改革精神，开发地方课程资源，更好地完成国家课程改革的任务。地方课程的核心是国家课程标准与地方课程资源的结合与融合</a:t>
            </a:r>
            <a:r>
              <a:rPr sz="2200" b="1" dirty="0">
                <a:latin typeface="黑体" panose="02010609060101010101" pitchFamily="49" charset="-122"/>
                <a:ea typeface="黑体" panose="02010609060101010101" pitchFamily="49" charset="-122"/>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 fill="hold"/>
                                        <p:tgtEl>
                                          <p:spTgt spid="5122"/>
                                        </p:tgtEl>
                                        <p:attrNameLst>
                                          <p:attrName>ppt_x</p:attrName>
                                        </p:attrNameLst>
                                      </p:cBhvr>
                                      <p:tavLst>
                                        <p:tav tm="0">
                                          <p:val>
                                            <p:strVal val="0-#ppt_w/2"/>
                                          </p:val>
                                        </p:tav>
                                        <p:tav tm="100000">
                                          <p:val>
                                            <p:strVal val="#ppt_x"/>
                                          </p:val>
                                        </p:tav>
                                      </p:tavLst>
                                    </p:anim>
                                    <p:anim calcmode="lin" valueType="num">
                                      <p:cBhvr additive="base">
                                        <p:cTn id="8" dur="500" fill="hold"/>
                                        <p:tgtEl>
                                          <p:spTgt spid="51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7891">
                                            <p:txEl>
                                              <p:pRg st="0" end="0"/>
                                            </p:txEl>
                                          </p:spTgt>
                                        </p:tgtEl>
                                        <p:attrNameLst>
                                          <p:attrName>style.visibility</p:attrName>
                                        </p:attrNameLst>
                                      </p:cBhvr>
                                      <p:to>
                                        <p:strVal val="visible"/>
                                      </p:to>
                                    </p:set>
                                    <p:anim calcmode="lin" valueType="num">
                                      <p:cBhvr additive="base">
                                        <p:cTn id="13" dur="500" fill="hold"/>
                                        <p:tgtEl>
                                          <p:spTgt spid="37891">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789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7891">
                                            <p:txEl>
                                              <p:pRg st="1" end="1"/>
                                            </p:txEl>
                                          </p:spTgt>
                                        </p:tgtEl>
                                        <p:attrNameLst>
                                          <p:attrName>style.visibility</p:attrName>
                                        </p:attrNameLst>
                                      </p:cBhvr>
                                      <p:to>
                                        <p:strVal val="visible"/>
                                      </p:to>
                                    </p:set>
                                    <p:anim calcmode="lin" valueType="num">
                                      <p:cBhvr additive="base">
                                        <p:cTn id="19" dur="500" fill="hold"/>
                                        <p:tgtEl>
                                          <p:spTgt spid="37891">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7891">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7891">
                                            <p:txEl>
                                              <p:pRg st="2" end="2"/>
                                            </p:txEl>
                                          </p:spTgt>
                                        </p:tgtEl>
                                        <p:attrNameLst>
                                          <p:attrName>style.visibility</p:attrName>
                                        </p:attrNameLst>
                                      </p:cBhvr>
                                      <p:to>
                                        <p:strVal val="visible"/>
                                      </p:to>
                                    </p:set>
                                    <p:anim calcmode="lin" valueType="num">
                                      <p:cBhvr additive="base">
                                        <p:cTn id="25" dur="500" fill="hold"/>
                                        <p:tgtEl>
                                          <p:spTgt spid="37891">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7891">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37891"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p:cNvSpPr>
          <p:nvPr>
            <p:ph type="title"/>
          </p:nvPr>
        </p:nvSpPr>
        <p:spPr>
          <a:xfrm>
            <a:off x="457200" y="782638"/>
            <a:ext cx="8229600" cy="620712"/>
          </a:xfrm>
        </p:spPr>
        <p:txBody>
          <a:bodyPr vert="horz" wrap="square" lIns="91440" tIns="45720" rIns="91440" bIns="45720" anchor="ctr"/>
          <a:lstStyle/>
          <a:p>
            <a:pPr eaLnBrk="1" hangingPunct="1"/>
            <a:r>
              <a:rPr lang="zh-CN" altLang="en-US" b="1" dirty="0">
                <a:ea typeface="黑体" panose="02010609060101010101" pitchFamily="49" charset="-122"/>
              </a:rPr>
              <a:t>二、地方课程的基本特征</a:t>
            </a:r>
          </a:p>
        </p:txBody>
      </p:sp>
      <p:sp>
        <p:nvSpPr>
          <p:cNvPr id="34819" name="Rectangle 3"/>
          <p:cNvSpPr>
            <a:spLocks noGrp="1"/>
          </p:cNvSpPr>
          <p:nvPr>
            <p:ph idx="1"/>
          </p:nvPr>
        </p:nvSpPr>
        <p:spPr>
          <a:xfrm>
            <a:off x="1053465" y="1647825"/>
            <a:ext cx="7633335" cy="3124200"/>
          </a:xfrm>
        </p:spPr>
        <p:txBody>
          <a:bodyPr vert="horz" wrap="square" lIns="91440" tIns="45720" rIns="91440" bIns="45720" anchor="t"/>
          <a:lstStyle/>
          <a:p>
            <a:pPr marL="0" indent="0" eaLnBrk="1" hangingPunct="1">
              <a:buNone/>
            </a:pPr>
            <a:r>
              <a:rPr lang="zh-CN" altLang="en-US" b="1" dirty="0">
                <a:latin typeface="黑体" panose="02010609060101010101" pitchFamily="49" charset="-122"/>
                <a:ea typeface="黑体" panose="02010609060101010101" pitchFamily="49" charset="-122"/>
              </a:rPr>
              <a:t>（</a:t>
            </a:r>
            <a:r>
              <a:rPr lang="en-US" altLang="zh-CN" b="1" dirty="0">
                <a:latin typeface="黑体" panose="02010609060101010101" pitchFamily="49" charset="-122"/>
                <a:ea typeface="黑体" panose="02010609060101010101" pitchFamily="49" charset="-122"/>
              </a:rPr>
              <a:t>1</a:t>
            </a:r>
            <a:r>
              <a:rPr lang="zh-CN" altLang="en-US" b="1" dirty="0">
                <a:latin typeface="黑体" panose="02010609060101010101" pitchFamily="49" charset="-122"/>
                <a:ea typeface="黑体" panose="02010609060101010101" pitchFamily="49" charset="-122"/>
              </a:rPr>
              <a:t>）地方课程的地域性特征</a:t>
            </a:r>
            <a:endParaRPr lang="en-US" altLang="zh-CN" b="1" dirty="0">
              <a:latin typeface="黑体" panose="02010609060101010101" pitchFamily="49" charset="-122"/>
              <a:ea typeface="黑体" panose="02010609060101010101" pitchFamily="49" charset="-122"/>
            </a:endParaRPr>
          </a:p>
          <a:p>
            <a:pPr marL="0" indent="0" eaLnBrk="1" hangingPunct="1">
              <a:buNone/>
            </a:pPr>
            <a:r>
              <a:rPr lang="zh-CN" altLang="en-US" b="1" dirty="0">
                <a:latin typeface="黑体" panose="02010609060101010101" pitchFamily="49" charset="-122"/>
                <a:ea typeface="黑体" panose="02010609060101010101" pitchFamily="49" charset="-122"/>
              </a:rPr>
              <a:t>（</a:t>
            </a:r>
            <a:r>
              <a:rPr lang="en-US" altLang="zh-CN" b="1" dirty="0">
                <a:latin typeface="黑体" panose="02010609060101010101" pitchFamily="49" charset="-122"/>
                <a:ea typeface="黑体" panose="02010609060101010101" pitchFamily="49" charset="-122"/>
              </a:rPr>
              <a:t>2</a:t>
            </a:r>
            <a:r>
              <a:rPr lang="zh-CN" altLang="en-US" b="1" dirty="0">
                <a:latin typeface="黑体" panose="02010609060101010101" pitchFamily="49" charset="-122"/>
                <a:ea typeface="黑体" panose="02010609060101010101" pitchFamily="49" charset="-122"/>
              </a:rPr>
              <a:t>）</a:t>
            </a:r>
            <a:r>
              <a:rPr lang="zh-CN" altLang="en-US" b="1" dirty="0">
                <a:latin typeface="黑体" panose="02010609060101010101" pitchFamily="49" charset="-122"/>
                <a:ea typeface="黑体" panose="02010609060101010101" pitchFamily="49" charset="-122"/>
                <a:sym typeface="+mn-ea"/>
              </a:rPr>
              <a:t>地方课程的针对性特征</a:t>
            </a:r>
            <a:r>
              <a:rPr lang="zh-CN" altLang="en-US" b="1" dirty="0">
                <a:solidFill>
                  <a:srgbClr val="7030A0"/>
                </a:solidFill>
                <a:latin typeface="楷体" panose="02010609060101010101" pitchFamily="49" charset="-122"/>
                <a:ea typeface="楷体" panose="02010609060101010101" pitchFamily="49" charset="-122"/>
                <a:sym typeface="+mn-ea"/>
              </a:rPr>
              <a:t>（南帆北雪）</a:t>
            </a:r>
            <a:endParaRPr lang="en-US" altLang="zh-CN" b="1" dirty="0">
              <a:solidFill>
                <a:srgbClr val="7030A0"/>
              </a:solidFill>
              <a:latin typeface="楷体" panose="02010609060101010101" pitchFamily="49" charset="-122"/>
              <a:ea typeface="楷体" panose="02010609060101010101" pitchFamily="49" charset="-122"/>
            </a:endParaRPr>
          </a:p>
          <a:p>
            <a:pPr marL="0" indent="0" eaLnBrk="1" hangingPunct="1">
              <a:buNone/>
            </a:pPr>
            <a:r>
              <a:rPr lang="zh-CN" altLang="en-US" b="1" dirty="0">
                <a:latin typeface="黑体" panose="02010609060101010101" pitchFamily="49" charset="-122"/>
                <a:ea typeface="黑体" panose="02010609060101010101" pitchFamily="49" charset="-122"/>
              </a:rPr>
              <a:t>（</a:t>
            </a:r>
            <a:r>
              <a:rPr lang="en-US" altLang="zh-CN" b="1" dirty="0">
                <a:latin typeface="黑体" panose="02010609060101010101" pitchFamily="49" charset="-122"/>
                <a:ea typeface="黑体" panose="02010609060101010101" pitchFamily="49" charset="-122"/>
              </a:rPr>
              <a:t>3</a:t>
            </a:r>
            <a:r>
              <a:rPr lang="zh-CN" altLang="en-US" b="1" dirty="0">
                <a:latin typeface="黑体" panose="02010609060101010101" pitchFamily="49" charset="-122"/>
                <a:ea typeface="黑体" panose="02010609060101010101" pitchFamily="49" charset="-122"/>
              </a:rPr>
              <a:t>）</a:t>
            </a:r>
            <a:r>
              <a:rPr lang="zh-CN" altLang="en-US" b="1" dirty="0">
                <a:latin typeface="黑体" panose="02010609060101010101" pitchFamily="49" charset="-122"/>
                <a:ea typeface="黑体" panose="02010609060101010101" pitchFamily="49" charset="-122"/>
                <a:sym typeface="+mn-ea"/>
              </a:rPr>
              <a:t>地方课程的探究性和实践性特征</a:t>
            </a:r>
            <a:endParaRPr lang="zh-CN" altLang="en-US" b="1" dirty="0">
              <a:latin typeface="黑体" panose="02010609060101010101" pitchFamily="49" charset="-122"/>
              <a:ea typeface="黑体" panose="02010609060101010101" pitchFamily="49" charset="-122"/>
            </a:endParaRPr>
          </a:p>
          <a:p>
            <a:pPr marL="0" indent="0" eaLnBrk="1" hangingPunct="1">
              <a:buNone/>
            </a:pPr>
            <a:r>
              <a:rPr lang="zh-CN" altLang="en-US" b="1" dirty="0">
                <a:latin typeface="黑体" panose="02010609060101010101" pitchFamily="49" charset="-122"/>
                <a:ea typeface="黑体" panose="02010609060101010101" pitchFamily="49" charset="-122"/>
              </a:rPr>
              <a:t>（</a:t>
            </a:r>
            <a:r>
              <a:rPr lang="en-US" altLang="zh-CN" b="1" dirty="0">
                <a:latin typeface="黑体" panose="02010609060101010101" pitchFamily="49" charset="-122"/>
                <a:ea typeface="黑体" panose="02010609060101010101" pitchFamily="49" charset="-122"/>
              </a:rPr>
              <a:t>4</a:t>
            </a:r>
            <a:r>
              <a:rPr lang="zh-CN" altLang="en-US" b="1" dirty="0">
                <a:latin typeface="黑体" panose="02010609060101010101" pitchFamily="49" charset="-122"/>
                <a:ea typeface="黑体" panose="02010609060101010101" pitchFamily="49" charset="-122"/>
              </a:rPr>
              <a:t>）</a:t>
            </a:r>
            <a:r>
              <a:rPr lang="zh-CN" altLang="en-US" b="1" dirty="0">
                <a:latin typeface="黑体" panose="02010609060101010101" pitchFamily="49" charset="-122"/>
                <a:ea typeface="黑体" panose="02010609060101010101" pitchFamily="49" charset="-122"/>
                <a:sym typeface="+mn-ea"/>
              </a:rPr>
              <a:t>地方课程的时代性和现实性特征</a:t>
            </a:r>
            <a:endParaRPr lang="en-US" altLang="zh-CN" b="1" dirty="0">
              <a:latin typeface="黑体" panose="02010609060101010101" pitchFamily="49" charset="-122"/>
              <a:ea typeface="黑体" panose="02010609060101010101" pitchFamily="49" charset="-122"/>
              <a:sym typeface="+mn-ea"/>
            </a:endParaRPr>
          </a:p>
          <a:p>
            <a:pPr marL="0" indent="0" eaLnBrk="1" hangingPunct="1">
              <a:buNone/>
            </a:pPr>
            <a:r>
              <a:rPr lang="zh-CN" altLang="en-US" b="1" dirty="0">
                <a:solidFill>
                  <a:srgbClr val="7030A0"/>
                </a:solidFill>
                <a:latin typeface="楷体" panose="02010609060101010101" pitchFamily="49" charset="-122"/>
                <a:ea typeface="楷体" panose="02010609060101010101" pitchFamily="49" charset="-122"/>
                <a:sym typeface="+mn-ea"/>
              </a:rPr>
              <a:t>               （营养保健、民族舞）</a:t>
            </a:r>
            <a:endParaRPr lang="zh-CN" altLang="en-US" b="1" dirty="0">
              <a:solidFill>
                <a:srgbClr val="7030A0"/>
              </a:solidFill>
              <a:latin typeface="楷体" panose="02010609060101010101" pitchFamily="49" charset="-122"/>
              <a:ea typeface="楷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50"/>
                                        </p:tgtEl>
                                        <p:attrNameLst>
                                          <p:attrName>style.visibility</p:attrName>
                                        </p:attrNameLst>
                                      </p:cBhvr>
                                      <p:to>
                                        <p:strVal val="visible"/>
                                      </p:to>
                                    </p:set>
                                    <p:anim calcmode="lin" valueType="num">
                                      <p:cBhvr additive="base">
                                        <p:cTn id="7" dur="500" fill="hold"/>
                                        <p:tgtEl>
                                          <p:spTgt spid="27650"/>
                                        </p:tgtEl>
                                        <p:attrNameLst>
                                          <p:attrName>ppt_x</p:attrName>
                                        </p:attrNameLst>
                                      </p:cBhvr>
                                      <p:tavLst>
                                        <p:tav tm="0">
                                          <p:val>
                                            <p:strVal val="#ppt_x"/>
                                          </p:val>
                                        </p:tav>
                                        <p:tav tm="100000">
                                          <p:val>
                                            <p:strVal val="#ppt_x"/>
                                          </p:val>
                                        </p:tav>
                                      </p:tavLst>
                                    </p:anim>
                                    <p:anim calcmode="lin" valueType="num">
                                      <p:cBhvr additive="base">
                                        <p:cTn id="8" dur="500" fill="hold"/>
                                        <p:tgtEl>
                                          <p:spTgt spid="2765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4819">
                                            <p:txEl>
                                              <p:pRg st="0" end="0"/>
                                            </p:txEl>
                                          </p:spTgt>
                                        </p:tgtEl>
                                        <p:attrNameLst>
                                          <p:attrName>style.visibility</p:attrName>
                                        </p:attrNameLst>
                                      </p:cBhvr>
                                      <p:to>
                                        <p:strVal val="visible"/>
                                      </p:to>
                                    </p:set>
                                    <p:anim calcmode="lin" valueType="num">
                                      <p:cBhvr additive="base">
                                        <p:cTn id="13" dur="500" fill="hold"/>
                                        <p:tgtEl>
                                          <p:spTgt spid="34819">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4819">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4819">
                                            <p:txEl>
                                              <p:pRg st="1" end="1"/>
                                            </p:txEl>
                                          </p:spTgt>
                                        </p:tgtEl>
                                        <p:attrNameLst>
                                          <p:attrName>style.visibility</p:attrName>
                                        </p:attrNameLst>
                                      </p:cBhvr>
                                      <p:to>
                                        <p:strVal val="visible"/>
                                      </p:to>
                                    </p:set>
                                    <p:anim calcmode="lin" valueType="num">
                                      <p:cBhvr additive="base">
                                        <p:cTn id="19" dur="500" fill="hold"/>
                                        <p:tgtEl>
                                          <p:spTgt spid="34819">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4819">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34819">
                                            <p:txEl>
                                              <p:pRg st="2" end="2"/>
                                            </p:txEl>
                                          </p:spTgt>
                                        </p:tgtEl>
                                        <p:attrNameLst>
                                          <p:attrName>style.visibility</p:attrName>
                                        </p:attrNameLst>
                                      </p:cBhvr>
                                      <p:to>
                                        <p:strVal val="visible"/>
                                      </p:to>
                                    </p:set>
                                    <p:anim calcmode="lin" valueType="num">
                                      <p:cBhvr additive="base">
                                        <p:cTn id="25" dur="500" fill="hold"/>
                                        <p:tgtEl>
                                          <p:spTgt spid="34819">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34819">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34819">
                                            <p:txEl>
                                              <p:pRg st="3" end="3"/>
                                            </p:txEl>
                                          </p:spTgt>
                                        </p:tgtEl>
                                        <p:attrNameLst>
                                          <p:attrName>style.visibility</p:attrName>
                                        </p:attrNameLst>
                                      </p:cBhvr>
                                      <p:to>
                                        <p:strVal val="visible"/>
                                      </p:to>
                                    </p:set>
                                    <p:anim calcmode="lin" valueType="num">
                                      <p:cBhvr additive="base">
                                        <p:cTn id="31" dur="500" fill="hold"/>
                                        <p:tgtEl>
                                          <p:spTgt spid="34819">
                                            <p:txEl>
                                              <p:pRg st="3" end="3"/>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4819">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34819">
                                            <p:txEl>
                                              <p:pRg st="4" end="4"/>
                                            </p:txEl>
                                          </p:spTgt>
                                        </p:tgtEl>
                                        <p:attrNameLst>
                                          <p:attrName>style.visibility</p:attrName>
                                        </p:attrNameLst>
                                      </p:cBhvr>
                                      <p:to>
                                        <p:strVal val="visible"/>
                                      </p:to>
                                    </p:set>
                                    <p:anim calcmode="lin" valueType="num">
                                      <p:cBhvr additive="base">
                                        <p:cTn id="37" dur="500" fill="hold"/>
                                        <p:tgtEl>
                                          <p:spTgt spid="34819">
                                            <p:txEl>
                                              <p:pRg st="4" end="4"/>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34819">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p:bldP spid="34819" grpId="0" uiExpand="1" build="p"/>
    </p:bldLst>
  </p:timing>
</p:sld>
</file>

<file path=ppt/theme/theme1.xml><?xml version="1.0" encoding="utf-8"?>
<a:theme xmlns:a="http://schemas.openxmlformats.org/drawingml/2006/main" name="1_cdb2004169gl">
  <a:themeElements>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1_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1_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1_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1_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db2004169gl">
  <a:themeElements>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fontScheme name="cdb2004169g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defRPr kumimoji="0" lang="en-US" sz="1800" b="0" i="0" u="none" strike="noStrike" cap="none" normalizeH="0" baseline="0" smtClean="0">
            <a:ln>
              <a:noFill/>
            </a:ln>
            <a:solidFill>
              <a:schemeClr val="tx1"/>
            </a:solidFill>
            <a:effectLst/>
            <a:latin typeface="Arial" panose="020B0604020202020204" pitchFamily="34" charset="0"/>
          </a:defRPr>
        </a:defPPr>
      </a:lstStyle>
    </a:lnDef>
  </a:objectDefaults>
  <a:extraClrSchemeLst>
    <a:extraClrScheme>
      <a:clrScheme name="cdb2004169gl 1">
        <a:dk1>
          <a:srgbClr val="000000"/>
        </a:dk1>
        <a:lt1>
          <a:srgbClr val="FFFFFF"/>
        </a:lt1>
        <a:dk2>
          <a:srgbClr val="233DA9"/>
        </a:dk2>
        <a:lt2>
          <a:srgbClr val="DDDDDD"/>
        </a:lt2>
        <a:accent1>
          <a:srgbClr val="65AAE9"/>
        </a:accent1>
        <a:accent2>
          <a:srgbClr val="B2B2B2"/>
        </a:accent2>
        <a:accent3>
          <a:srgbClr val="FFFFFF"/>
        </a:accent3>
        <a:accent4>
          <a:srgbClr val="000000"/>
        </a:accent4>
        <a:accent5>
          <a:srgbClr val="B8D2F2"/>
        </a:accent5>
        <a:accent6>
          <a:srgbClr val="A1A1A1"/>
        </a:accent6>
        <a:hlink>
          <a:srgbClr val="7DA0D3"/>
        </a:hlink>
        <a:folHlink>
          <a:srgbClr val="B2E385"/>
        </a:folHlink>
      </a:clrScheme>
      <a:clrMap bg1="lt1" tx1="dk1" bg2="lt2" tx2="dk2" accent1="accent1" accent2="accent2" accent3="accent3" accent4="accent4" accent5="accent5" accent6="accent6" hlink="hlink" folHlink="folHlink"/>
    </a:extraClrScheme>
    <a:extraClrScheme>
      <a:clrScheme name="cdb2004169gl 2">
        <a:dk1>
          <a:srgbClr val="000000"/>
        </a:dk1>
        <a:lt1>
          <a:srgbClr val="FFFFFF"/>
        </a:lt1>
        <a:dk2>
          <a:srgbClr val="632769"/>
        </a:dk2>
        <a:lt2>
          <a:srgbClr val="DDDDDD"/>
        </a:lt2>
        <a:accent1>
          <a:srgbClr val="8B8DE1"/>
        </a:accent1>
        <a:accent2>
          <a:srgbClr val="FF997D"/>
        </a:accent2>
        <a:accent3>
          <a:srgbClr val="FFFFFF"/>
        </a:accent3>
        <a:accent4>
          <a:srgbClr val="000000"/>
        </a:accent4>
        <a:accent5>
          <a:srgbClr val="C4C5EE"/>
        </a:accent5>
        <a:accent6>
          <a:srgbClr val="E78A71"/>
        </a:accent6>
        <a:hlink>
          <a:srgbClr val="58AFD2"/>
        </a:hlink>
        <a:folHlink>
          <a:srgbClr val="BFDF63"/>
        </a:folHlink>
      </a:clrScheme>
      <a:clrMap bg1="lt1" tx1="dk1" bg2="lt2" tx2="dk2" accent1="accent1" accent2="accent2" accent3="accent3" accent4="accent4" accent5="accent5" accent6="accent6" hlink="hlink" folHlink="folHlink"/>
    </a:extraClrScheme>
    <a:extraClrScheme>
      <a:clrScheme name="cdb2004169gl 3">
        <a:dk1>
          <a:srgbClr val="000000"/>
        </a:dk1>
        <a:lt1>
          <a:srgbClr val="FFFFFF"/>
        </a:lt1>
        <a:dk2>
          <a:srgbClr val="37737F"/>
        </a:dk2>
        <a:lt2>
          <a:srgbClr val="DDDDDD"/>
        </a:lt2>
        <a:accent1>
          <a:srgbClr val="52BCB2"/>
        </a:accent1>
        <a:accent2>
          <a:srgbClr val="E0A56A"/>
        </a:accent2>
        <a:accent3>
          <a:srgbClr val="FFFFFF"/>
        </a:accent3>
        <a:accent4>
          <a:srgbClr val="000000"/>
        </a:accent4>
        <a:accent5>
          <a:srgbClr val="B3DAD5"/>
        </a:accent5>
        <a:accent6>
          <a:srgbClr val="CB955F"/>
        </a:accent6>
        <a:hlink>
          <a:srgbClr val="A0C264"/>
        </a:hlink>
        <a:folHlink>
          <a:srgbClr val="DCDC24"/>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纯白16比9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模板001</Template>
  <TotalTime>142</TotalTime>
  <Words>1132</Words>
  <Application>Microsoft Office PowerPoint</Application>
  <PresentationFormat>自定义</PresentationFormat>
  <Paragraphs>97</Paragraphs>
  <Slides>21</Slides>
  <Notes>0</Notes>
  <HiddenSlides>0</HiddenSlides>
  <MMClips>0</MMClips>
  <ScaleCrop>false</ScaleCrop>
  <HeadingPairs>
    <vt:vector size="8" baseType="variant">
      <vt:variant>
        <vt:lpstr>已用的字体</vt:lpstr>
      </vt:variant>
      <vt:variant>
        <vt:i4>4</vt:i4>
      </vt:variant>
      <vt:variant>
        <vt:lpstr>主题</vt:lpstr>
      </vt:variant>
      <vt:variant>
        <vt:i4>3</vt:i4>
      </vt:variant>
      <vt:variant>
        <vt:lpstr>嵌入 OLE 服务器</vt:lpstr>
      </vt:variant>
      <vt:variant>
        <vt:i4>1</vt:i4>
      </vt:variant>
      <vt:variant>
        <vt:lpstr>幻灯片标题</vt:lpstr>
      </vt:variant>
      <vt:variant>
        <vt:i4>21</vt:i4>
      </vt:variant>
    </vt:vector>
  </HeadingPairs>
  <TitlesOfParts>
    <vt:vector size="29" baseType="lpstr">
      <vt:lpstr>黑体</vt:lpstr>
      <vt:lpstr>楷体</vt:lpstr>
      <vt:lpstr>Arial</vt:lpstr>
      <vt:lpstr>Wingdings</vt:lpstr>
      <vt:lpstr>1_cdb2004169gl</vt:lpstr>
      <vt:lpstr>cdb2004169gl</vt:lpstr>
      <vt:lpstr>纯白16比9模板</vt:lpstr>
      <vt:lpstr>Photoshop.Image.6</vt:lpstr>
      <vt:lpstr>第九章 课程管理与课程资源开发</vt:lpstr>
      <vt:lpstr>知识点1： 课程管理制度</vt:lpstr>
      <vt:lpstr>案例：为何叫停这种课程？</vt:lpstr>
      <vt:lpstr>知识点1:新课程中的课程管理制度</vt:lpstr>
      <vt:lpstr>二、什么是课程的三级管理</vt:lpstr>
      <vt:lpstr>知识点2： 地方课程的开发与管理</vt:lpstr>
      <vt:lpstr>案例：冰雪课程</vt:lpstr>
      <vt:lpstr>知识点2：地方课程的开发与管理</vt:lpstr>
      <vt:lpstr>二、地方课程的基本特征</vt:lpstr>
      <vt:lpstr>三、地方课程的管理</vt:lpstr>
      <vt:lpstr>知识点3： 学校课程的开发与管理</vt:lpstr>
      <vt:lpstr>案例：根雕：一所学校开设的校本课程</vt:lpstr>
      <vt:lpstr>知识点3：学校课程的开发与管理</vt:lpstr>
      <vt:lpstr>PowerPoint 演示文稿</vt:lpstr>
      <vt:lpstr>PowerPoint 演示文稿</vt:lpstr>
      <vt:lpstr>PowerPoint 演示文稿</vt:lpstr>
      <vt:lpstr>知识点4： 课程资源及其开发与利用</vt:lpstr>
      <vt:lpstr>案例：教师的智慧</vt:lpstr>
      <vt:lpstr>知识点4：课程资源及其开发与利用</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什么是基础教育</dc:title>
  <dc:creator>Lenovo VIP</dc:creator>
  <cp:lastModifiedBy>岚</cp:lastModifiedBy>
  <cp:revision>112</cp:revision>
  <dcterms:created xsi:type="dcterms:W3CDTF">2013-10-15T12:17:00Z</dcterms:created>
  <dcterms:modified xsi:type="dcterms:W3CDTF">2019-08-13T01:25:23Z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